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</p:sldMasterIdLst>
  <p:notesMasterIdLst>
    <p:notesMasterId r:id="rId33"/>
  </p:notesMasterIdLst>
  <p:sldIdLst>
    <p:sldId id="1191" r:id="rId3"/>
    <p:sldId id="1199" r:id="rId4"/>
    <p:sldId id="1324" r:id="rId5"/>
    <p:sldId id="1208" r:id="rId6"/>
    <p:sldId id="1211" r:id="rId7"/>
    <p:sldId id="1210" r:id="rId8"/>
    <p:sldId id="1212" r:id="rId9"/>
    <p:sldId id="1213" r:id="rId10"/>
    <p:sldId id="1216" r:id="rId11"/>
    <p:sldId id="1217" r:id="rId12"/>
    <p:sldId id="1218" r:id="rId13"/>
    <p:sldId id="1219" r:id="rId14"/>
    <p:sldId id="1222" r:id="rId15"/>
    <p:sldId id="1223" r:id="rId16"/>
    <p:sldId id="1232" r:id="rId17"/>
    <p:sldId id="1224" r:id="rId18"/>
    <p:sldId id="1225" r:id="rId19"/>
    <p:sldId id="1231" r:id="rId20"/>
    <p:sldId id="260" r:id="rId21"/>
    <p:sldId id="1236" r:id="rId22"/>
    <p:sldId id="1238" r:id="rId23"/>
    <p:sldId id="1239" r:id="rId24"/>
    <p:sldId id="1240" r:id="rId25"/>
    <p:sldId id="1325" r:id="rId26"/>
    <p:sldId id="1242" r:id="rId27"/>
    <p:sldId id="1243" r:id="rId28"/>
    <p:sldId id="1245" r:id="rId29"/>
    <p:sldId id="1244" r:id="rId30"/>
    <p:sldId id="1326" r:id="rId31"/>
    <p:sldId id="132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6" userDrawn="1">
          <p15:clr>
            <a:srgbClr val="A4A3A4"/>
          </p15:clr>
        </p15:guide>
        <p15:guide id="2" pos="5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2"/>
    <a:srgbClr val="000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94"/>
    <p:restoredTop sz="95994"/>
  </p:normalViewPr>
  <p:slideViewPr>
    <p:cSldViewPr snapToGrid="0" snapToObjects="1">
      <p:cViewPr>
        <p:scale>
          <a:sx n="89" d="100"/>
          <a:sy n="89" d="100"/>
        </p:scale>
        <p:origin x="-720" y="584"/>
      </p:cViewPr>
      <p:guideLst>
        <p:guide orient="horz" pos="3696"/>
        <p:guide pos="52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198B6-E1F0-3D42-9153-3C3716E3332B}" type="datetimeFigureOut">
              <a:rPr lang="en-US" smtClean="0"/>
              <a:t>12/1/20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9652C-AA4B-0742-8A0C-371BB86D6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5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466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449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756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885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05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93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963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467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688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550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870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695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303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442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809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7668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1166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4142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1059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7310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2901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512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571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823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95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144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816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013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923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5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7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1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6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4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6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4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09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3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00A3"/>
          </a:solidFill>
          <a:latin typeface="+mn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9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urose.cslash.net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651C00-C245-A047-A258-600E278EB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707" y="3069744"/>
            <a:ext cx="6571743" cy="3073881"/>
          </a:xfrm>
        </p:spPr>
        <p:txBody>
          <a:bodyPr>
            <a:normAutofit fontScale="92500" lnSpcReduction="10000"/>
          </a:bodyPr>
          <a:lstStyle/>
          <a:p>
            <a:pPr marL="130175" indent="0">
              <a:buNone/>
            </a:pPr>
            <a:r>
              <a:rPr lang="en-US" sz="3600" dirty="0"/>
              <a:t>Today (12/1/20):</a:t>
            </a:r>
          </a:p>
          <a:p>
            <a:pPr marL="406400" indent="-276225"/>
            <a:r>
              <a:rPr lang="en-US" sz="3600" dirty="0"/>
              <a:t>week in review</a:t>
            </a:r>
          </a:p>
          <a:p>
            <a:pPr marL="749300" lvl="1" indent="-276225"/>
            <a:r>
              <a:rPr lang="en-US" sz="3200" dirty="0"/>
              <a:t>LANs, addressing (</a:t>
            </a:r>
            <a:r>
              <a:rPr lang="en-US" sz="3200" dirty="0" err="1"/>
              <a:t>cont</a:t>
            </a:r>
            <a:r>
              <a:rPr lang="en-US" sz="3200" dirty="0"/>
              <a:t>)</a:t>
            </a:r>
          </a:p>
          <a:p>
            <a:pPr marL="749300" lvl="1" indent="-276225"/>
            <a:r>
              <a:rPr lang="en-US" sz="3200" dirty="0"/>
              <a:t>Ethernet switches</a:t>
            </a:r>
          </a:p>
          <a:p>
            <a:pPr marL="749300" lvl="1" indent="-276225"/>
            <a:r>
              <a:rPr lang="en-US" sz="3200" dirty="0"/>
              <a:t>VLANs and EVPN </a:t>
            </a:r>
          </a:p>
          <a:p>
            <a:pPr marL="406400" lvl="0" indent="-276225"/>
            <a:r>
              <a:rPr lang="en-US" sz="3600" dirty="0"/>
              <a:t>looking ahead</a:t>
            </a:r>
          </a:p>
          <a:p>
            <a:pPr marL="130175" indent="0">
              <a:buNone/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5B7ED0-CC60-524B-AAAC-22BD66E2E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356" y="3634704"/>
            <a:ext cx="3293615" cy="20406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F74779-95D0-7044-8FF1-0C4096D1A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738" y="266260"/>
            <a:ext cx="5432527" cy="17318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5C8812-6E42-AB41-93F2-0FE03B9D3A53}"/>
              </a:ext>
            </a:extLst>
          </p:cNvPr>
          <p:cNvSpPr txBox="1"/>
          <p:nvPr/>
        </p:nvSpPr>
        <p:spPr>
          <a:xfrm>
            <a:off x="8527312" y="1722474"/>
            <a:ext cx="3210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Class website: </a:t>
            </a:r>
            <a:r>
              <a:rPr lang="en-US" sz="2400" dirty="0">
                <a:hlinkClick r:id="rId5"/>
              </a:rPr>
              <a:t>http://kurose.cslash.net</a:t>
            </a:r>
            <a:endParaRPr lang="en-US" sz="2400" dirty="0"/>
          </a:p>
          <a:p>
            <a:r>
              <a:rPr lang="en-US" sz="2400" dirty="0" err="1"/>
              <a:t>kurose@cs.umass.edu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560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Ethernet frame structure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3">
            <a:extLst>
              <a:ext uri="{FF2B5EF4-FFF2-40B4-BE49-F238E27FC236}">
                <a16:creationId xmlns:a16="http://schemas.microsoft.com/office/drawing/2014/main" id="{4B00453C-4C5E-1142-B1BF-526E638BF9DC}"/>
              </a:ext>
            </a:extLst>
          </p:cNvPr>
          <p:cNvSpPr txBox="1">
            <a:spLocks noChangeArrowheads="1"/>
          </p:cNvSpPr>
          <p:nvPr/>
        </p:nvSpPr>
        <p:spPr>
          <a:xfrm>
            <a:off x="1057198" y="1399863"/>
            <a:ext cx="11134802" cy="223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sending interface encapsulates IP datagram (or other network layer protocol packet) in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Ethernet frame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5" name="Group 51">
            <a:extLst>
              <a:ext uri="{FF2B5EF4-FFF2-40B4-BE49-F238E27FC236}">
                <a16:creationId xmlns:a16="http://schemas.microsoft.com/office/drawing/2014/main" id="{994C70D6-C6AB-E54E-8D0F-FF67C69F8D38}"/>
              </a:ext>
            </a:extLst>
          </p:cNvPr>
          <p:cNvGrpSpPr>
            <a:grpSpLocks/>
          </p:cNvGrpSpPr>
          <p:nvPr/>
        </p:nvGrpSpPr>
        <p:grpSpPr bwMode="auto">
          <a:xfrm>
            <a:off x="2745256" y="2328343"/>
            <a:ext cx="7867779" cy="1104405"/>
            <a:chOff x="940711" y="4902593"/>
            <a:chExt cx="6291001" cy="992895"/>
          </a:xfrm>
        </p:grpSpPr>
        <p:sp>
          <p:nvSpPr>
            <p:cNvPr id="66" name="Line 10">
              <a:extLst>
                <a:ext uri="{FF2B5EF4-FFF2-40B4-BE49-F238E27FC236}">
                  <a16:creationId xmlns:a16="http://schemas.microsoft.com/office/drawing/2014/main" id="{1608A646-C375-F246-B6A1-8B07BEE7EE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ectangle 1">
              <a:extLst>
                <a:ext uri="{FF2B5EF4-FFF2-40B4-BE49-F238E27FC236}">
                  <a16:creationId xmlns:a16="http://schemas.microsoft.com/office/drawing/2014/main" id="{122AD258-BA7C-5743-BDF1-579DC5FE4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8" name="Straight Connector 3">
              <a:extLst>
                <a:ext uri="{FF2B5EF4-FFF2-40B4-BE49-F238E27FC236}">
                  <a16:creationId xmlns:a16="http://schemas.microsoft.com/office/drawing/2014/main" id="{389D496F-CC2B-3A43-95D1-ABF0C03ECF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70955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32">
              <a:extLst>
                <a:ext uri="{FF2B5EF4-FFF2-40B4-BE49-F238E27FC236}">
                  <a16:creationId xmlns:a16="http://schemas.microsoft.com/office/drawing/2014/main" id="{F87D7576-1243-F94E-ADCF-31C7356526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01175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33">
              <a:extLst>
                <a:ext uri="{FF2B5EF4-FFF2-40B4-BE49-F238E27FC236}">
                  <a16:creationId xmlns:a16="http://schemas.microsoft.com/office/drawing/2014/main" id="{14FE0A1A-93B7-6346-BDD3-6DC30F917A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29808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1" name="Straight Connector 34">
              <a:extLst>
                <a:ext uri="{FF2B5EF4-FFF2-40B4-BE49-F238E27FC236}">
                  <a16:creationId xmlns:a16="http://schemas.microsoft.com/office/drawing/2014/main" id="{66187199-26A8-6B43-9A30-9F6334B2BD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35">
              <a:extLst>
                <a:ext uri="{FF2B5EF4-FFF2-40B4-BE49-F238E27FC236}">
                  <a16:creationId xmlns:a16="http://schemas.microsoft.com/office/drawing/2014/main" id="{0A42998D-88F0-C542-80A5-78C2C19321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3" name="TextBox 5">
              <a:extLst>
                <a:ext uri="{FF2B5EF4-FFF2-40B4-BE49-F238E27FC236}">
                  <a16:creationId xmlns:a16="http://schemas.microsoft.com/office/drawing/2014/main" id="{D8C6AB0E-F540-8A4E-8BBA-EB58089CD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355" y="5375236"/>
              <a:ext cx="844810" cy="32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dest.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address</a:t>
              </a:r>
            </a:p>
          </p:txBody>
        </p:sp>
        <p:sp>
          <p:nvSpPr>
            <p:cNvPr id="76" name="TextBox 37">
              <a:extLst>
                <a:ext uri="{FF2B5EF4-FFF2-40B4-BE49-F238E27FC236}">
                  <a16:creationId xmlns:a16="http://schemas.microsoft.com/office/drawing/2014/main" id="{03FFAEAD-5C41-4246-B3E9-7B76999E94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2391" y="5379038"/>
              <a:ext cx="844810" cy="32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source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address</a:t>
              </a:r>
            </a:p>
          </p:txBody>
        </p:sp>
        <p:sp>
          <p:nvSpPr>
            <p:cNvPr id="77" name="TextBox 38">
              <a:extLst>
                <a:ext uri="{FF2B5EF4-FFF2-40B4-BE49-F238E27FC236}">
                  <a16:creationId xmlns:a16="http://schemas.microsoft.com/office/drawing/2014/main" id="{4CBFC6F3-AE10-314B-B936-C5F4A8AE62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632" y="5447787"/>
              <a:ext cx="1377407" cy="21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data (payload)</a:t>
              </a:r>
            </a:p>
          </p:txBody>
        </p:sp>
        <p:sp>
          <p:nvSpPr>
            <p:cNvPr id="78" name="TextBox 39">
              <a:extLst>
                <a:ext uri="{FF2B5EF4-FFF2-40B4-BE49-F238E27FC236}">
                  <a16:creationId xmlns:a16="http://schemas.microsoft.com/office/drawing/2014/main" id="{48BAC0FD-0D2D-7649-9DEF-4A90342AC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1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CRC</a:t>
              </a:r>
            </a:p>
          </p:txBody>
        </p:sp>
        <p:sp>
          <p:nvSpPr>
            <p:cNvPr id="79" name="TextBox 40">
              <a:extLst>
                <a:ext uri="{FF2B5EF4-FFF2-40B4-BE49-F238E27FC236}">
                  <a16:creationId xmlns:a16="http://schemas.microsoft.com/office/drawing/2014/main" id="{BDA70AA3-D12B-1944-AB73-0E0BABDA7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0711" y="5468237"/>
              <a:ext cx="1070128" cy="21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preamble</a:t>
              </a:r>
            </a:p>
          </p:txBody>
        </p:sp>
        <p:sp>
          <p:nvSpPr>
            <p:cNvPr id="88" name="Text Box 9">
              <a:extLst>
                <a:ext uri="{FF2B5EF4-FFF2-40B4-BE49-F238E27FC236}">
                  <a16:creationId xmlns:a16="http://schemas.microsoft.com/office/drawing/2014/main" id="{B8872802-E974-8E40-A27B-DFD5D80F2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292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type</a:t>
              </a:r>
            </a:p>
          </p:txBody>
        </p:sp>
      </p:grpSp>
      <p:sp>
        <p:nvSpPr>
          <p:cNvPr id="89" name="Rectangle 3">
            <a:extLst>
              <a:ext uri="{FF2B5EF4-FFF2-40B4-BE49-F238E27FC236}">
                <a16:creationId xmlns:a16="http://schemas.microsoft.com/office/drawing/2014/main" id="{2C36AD46-76A5-B740-906F-47C5DF160D37}"/>
              </a:ext>
            </a:extLst>
          </p:cNvPr>
          <p:cNvSpPr txBox="1">
            <a:spLocks noChangeArrowheads="1"/>
          </p:cNvSpPr>
          <p:nvPr/>
        </p:nvSpPr>
        <p:spPr>
          <a:xfrm>
            <a:off x="1057198" y="3867200"/>
            <a:ext cx="1113480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preamble: </a:t>
            </a:r>
          </a:p>
          <a:p>
            <a:pPr marL="465138" marR="0" lvl="0" indent="-2333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used to synchronize receiver, sender clock rates</a:t>
            </a:r>
          </a:p>
          <a:p>
            <a:pPr marL="465138" marR="0" lvl="0" indent="-2333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bytes of 10101010 followed by one byte of 10101011</a:t>
            </a:r>
          </a:p>
        </p:txBody>
      </p:sp>
    </p:spTree>
    <p:extLst>
      <p:ext uri="{BB962C8B-B14F-4D97-AF65-F5344CB8AC3E}">
        <p14:creationId xmlns:p14="http://schemas.microsoft.com/office/powerpoint/2010/main" val="257041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Ethernet frame structure </a:t>
            </a:r>
            <a:r>
              <a:rPr lang="en-US" sz="3600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(more)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5" name="Group 51">
            <a:extLst>
              <a:ext uri="{FF2B5EF4-FFF2-40B4-BE49-F238E27FC236}">
                <a16:creationId xmlns:a16="http://schemas.microsoft.com/office/drawing/2014/main" id="{994C70D6-C6AB-E54E-8D0F-FF67C69F8D38}"/>
              </a:ext>
            </a:extLst>
          </p:cNvPr>
          <p:cNvGrpSpPr>
            <a:grpSpLocks/>
          </p:cNvGrpSpPr>
          <p:nvPr/>
        </p:nvGrpSpPr>
        <p:grpSpPr bwMode="auto">
          <a:xfrm>
            <a:off x="2190620" y="1294021"/>
            <a:ext cx="7867779" cy="1104405"/>
            <a:chOff x="940711" y="4902593"/>
            <a:chExt cx="6291001" cy="992895"/>
          </a:xfrm>
        </p:grpSpPr>
        <p:sp>
          <p:nvSpPr>
            <p:cNvPr id="66" name="Line 10">
              <a:extLst>
                <a:ext uri="{FF2B5EF4-FFF2-40B4-BE49-F238E27FC236}">
                  <a16:creationId xmlns:a16="http://schemas.microsoft.com/office/drawing/2014/main" id="{1608A646-C375-F246-B6A1-8B07BEE7EE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ectangle 1">
              <a:extLst>
                <a:ext uri="{FF2B5EF4-FFF2-40B4-BE49-F238E27FC236}">
                  <a16:creationId xmlns:a16="http://schemas.microsoft.com/office/drawing/2014/main" id="{122AD258-BA7C-5743-BDF1-579DC5FE4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8" name="Straight Connector 3">
              <a:extLst>
                <a:ext uri="{FF2B5EF4-FFF2-40B4-BE49-F238E27FC236}">
                  <a16:creationId xmlns:a16="http://schemas.microsoft.com/office/drawing/2014/main" id="{389D496F-CC2B-3A43-95D1-ABF0C03ECF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70955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32">
              <a:extLst>
                <a:ext uri="{FF2B5EF4-FFF2-40B4-BE49-F238E27FC236}">
                  <a16:creationId xmlns:a16="http://schemas.microsoft.com/office/drawing/2014/main" id="{F87D7576-1243-F94E-ADCF-31C7356526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01175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33">
              <a:extLst>
                <a:ext uri="{FF2B5EF4-FFF2-40B4-BE49-F238E27FC236}">
                  <a16:creationId xmlns:a16="http://schemas.microsoft.com/office/drawing/2014/main" id="{14FE0A1A-93B7-6346-BDD3-6DC30F917A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29808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1" name="Straight Connector 34">
              <a:extLst>
                <a:ext uri="{FF2B5EF4-FFF2-40B4-BE49-F238E27FC236}">
                  <a16:creationId xmlns:a16="http://schemas.microsoft.com/office/drawing/2014/main" id="{66187199-26A8-6B43-9A30-9F6334B2BD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35">
              <a:extLst>
                <a:ext uri="{FF2B5EF4-FFF2-40B4-BE49-F238E27FC236}">
                  <a16:creationId xmlns:a16="http://schemas.microsoft.com/office/drawing/2014/main" id="{0A42998D-88F0-C542-80A5-78C2C19321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3" name="TextBox 5">
              <a:extLst>
                <a:ext uri="{FF2B5EF4-FFF2-40B4-BE49-F238E27FC236}">
                  <a16:creationId xmlns:a16="http://schemas.microsoft.com/office/drawing/2014/main" id="{D8C6AB0E-F540-8A4E-8BBA-EB58089CD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355" y="5375236"/>
              <a:ext cx="844810" cy="32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dest.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address</a:t>
              </a:r>
            </a:p>
          </p:txBody>
        </p:sp>
        <p:sp>
          <p:nvSpPr>
            <p:cNvPr id="76" name="TextBox 37">
              <a:extLst>
                <a:ext uri="{FF2B5EF4-FFF2-40B4-BE49-F238E27FC236}">
                  <a16:creationId xmlns:a16="http://schemas.microsoft.com/office/drawing/2014/main" id="{03FFAEAD-5C41-4246-B3E9-7B76999E94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2391" y="5379038"/>
              <a:ext cx="844810" cy="32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source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address</a:t>
              </a:r>
            </a:p>
          </p:txBody>
        </p:sp>
        <p:sp>
          <p:nvSpPr>
            <p:cNvPr id="77" name="TextBox 38">
              <a:extLst>
                <a:ext uri="{FF2B5EF4-FFF2-40B4-BE49-F238E27FC236}">
                  <a16:creationId xmlns:a16="http://schemas.microsoft.com/office/drawing/2014/main" id="{4CBFC6F3-AE10-314B-B936-C5F4A8AE62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632" y="5447787"/>
              <a:ext cx="1377407" cy="21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data (payload)</a:t>
              </a:r>
            </a:p>
          </p:txBody>
        </p:sp>
        <p:sp>
          <p:nvSpPr>
            <p:cNvPr id="78" name="TextBox 39">
              <a:extLst>
                <a:ext uri="{FF2B5EF4-FFF2-40B4-BE49-F238E27FC236}">
                  <a16:creationId xmlns:a16="http://schemas.microsoft.com/office/drawing/2014/main" id="{48BAC0FD-0D2D-7649-9DEF-4A90342AC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1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CRC</a:t>
              </a:r>
            </a:p>
          </p:txBody>
        </p:sp>
        <p:sp>
          <p:nvSpPr>
            <p:cNvPr id="79" name="TextBox 40">
              <a:extLst>
                <a:ext uri="{FF2B5EF4-FFF2-40B4-BE49-F238E27FC236}">
                  <a16:creationId xmlns:a16="http://schemas.microsoft.com/office/drawing/2014/main" id="{BDA70AA3-D12B-1944-AB73-0E0BABDA7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0711" y="5468237"/>
              <a:ext cx="1070128" cy="21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preamble</a:t>
              </a:r>
            </a:p>
          </p:txBody>
        </p:sp>
        <p:sp>
          <p:nvSpPr>
            <p:cNvPr id="88" name="Text Box 9">
              <a:extLst>
                <a:ext uri="{FF2B5EF4-FFF2-40B4-BE49-F238E27FC236}">
                  <a16:creationId xmlns:a16="http://schemas.microsoft.com/office/drawing/2014/main" id="{B8872802-E974-8E40-A27B-DFD5D80F2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292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type</a:t>
              </a:r>
            </a:p>
          </p:txBody>
        </p:sp>
      </p:grpSp>
      <p:sp>
        <p:nvSpPr>
          <p:cNvPr id="19" name="Rectangle 3">
            <a:extLst>
              <a:ext uri="{FF2B5EF4-FFF2-40B4-BE49-F238E27FC236}">
                <a16:creationId xmlns:a16="http://schemas.microsoft.com/office/drawing/2014/main" id="{52EC9379-8CF4-B845-BC28-25B206CCAE0F}"/>
              </a:ext>
            </a:extLst>
          </p:cNvPr>
          <p:cNvSpPr txBox="1">
            <a:spLocks noChangeArrowheads="1"/>
          </p:cNvSpPr>
          <p:nvPr/>
        </p:nvSpPr>
        <p:spPr>
          <a:xfrm>
            <a:off x="918616" y="2738516"/>
            <a:ext cx="11273384" cy="4119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addresses: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byte source, destination MAC addresses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adapter receives frame with matching destination address, or with broadcast address (e.g., ARP packet), it passes data in frame to network layer protocol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otherwise, adapter discards frame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indicates higher layer protocol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mostly IP but others possible, e.g., Novell IPX, AppleTalk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used to demultiplex up at receiver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CRC: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cyclic redundancy check at receiver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error detected: frame is dropped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62512A-796F-E249-9BDA-F50A54A9EF07}"/>
              </a:ext>
            </a:extLst>
          </p:cNvPr>
          <p:cNvSpPr/>
          <p:nvPr/>
        </p:nvSpPr>
        <p:spPr>
          <a:xfrm>
            <a:off x="3414532" y="1446835"/>
            <a:ext cx="1898248" cy="111117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6BD4B9E-B165-2F47-AFD8-92E71CB8BA3C}"/>
              </a:ext>
            </a:extLst>
          </p:cNvPr>
          <p:cNvSpPr/>
          <p:nvPr/>
        </p:nvSpPr>
        <p:spPr>
          <a:xfrm>
            <a:off x="8081059" y="1471913"/>
            <a:ext cx="1965766" cy="111117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655D5E-5A29-E74E-9AE7-FBDD43A055D0}"/>
              </a:ext>
            </a:extLst>
          </p:cNvPr>
          <p:cNvSpPr/>
          <p:nvPr/>
        </p:nvSpPr>
        <p:spPr>
          <a:xfrm rot="16200000">
            <a:off x="4780345" y="1551006"/>
            <a:ext cx="1365815" cy="856525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5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1" grpId="0" animBg="1"/>
      <p:bldP spid="22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Ethernet: unreliable, connectionless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C94B40E5-F359-2645-A4A0-0CEE4C209C99}"/>
              </a:ext>
            </a:extLst>
          </p:cNvPr>
          <p:cNvSpPr txBox="1">
            <a:spLocks noChangeArrowheads="1"/>
          </p:cNvSpPr>
          <p:nvPr/>
        </p:nvSpPr>
        <p:spPr>
          <a:xfrm>
            <a:off x="989351" y="1600200"/>
            <a:ext cx="10238281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connectionless: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handshaking between sending and receiving NICs 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unreliable: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receiving NIC doesn’t send ACKs or NAKs to sending NIC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in dropped frames recovered only if initial sender uses higher layer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(e.g., TCP), otherwise dropped data lost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Ethernet’s MAC protocol: unslotted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CSMA/CD with binary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backoff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17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Ethernet switch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58132559-8058-8A4C-B10B-2116E2272F90}"/>
              </a:ext>
            </a:extLst>
          </p:cNvPr>
          <p:cNvSpPr txBox="1">
            <a:spLocks noChangeArrowheads="1"/>
          </p:cNvSpPr>
          <p:nvPr/>
        </p:nvSpPr>
        <p:spPr>
          <a:xfrm>
            <a:off x="846268" y="1386357"/>
            <a:ext cx="10756119" cy="49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indent="-273050">
              <a:lnSpc>
                <a:spcPct val="100000"/>
              </a:lnSpc>
              <a:buClr>
                <a:srgbClr val="0000A8"/>
              </a:buClr>
              <a:defRPr/>
            </a:pPr>
            <a:r>
              <a:rPr lang="en-US" sz="3200" dirty="0"/>
              <a:t>Switch is a </a:t>
            </a:r>
            <a:r>
              <a:rPr lang="en-US" sz="3200" dirty="0">
                <a:solidFill>
                  <a:srgbClr val="C00000"/>
                </a:solidFill>
              </a:rPr>
              <a:t>link-layer</a:t>
            </a:r>
            <a:r>
              <a:rPr lang="en-US" sz="3200" dirty="0"/>
              <a:t> device: takes an </a:t>
            </a:r>
            <a:r>
              <a:rPr lang="en-US" sz="3200" i="1" dirty="0">
                <a:solidFill>
                  <a:srgbClr val="0000A8"/>
                </a:solidFill>
              </a:rPr>
              <a:t>active</a:t>
            </a:r>
            <a:r>
              <a:rPr lang="en-US" sz="3200" dirty="0"/>
              <a:t> role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/>
              <a:t>store, forward Ethernet frames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/>
              <a:t>examine incoming frame’s MAC address, </a:t>
            </a:r>
            <a:r>
              <a:rPr lang="en-US" sz="2800" i="1" dirty="0">
                <a:solidFill>
                  <a:srgbClr val="0000A8"/>
                </a:solidFill>
              </a:rPr>
              <a:t>selectively</a:t>
            </a:r>
            <a:r>
              <a:rPr lang="en-US" sz="2800" dirty="0"/>
              <a:t> forward  frame to one-or-more outgoing links when frame is to be forwarded on segment, uses CSMA/CD to access segment</a:t>
            </a:r>
          </a:p>
          <a:p>
            <a:pPr marL="403225" indent="-273050">
              <a:lnSpc>
                <a:spcPct val="100000"/>
              </a:lnSpc>
              <a:buClr>
                <a:srgbClr val="0000A8"/>
              </a:buClr>
              <a:defRPr/>
            </a:pPr>
            <a:r>
              <a:rPr lang="en-US" sz="3200" dirty="0">
                <a:solidFill>
                  <a:srgbClr val="0000A8"/>
                </a:solidFill>
              </a:rPr>
              <a:t>transparent: </a:t>
            </a:r>
            <a:r>
              <a:rPr lang="en-US" sz="2800" dirty="0"/>
              <a:t>hosts </a:t>
            </a:r>
            <a:r>
              <a:rPr lang="en-US" sz="2800" i="1" dirty="0"/>
              <a:t>unaware</a:t>
            </a:r>
            <a:r>
              <a:rPr lang="en-US" sz="2800" dirty="0"/>
              <a:t> of presence of switches</a:t>
            </a:r>
          </a:p>
          <a:p>
            <a:pPr marL="403225" indent="-273050">
              <a:lnSpc>
                <a:spcPct val="100000"/>
              </a:lnSpc>
              <a:buClr>
                <a:srgbClr val="0000A8"/>
              </a:buClr>
              <a:defRPr/>
            </a:pPr>
            <a:r>
              <a:rPr lang="en-US" sz="3200" dirty="0">
                <a:solidFill>
                  <a:srgbClr val="0000A8"/>
                </a:solidFill>
              </a:rPr>
              <a:t>plug-and-play, self-learning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/>
              <a:t>switches do not need to be configured</a:t>
            </a:r>
          </a:p>
          <a:p>
            <a:pPr>
              <a:defRPr/>
            </a:pPr>
            <a:endParaRPr lang="en-US" sz="2400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31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Switch: multiple simultaneous transmissions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491F554-2C7A-214A-897B-0FB0A1CB751B}"/>
              </a:ext>
            </a:extLst>
          </p:cNvPr>
          <p:cNvGrpSpPr/>
          <p:nvPr/>
        </p:nvGrpSpPr>
        <p:grpSpPr>
          <a:xfrm>
            <a:off x="7160640" y="1920913"/>
            <a:ext cx="3884571" cy="3909974"/>
            <a:chOff x="7670306" y="1697644"/>
            <a:chExt cx="3884571" cy="3909974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0924CCE-3F57-D049-9D0A-B1D8FCF20BDA}"/>
                </a:ext>
              </a:extLst>
            </p:cNvPr>
            <p:cNvCxnSpPr/>
            <p:nvPr/>
          </p:nvCxnSpPr>
          <p:spPr>
            <a:xfrm>
              <a:off x="9587512" y="2387296"/>
              <a:ext cx="0" cy="16481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34">
              <a:extLst>
                <a:ext uri="{FF2B5EF4-FFF2-40B4-BE49-F238E27FC236}">
                  <a16:creationId xmlns:a16="http://schemas.microsoft.com/office/drawing/2014/main" id="{DCB0325C-FF8E-0B4E-A6A6-A9116B9F80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55012" y="4899732"/>
              <a:ext cx="269986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switch with six interfaces (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1,2,3,4,5,6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)  </a:t>
              </a:r>
            </a:p>
          </p:txBody>
        </p:sp>
        <p:sp>
          <p:nvSpPr>
            <p:cNvPr id="60" name="Text Box 23">
              <a:extLst>
                <a:ext uri="{FF2B5EF4-FFF2-40B4-BE49-F238E27FC236}">
                  <a16:creationId xmlns:a16="http://schemas.microsoft.com/office/drawing/2014/main" id="{6622E46D-9FDC-6942-8443-B6EE96C08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6148" y="1727551"/>
              <a:ext cx="362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A</a:t>
              </a:r>
            </a:p>
          </p:txBody>
        </p:sp>
        <p:sp>
          <p:nvSpPr>
            <p:cNvPr id="61" name="Text Box 24">
              <a:extLst>
                <a:ext uri="{FF2B5EF4-FFF2-40B4-BE49-F238E27FC236}">
                  <a16:creationId xmlns:a16="http://schemas.microsoft.com/office/drawing/2014/main" id="{FC43B703-F100-1449-9F08-04E8275B97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4697" y="4149731"/>
              <a:ext cx="43954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A</a:t>
              </a:r>
              <a:r>
                <a:rPr lang="en-US" sz="2400" i="0" kern="0" dirty="0">
                  <a:solidFill>
                    <a:srgbClr val="000000"/>
                  </a:solidFill>
                  <a:latin typeface="+mn-lt"/>
                  <a:cs typeface="Arial" charset="0"/>
                </a:rPr>
                <a:t>’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endParaRPr>
            </a:p>
          </p:txBody>
        </p:sp>
        <p:sp>
          <p:nvSpPr>
            <p:cNvPr id="62" name="Text Box 25">
              <a:extLst>
                <a:ext uri="{FF2B5EF4-FFF2-40B4-BE49-F238E27FC236}">
                  <a16:creationId xmlns:a16="http://schemas.microsoft.com/office/drawing/2014/main" id="{FF5419F0-A61E-DF4E-8994-AA7772D64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40738" y="2137677"/>
              <a:ext cx="35137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</a:t>
              </a:r>
            </a:p>
          </p:txBody>
        </p:sp>
        <p:sp>
          <p:nvSpPr>
            <p:cNvPr id="63" name="Text Box 26">
              <a:extLst>
                <a:ext uri="{FF2B5EF4-FFF2-40B4-BE49-F238E27FC236}">
                  <a16:creationId xmlns:a16="http://schemas.microsoft.com/office/drawing/2014/main" id="{6849FEF8-AECF-A148-8CDC-C71F2367A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1935" y="3914988"/>
              <a:ext cx="42832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</a:t>
              </a:r>
              <a:r>
                <a:rPr lang="en-US" sz="2400" i="0" kern="0" dirty="0">
                  <a:solidFill>
                    <a:srgbClr val="000000"/>
                  </a:solidFill>
                  <a:latin typeface="+mn-lt"/>
                  <a:cs typeface="Arial" charset="0"/>
                </a:rPr>
                <a:t>’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endParaRPr>
            </a:p>
          </p:txBody>
        </p:sp>
        <p:sp>
          <p:nvSpPr>
            <p:cNvPr id="64" name="Text Box 27">
              <a:extLst>
                <a:ext uri="{FF2B5EF4-FFF2-40B4-BE49-F238E27FC236}">
                  <a16:creationId xmlns:a16="http://schemas.microsoft.com/office/drawing/2014/main" id="{9424AF7D-A121-114C-AC5C-79FC84F5CF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9721" y="3994819"/>
              <a:ext cx="34817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C</a:t>
              </a:r>
            </a:p>
          </p:txBody>
        </p:sp>
        <p:sp>
          <p:nvSpPr>
            <p:cNvPr id="65" name="Text Box 28">
              <a:extLst>
                <a:ext uri="{FF2B5EF4-FFF2-40B4-BE49-F238E27FC236}">
                  <a16:creationId xmlns:a16="http://schemas.microsoft.com/office/drawing/2014/main" id="{200E3495-163D-C24E-87E9-B15114F84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4749" y="2060029"/>
              <a:ext cx="42511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Arial" charset="0"/>
                </a:rPr>
                <a:t>’</a:t>
              </a:r>
            </a:p>
          </p:txBody>
        </p:sp>
        <p:grpSp>
          <p:nvGrpSpPr>
            <p:cNvPr id="105" name="Group 49">
              <a:extLst>
                <a:ext uri="{FF2B5EF4-FFF2-40B4-BE49-F238E27FC236}">
                  <a16:creationId xmlns:a16="http://schemas.microsoft.com/office/drawing/2014/main" id="{2909A8E8-3B3E-B94A-A268-12FA81AA7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6715" y="2428791"/>
              <a:ext cx="833957" cy="690324"/>
              <a:chOff x="-44" y="1473"/>
              <a:chExt cx="981" cy="1105"/>
            </a:xfrm>
          </p:grpSpPr>
          <p:pic>
            <p:nvPicPr>
              <p:cNvPr id="106" name="Picture 50" descr="desktop_computer_stylized_medium">
                <a:extLst>
                  <a:ext uri="{FF2B5EF4-FFF2-40B4-BE49-F238E27FC236}">
                    <a16:creationId xmlns:a16="http://schemas.microsoft.com/office/drawing/2014/main" id="{4C993D65-A8AC-C24F-A8E1-0C71ED99F0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" name="Freeform 51">
                <a:extLst>
                  <a:ext uri="{FF2B5EF4-FFF2-40B4-BE49-F238E27FC236}">
                    <a16:creationId xmlns:a16="http://schemas.microsoft.com/office/drawing/2014/main" id="{CB7E302C-C236-0244-87D6-1E3E70C4518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91" name="Group 49">
              <a:extLst>
                <a:ext uri="{FF2B5EF4-FFF2-40B4-BE49-F238E27FC236}">
                  <a16:creationId xmlns:a16="http://schemas.microsoft.com/office/drawing/2014/main" id="{5273BA26-CBE3-134E-8F22-04D4CD3E9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70306" y="3312731"/>
              <a:ext cx="833957" cy="690324"/>
              <a:chOff x="-44" y="1473"/>
              <a:chExt cx="981" cy="1105"/>
            </a:xfrm>
          </p:grpSpPr>
          <p:pic>
            <p:nvPicPr>
              <p:cNvPr id="92" name="Picture 50" descr="desktop_computer_stylized_medium">
                <a:extLst>
                  <a:ext uri="{FF2B5EF4-FFF2-40B4-BE49-F238E27FC236}">
                    <a16:creationId xmlns:a16="http://schemas.microsoft.com/office/drawing/2014/main" id="{0B5C182E-CEBC-6E47-AB60-C100909931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Freeform 51">
                <a:extLst>
                  <a:ext uri="{FF2B5EF4-FFF2-40B4-BE49-F238E27FC236}">
                    <a16:creationId xmlns:a16="http://schemas.microsoft.com/office/drawing/2014/main" id="{FDBA5721-FF64-F348-B964-2E26A4468A0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sp>
          <p:nvSpPr>
            <p:cNvPr id="80" name="Text Box 35">
              <a:extLst>
                <a:ext uri="{FF2B5EF4-FFF2-40B4-BE49-F238E27FC236}">
                  <a16:creationId xmlns:a16="http://schemas.microsoft.com/office/drawing/2014/main" id="{D85F520A-7524-3D40-A439-8CDE292B3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40356" y="2722016"/>
              <a:ext cx="31273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81" name="Text Box 36">
              <a:extLst>
                <a:ext uri="{FF2B5EF4-FFF2-40B4-BE49-F238E27FC236}">
                  <a16:creationId xmlns:a16="http://schemas.microsoft.com/office/drawing/2014/main" id="{470DA178-E968-A943-85CD-CAF4B26DA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5745" y="2800425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82" name="Text Box 37">
              <a:extLst>
                <a:ext uri="{FF2B5EF4-FFF2-40B4-BE49-F238E27FC236}">
                  <a16:creationId xmlns:a16="http://schemas.microsoft.com/office/drawing/2014/main" id="{376E3621-6CFE-204E-8F4D-39AE53CF0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2900" y="3225116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83" name="Text Box 38">
              <a:extLst>
                <a:ext uri="{FF2B5EF4-FFF2-40B4-BE49-F238E27FC236}">
                  <a16:creationId xmlns:a16="http://schemas.microsoft.com/office/drawing/2014/main" id="{3011C175-89E3-8741-B58D-8B5BE4BAE6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472" y="3474353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84" name="Text Box 39">
              <a:extLst>
                <a:ext uri="{FF2B5EF4-FFF2-40B4-BE49-F238E27FC236}">
                  <a16:creationId xmlns:a16="http://schemas.microsoft.com/office/drawing/2014/main" id="{5B29F5A1-B63E-3846-A3E2-58E4C5752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1577" y="3440668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5</a:t>
              </a:r>
            </a:p>
          </p:txBody>
        </p:sp>
        <p:sp>
          <p:nvSpPr>
            <p:cNvPr id="85" name="Text Box 40">
              <a:extLst>
                <a:ext uri="{FF2B5EF4-FFF2-40B4-BE49-F238E27FC236}">
                  <a16:creationId xmlns:a16="http://schemas.microsoft.com/office/drawing/2014/main" id="{5D63FF79-DA8B-0342-A3E1-AD2B9A267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7484" y="3014530"/>
              <a:ext cx="31908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6</a:t>
              </a:r>
            </a:p>
          </p:txBody>
        </p:sp>
        <p:sp>
          <p:nvSpPr>
            <p:cNvPr id="108" name="Rectangle 37">
              <a:extLst>
                <a:ext uri="{FF2B5EF4-FFF2-40B4-BE49-F238E27FC236}">
                  <a16:creationId xmlns:a16="http://schemas.microsoft.com/office/drawing/2014/main" id="{25F61537-69D9-2542-AF7D-1F7D5E80C6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61713" y="2732203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09" name="Rectangle 37">
              <a:extLst>
                <a:ext uri="{FF2B5EF4-FFF2-40B4-BE49-F238E27FC236}">
                  <a16:creationId xmlns:a16="http://schemas.microsoft.com/office/drawing/2014/main" id="{350C81E9-380A-7F46-91B4-FCA7A4B978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76898" y="3630561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10" name="Rectangle 37">
              <a:extLst>
                <a:ext uri="{FF2B5EF4-FFF2-40B4-BE49-F238E27FC236}">
                  <a16:creationId xmlns:a16="http://schemas.microsoft.com/office/drawing/2014/main" id="{D9512E3C-142E-9744-90C8-CAECC07908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579799" y="273447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11" name="Rectangle 37">
              <a:extLst>
                <a:ext uri="{FF2B5EF4-FFF2-40B4-BE49-F238E27FC236}">
                  <a16:creationId xmlns:a16="http://schemas.microsoft.com/office/drawing/2014/main" id="{411F0A98-6385-274D-A80E-3786685FBD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594984" y="3632828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id="{D14AFC91-71E2-F24B-902C-C917FA8FA9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16209" y="2517915"/>
              <a:ext cx="799548" cy="697947"/>
              <a:chOff x="-44" y="1473"/>
              <a:chExt cx="981" cy="1105"/>
            </a:xfrm>
          </p:grpSpPr>
          <p:pic>
            <p:nvPicPr>
              <p:cNvPr id="102" name="Picture 45" descr="desktop_computer_stylized_medium">
                <a:extLst>
                  <a:ext uri="{FF2B5EF4-FFF2-40B4-BE49-F238E27FC236}">
                    <a16:creationId xmlns:a16="http://schemas.microsoft.com/office/drawing/2014/main" id="{9D322BDD-E57A-8444-8AFE-B4159D0BDD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" name="Freeform 46">
                <a:extLst>
                  <a:ext uri="{FF2B5EF4-FFF2-40B4-BE49-F238E27FC236}">
                    <a16:creationId xmlns:a16="http://schemas.microsoft.com/office/drawing/2014/main" id="{7E0B05B5-6E51-3D4F-A876-9F08381512D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pic>
          <p:nvPicPr>
            <p:cNvPr id="88" name="Picture 45" descr="desktop_computer_stylized_medium">
              <a:extLst>
                <a:ext uri="{FF2B5EF4-FFF2-40B4-BE49-F238E27FC236}">
                  <a16:creationId xmlns:a16="http://schemas.microsoft.com/office/drawing/2014/main" id="{6ED0D78A-97A6-FC4F-BA50-97C8A6D92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95649" y="3398050"/>
              <a:ext cx="853270" cy="74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Freeform 46">
              <a:extLst>
                <a:ext uri="{FF2B5EF4-FFF2-40B4-BE49-F238E27FC236}">
                  <a16:creationId xmlns:a16="http://schemas.microsoft.com/office/drawing/2014/main" id="{A05F0CAB-4DF9-BF46-9ACB-FF9BB4E4CEA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752102" y="3466315"/>
              <a:ext cx="414893" cy="339637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D7DEA5B-74C6-6D4E-A564-97C477937229}"/>
                </a:ext>
              </a:extLst>
            </p:cNvPr>
            <p:cNvCxnSpPr>
              <a:cxnSpLocks/>
              <a:stCxn id="108" idx="0"/>
              <a:endCxn id="111" idx="2"/>
            </p:cNvCxnSpPr>
            <p:nvPr/>
          </p:nvCxnSpPr>
          <p:spPr>
            <a:xfrm>
              <a:off x="8638885" y="2857428"/>
              <a:ext cx="1882821" cy="9006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18B44F92-1523-6C40-AD86-F840EA2D6F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48700" y="2858184"/>
              <a:ext cx="1869638" cy="904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37">
              <a:extLst>
                <a:ext uri="{FF2B5EF4-FFF2-40B4-BE49-F238E27FC236}">
                  <a16:creationId xmlns:a16="http://schemas.microsoft.com/office/drawing/2014/main" id="{D75AB559-876E-124D-AE96-8DE8C51BB9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534072" y="2230527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19" name="Rectangle 37">
              <a:extLst>
                <a:ext uri="{FF2B5EF4-FFF2-40B4-BE49-F238E27FC236}">
                  <a16:creationId xmlns:a16="http://schemas.microsoft.com/office/drawing/2014/main" id="{75D02172-6808-7F4C-B887-5DF27DF57A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531052" y="3935912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9BA061E6-1E33-7C4D-A760-2EAAE6F141CE}"/>
                </a:ext>
              </a:extLst>
            </p:cNvPr>
            <p:cNvGrpSpPr/>
            <p:nvPr/>
          </p:nvGrpSpPr>
          <p:grpSpPr>
            <a:xfrm>
              <a:off x="9236687" y="3108787"/>
              <a:ext cx="711278" cy="420709"/>
              <a:chOff x="3668110" y="2448910"/>
              <a:chExt cx="3794234" cy="2165130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9EED6747-7F6F-7F43-9DCE-4375015BFE25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713BD2F3-A046-C844-9290-8007C98F1EE3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58BA6AB3-60D9-084F-ADAD-5105679BCDE8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126" name="Freeform 125">
                  <a:extLst>
                    <a:ext uri="{FF2B5EF4-FFF2-40B4-BE49-F238E27FC236}">
                      <a16:creationId xmlns:a16="http://schemas.microsoft.com/office/drawing/2014/main" id="{B47D322F-8E6C-C740-9424-B4336CB38605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126">
                  <a:extLst>
                    <a:ext uri="{FF2B5EF4-FFF2-40B4-BE49-F238E27FC236}">
                      <a16:creationId xmlns:a16="http://schemas.microsoft.com/office/drawing/2014/main" id="{A90CA4C8-0135-1444-9709-18E5C6614307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form 127">
                  <a:extLst>
                    <a:ext uri="{FF2B5EF4-FFF2-40B4-BE49-F238E27FC236}">
                      <a16:creationId xmlns:a16="http://schemas.microsoft.com/office/drawing/2014/main" id="{6F5E61E2-0756-ED4D-8685-32B20FE49B37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128">
                  <a:extLst>
                    <a:ext uri="{FF2B5EF4-FFF2-40B4-BE49-F238E27FC236}">
                      <a16:creationId xmlns:a16="http://schemas.microsoft.com/office/drawing/2014/main" id="{9EB332DA-F807-8347-93F2-C5388D159AB7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5" name="Group 44">
              <a:extLst>
                <a:ext uri="{FF2B5EF4-FFF2-40B4-BE49-F238E27FC236}">
                  <a16:creationId xmlns:a16="http://schemas.microsoft.com/office/drawing/2014/main" id="{426DCB6B-A219-374F-8F06-F18D724B85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11867" y="4020081"/>
              <a:ext cx="853270" cy="741697"/>
              <a:chOff x="-44" y="1473"/>
              <a:chExt cx="981" cy="1105"/>
            </a:xfrm>
          </p:grpSpPr>
          <p:pic>
            <p:nvPicPr>
              <p:cNvPr id="96" name="Picture 45" descr="desktop_computer_stylized_medium">
                <a:extLst>
                  <a:ext uri="{FF2B5EF4-FFF2-40B4-BE49-F238E27FC236}">
                    <a16:creationId xmlns:a16="http://schemas.microsoft.com/office/drawing/2014/main" id="{BA7C916A-9A78-3E4C-80BC-A0D48EEB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Freeform 46">
                <a:extLst>
                  <a:ext uri="{FF2B5EF4-FFF2-40B4-BE49-F238E27FC236}">
                    <a16:creationId xmlns:a16="http://schemas.microsoft.com/office/drawing/2014/main" id="{3B939C3B-3462-3744-96CE-3ECDF9D8EDB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73" name="Group 44">
              <a:extLst>
                <a:ext uri="{FF2B5EF4-FFF2-40B4-BE49-F238E27FC236}">
                  <a16:creationId xmlns:a16="http://schemas.microsoft.com/office/drawing/2014/main" id="{265543F6-BA09-9844-B798-D9E4755DE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87713" y="1697644"/>
              <a:ext cx="853270" cy="741697"/>
              <a:chOff x="-44" y="1473"/>
              <a:chExt cx="981" cy="1105"/>
            </a:xfrm>
          </p:grpSpPr>
          <p:pic>
            <p:nvPicPr>
              <p:cNvPr id="98" name="Picture 45" descr="desktop_computer_stylized_medium">
                <a:extLst>
                  <a:ext uri="{FF2B5EF4-FFF2-40B4-BE49-F238E27FC236}">
                    <a16:creationId xmlns:a16="http://schemas.microsoft.com/office/drawing/2014/main" id="{F5B56AF6-7AEE-0F4C-8EF5-5BAE871304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Freeform 46">
                <a:extLst>
                  <a:ext uri="{FF2B5EF4-FFF2-40B4-BE49-F238E27FC236}">
                    <a16:creationId xmlns:a16="http://schemas.microsoft.com/office/drawing/2014/main" id="{E5EF4B97-CB79-BF44-8332-3F89F741ACF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</p:grpSp>
      <p:sp>
        <p:nvSpPr>
          <p:cNvPr id="131" name="Rectangle 3">
            <a:extLst>
              <a:ext uri="{FF2B5EF4-FFF2-40B4-BE49-F238E27FC236}">
                <a16:creationId xmlns:a16="http://schemas.microsoft.com/office/drawing/2014/main" id="{C0047884-D119-174A-AE6D-FD50C58F7AB4}"/>
              </a:ext>
            </a:extLst>
          </p:cNvPr>
          <p:cNvSpPr txBox="1">
            <a:spLocks noChangeArrowheads="1"/>
          </p:cNvSpPr>
          <p:nvPr/>
        </p:nvSpPr>
        <p:spPr>
          <a:xfrm>
            <a:off x="929391" y="1533864"/>
            <a:ext cx="5846164" cy="3437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93688">
              <a:buClr>
                <a:srgbClr val="0000A8"/>
              </a:buClr>
              <a:defRPr/>
            </a:pPr>
            <a:r>
              <a:rPr lang="en-US" dirty="0"/>
              <a:t>hosts have dedicated, direct connection to switch</a:t>
            </a:r>
          </a:p>
          <a:p>
            <a:pPr indent="-293688">
              <a:buClr>
                <a:srgbClr val="0000A8"/>
              </a:buClr>
              <a:defRPr/>
            </a:pPr>
            <a:r>
              <a:rPr lang="en-US" dirty="0"/>
              <a:t>switches buffer packets</a:t>
            </a:r>
          </a:p>
          <a:p>
            <a:pPr indent="-293688">
              <a:buClr>
                <a:srgbClr val="0000A8"/>
              </a:buClr>
              <a:defRPr/>
            </a:pPr>
            <a:r>
              <a:rPr lang="en-US" dirty="0"/>
              <a:t>Ethernet protocol used on </a:t>
            </a:r>
            <a:r>
              <a:rPr lang="en-US" i="1" dirty="0"/>
              <a:t>each</a:t>
            </a:r>
            <a:r>
              <a:rPr lang="en-US" dirty="0"/>
              <a:t> incoming link, so: </a:t>
            </a:r>
          </a:p>
          <a:p>
            <a:pPr lvl="1" indent="-293688">
              <a:defRPr/>
            </a:pPr>
            <a:r>
              <a:rPr lang="en-US" sz="2800" dirty="0"/>
              <a:t>no collisions; full duplex</a:t>
            </a:r>
          </a:p>
          <a:p>
            <a:pPr lvl="1">
              <a:defRPr/>
            </a:pPr>
            <a:r>
              <a:rPr lang="en-US" sz="2800" dirty="0"/>
              <a:t>each link is its own collision domain</a:t>
            </a:r>
          </a:p>
        </p:txBody>
      </p:sp>
      <p:sp>
        <p:nvSpPr>
          <p:cNvPr id="132" name="Rectangle 3">
            <a:extLst>
              <a:ext uri="{FF2B5EF4-FFF2-40B4-BE49-F238E27FC236}">
                <a16:creationId xmlns:a16="http://schemas.microsoft.com/office/drawing/2014/main" id="{8FD6AE89-27E8-A046-84EB-C8AE1F12B488}"/>
              </a:ext>
            </a:extLst>
          </p:cNvPr>
          <p:cNvSpPr txBox="1">
            <a:spLocks noChangeArrowheads="1"/>
          </p:cNvSpPr>
          <p:nvPr/>
        </p:nvSpPr>
        <p:spPr>
          <a:xfrm>
            <a:off x="927244" y="4731250"/>
            <a:ext cx="6723621" cy="1489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93688">
              <a:buClr>
                <a:srgbClr val="0000A8"/>
              </a:buClr>
              <a:defRPr/>
            </a:pPr>
            <a:r>
              <a:rPr lang="en-US" dirty="0">
                <a:solidFill>
                  <a:srgbClr val="C00000"/>
                </a:solidFill>
              </a:rPr>
              <a:t>switching: </a:t>
            </a:r>
            <a:r>
              <a:rPr lang="en-US" dirty="0"/>
              <a:t>A-to-A’ and B-to-B</a:t>
            </a:r>
            <a:r>
              <a:rPr lang="en-US" altLang="ja-JP" dirty="0"/>
              <a:t>’</a:t>
            </a:r>
            <a:r>
              <a:rPr lang="en-US" dirty="0"/>
              <a:t> can transmit simultaneously, without collisions</a:t>
            </a:r>
          </a:p>
        </p:txBody>
      </p:sp>
      <p:sp>
        <p:nvSpPr>
          <p:cNvPr id="130" name="Left-Right Arrow 129">
            <a:extLst>
              <a:ext uri="{FF2B5EF4-FFF2-40B4-BE49-F238E27FC236}">
                <a16:creationId xmlns:a16="http://schemas.microsoft.com/office/drawing/2014/main" id="{390325D3-5B28-6141-9145-A34DF8C34806}"/>
              </a:ext>
            </a:extLst>
          </p:cNvPr>
          <p:cNvSpPr/>
          <p:nvPr/>
        </p:nvSpPr>
        <p:spPr>
          <a:xfrm rot="5400000">
            <a:off x="8417537" y="3356139"/>
            <a:ext cx="1352278" cy="177922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Left-Right Arrow 133">
            <a:extLst>
              <a:ext uri="{FF2B5EF4-FFF2-40B4-BE49-F238E27FC236}">
                <a16:creationId xmlns:a16="http://schemas.microsoft.com/office/drawing/2014/main" id="{8716E4D4-5340-A04D-84B1-535BF0345A0D}"/>
              </a:ext>
            </a:extLst>
          </p:cNvPr>
          <p:cNvSpPr/>
          <p:nvPr/>
        </p:nvSpPr>
        <p:spPr>
          <a:xfrm rot="9282253">
            <a:off x="8060403" y="3378664"/>
            <a:ext cx="1986794" cy="199277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0" grpId="0" animBg="1"/>
      <p:bldP spid="1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Switch: multiple simultaneous transmissions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491F554-2C7A-214A-897B-0FB0A1CB751B}"/>
              </a:ext>
            </a:extLst>
          </p:cNvPr>
          <p:cNvGrpSpPr/>
          <p:nvPr/>
        </p:nvGrpSpPr>
        <p:grpSpPr>
          <a:xfrm>
            <a:off x="7160640" y="1920913"/>
            <a:ext cx="3884571" cy="3909974"/>
            <a:chOff x="7670306" y="1697644"/>
            <a:chExt cx="3884571" cy="3909974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0924CCE-3F57-D049-9D0A-B1D8FCF20BDA}"/>
                </a:ext>
              </a:extLst>
            </p:cNvPr>
            <p:cNvCxnSpPr/>
            <p:nvPr/>
          </p:nvCxnSpPr>
          <p:spPr>
            <a:xfrm>
              <a:off x="9587512" y="2387296"/>
              <a:ext cx="0" cy="16481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34">
              <a:extLst>
                <a:ext uri="{FF2B5EF4-FFF2-40B4-BE49-F238E27FC236}">
                  <a16:creationId xmlns:a16="http://schemas.microsoft.com/office/drawing/2014/main" id="{DCB0325C-FF8E-0B4E-A6A6-A9116B9F80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55012" y="4899732"/>
              <a:ext cx="269986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switch with six interfaces (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1,2,3,4,5,6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)  </a:t>
              </a:r>
            </a:p>
          </p:txBody>
        </p:sp>
        <p:sp>
          <p:nvSpPr>
            <p:cNvPr id="60" name="Text Box 23">
              <a:extLst>
                <a:ext uri="{FF2B5EF4-FFF2-40B4-BE49-F238E27FC236}">
                  <a16:creationId xmlns:a16="http://schemas.microsoft.com/office/drawing/2014/main" id="{6622E46D-9FDC-6942-8443-B6EE96C08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6148" y="1727551"/>
              <a:ext cx="362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A</a:t>
              </a:r>
            </a:p>
          </p:txBody>
        </p:sp>
        <p:sp>
          <p:nvSpPr>
            <p:cNvPr id="61" name="Text Box 24">
              <a:extLst>
                <a:ext uri="{FF2B5EF4-FFF2-40B4-BE49-F238E27FC236}">
                  <a16:creationId xmlns:a16="http://schemas.microsoft.com/office/drawing/2014/main" id="{FC43B703-F100-1449-9F08-04E8275B97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4697" y="4149731"/>
              <a:ext cx="43954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A</a:t>
              </a:r>
              <a:r>
                <a:rPr lang="en-US" sz="2400" i="0" kern="0" dirty="0">
                  <a:solidFill>
                    <a:srgbClr val="000000"/>
                  </a:solidFill>
                  <a:latin typeface="+mn-lt"/>
                  <a:cs typeface="Arial" charset="0"/>
                </a:rPr>
                <a:t>’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endParaRPr>
            </a:p>
          </p:txBody>
        </p:sp>
        <p:sp>
          <p:nvSpPr>
            <p:cNvPr id="62" name="Text Box 25">
              <a:extLst>
                <a:ext uri="{FF2B5EF4-FFF2-40B4-BE49-F238E27FC236}">
                  <a16:creationId xmlns:a16="http://schemas.microsoft.com/office/drawing/2014/main" id="{FF5419F0-A61E-DF4E-8994-AA7772D64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40738" y="2137677"/>
              <a:ext cx="35137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</a:t>
              </a:r>
            </a:p>
          </p:txBody>
        </p:sp>
        <p:sp>
          <p:nvSpPr>
            <p:cNvPr id="63" name="Text Box 26">
              <a:extLst>
                <a:ext uri="{FF2B5EF4-FFF2-40B4-BE49-F238E27FC236}">
                  <a16:creationId xmlns:a16="http://schemas.microsoft.com/office/drawing/2014/main" id="{6849FEF8-AECF-A148-8CDC-C71F2367A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1935" y="3914988"/>
              <a:ext cx="42832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</a:t>
              </a:r>
              <a:r>
                <a:rPr lang="en-US" sz="2400" i="0" kern="0" dirty="0">
                  <a:solidFill>
                    <a:srgbClr val="000000"/>
                  </a:solidFill>
                  <a:latin typeface="+mn-lt"/>
                  <a:cs typeface="Arial" charset="0"/>
                </a:rPr>
                <a:t>’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endParaRPr>
            </a:p>
          </p:txBody>
        </p:sp>
        <p:sp>
          <p:nvSpPr>
            <p:cNvPr id="64" name="Text Box 27">
              <a:extLst>
                <a:ext uri="{FF2B5EF4-FFF2-40B4-BE49-F238E27FC236}">
                  <a16:creationId xmlns:a16="http://schemas.microsoft.com/office/drawing/2014/main" id="{9424AF7D-A121-114C-AC5C-79FC84F5CF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9721" y="3994819"/>
              <a:ext cx="34817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C</a:t>
              </a:r>
            </a:p>
          </p:txBody>
        </p:sp>
        <p:sp>
          <p:nvSpPr>
            <p:cNvPr id="65" name="Text Box 28">
              <a:extLst>
                <a:ext uri="{FF2B5EF4-FFF2-40B4-BE49-F238E27FC236}">
                  <a16:creationId xmlns:a16="http://schemas.microsoft.com/office/drawing/2014/main" id="{200E3495-163D-C24E-87E9-B15114F84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4749" y="2060029"/>
              <a:ext cx="42511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Arial" charset="0"/>
                </a:rPr>
                <a:t>’</a:t>
              </a:r>
            </a:p>
          </p:txBody>
        </p:sp>
        <p:grpSp>
          <p:nvGrpSpPr>
            <p:cNvPr id="105" name="Group 49">
              <a:extLst>
                <a:ext uri="{FF2B5EF4-FFF2-40B4-BE49-F238E27FC236}">
                  <a16:creationId xmlns:a16="http://schemas.microsoft.com/office/drawing/2014/main" id="{2909A8E8-3B3E-B94A-A268-12FA81AA7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6715" y="2428791"/>
              <a:ext cx="833957" cy="690324"/>
              <a:chOff x="-44" y="1473"/>
              <a:chExt cx="981" cy="1105"/>
            </a:xfrm>
          </p:grpSpPr>
          <p:pic>
            <p:nvPicPr>
              <p:cNvPr id="106" name="Picture 50" descr="desktop_computer_stylized_medium">
                <a:extLst>
                  <a:ext uri="{FF2B5EF4-FFF2-40B4-BE49-F238E27FC236}">
                    <a16:creationId xmlns:a16="http://schemas.microsoft.com/office/drawing/2014/main" id="{4C993D65-A8AC-C24F-A8E1-0C71ED99F0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" name="Freeform 51">
                <a:extLst>
                  <a:ext uri="{FF2B5EF4-FFF2-40B4-BE49-F238E27FC236}">
                    <a16:creationId xmlns:a16="http://schemas.microsoft.com/office/drawing/2014/main" id="{CB7E302C-C236-0244-87D6-1E3E70C4518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91" name="Group 49">
              <a:extLst>
                <a:ext uri="{FF2B5EF4-FFF2-40B4-BE49-F238E27FC236}">
                  <a16:creationId xmlns:a16="http://schemas.microsoft.com/office/drawing/2014/main" id="{5273BA26-CBE3-134E-8F22-04D4CD3E9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70306" y="3312731"/>
              <a:ext cx="833957" cy="690324"/>
              <a:chOff x="-44" y="1473"/>
              <a:chExt cx="981" cy="1105"/>
            </a:xfrm>
          </p:grpSpPr>
          <p:pic>
            <p:nvPicPr>
              <p:cNvPr id="92" name="Picture 50" descr="desktop_computer_stylized_medium">
                <a:extLst>
                  <a:ext uri="{FF2B5EF4-FFF2-40B4-BE49-F238E27FC236}">
                    <a16:creationId xmlns:a16="http://schemas.microsoft.com/office/drawing/2014/main" id="{0B5C182E-CEBC-6E47-AB60-C100909931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Freeform 51">
                <a:extLst>
                  <a:ext uri="{FF2B5EF4-FFF2-40B4-BE49-F238E27FC236}">
                    <a16:creationId xmlns:a16="http://schemas.microsoft.com/office/drawing/2014/main" id="{FDBA5721-FF64-F348-B964-2E26A4468A0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sp>
          <p:nvSpPr>
            <p:cNvPr id="80" name="Text Box 35">
              <a:extLst>
                <a:ext uri="{FF2B5EF4-FFF2-40B4-BE49-F238E27FC236}">
                  <a16:creationId xmlns:a16="http://schemas.microsoft.com/office/drawing/2014/main" id="{D85F520A-7524-3D40-A439-8CDE292B3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40356" y="2722016"/>
              <a:ext cx="31273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81" name="Text Box 36">
              <a:extLst>
                <a:ext uri="{FF2B5EF4-FFF2-40B4-BE49-F238E27FC236}">
                  <a16:creationId xmlns:a16="http://schemas.microsoft.com/office/drawing/2014/main" id="{470DA178-E968-A943-85CD-CAF4B26DA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5745" y="2800425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82" name="Text Box 37">
              <a:extLst>
                <a:ext uri="{FF2B5EF4-FFF2-40B4-BE49-F238E27FC236}">
                  <a16:creationId xmlns:a16="http://schemas.microsoft.com/office/drawing/2014/main" id="{376E3621-6CFE-204E-8F4D-39AE53CF0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2900" y="3225116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83" name="Text Box 38">
              <a:extLst>
                <a:ext uri="{FF2B5EF4-FFF2-40B4-BE49-F238E27FC236}">
                  <a16:creationId xmlns:a16="http://schemas.microsoft.com/office/drawing/2014/main" id="{3011C175-89E3-8741-B58D-8B5BE4BAE6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472" y="3474353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84" name="Text Box 39">
              <a:extLst>
                <a:ext uri="{FF2B5EF4-FFF2-40B4-BE49-F238E27FC236}">
                  <a16:creationId xmlns:a16="http://schemas.microsoft.com/office/drawing/2014/main" id="{5B29F5A1-B63E-3846-A3E2-58E4C5752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1577" y="3440668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5</a:t>
              </a:r>
            </a:p>
          </p:txBody>
        </p:sp>
        <p:sp>
          <p:nvSpPr>
            <p:cNvPr id="85" name="Text Box 40">
              <a:extLst>
                <a:ext uri="{FF2B5EF4-FFF2-40B4-BE49-F238E27FC236}">
                  <a16:creationId xmlns:a16="http://schemas.microsoft.com/office/drawing/2014/main" id="{5D63FF79-DA8B-0342-A3E1-AD2B9A267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7484" y="3014530"/>
              <a:ext cx="31908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6</a:t>
              </a:r>
            </a:p>
          </p:txBody>
        </p:sp>
        <p:sp>
          <p:nvSpPr>
            <p:cNvPr id="108" name="Rectangle 37">
              <a:extLst>
                <a:ext uri="{FF2B5EF4-FFF2-40B4-BE49-F238E27FC236}">
                  <a16:creationId xmlns:a16="http://schemas.microsoft.com/office/drawing/2014/main" id="{25F61537-69D9-2542-AF7D-1F7D5E80C6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61713" y="2732203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09" name="Rectangle 37">
              <a:extLst>
                <a:ext uri="{FF2B5EF4-FFF2-40B4-BE49-F238E27FC236}">
                  <a16:creationId xmlns:a16="http://schemas.microsoft.com/office/drawing/2014/main" id="{350C81E9-380A-7F46-91B4-FCA7A4B978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76898" y="3630561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10" name="Rectangle 37">
              <a:extLst>
                <a:ext uri="{FF2B5EF4-FFF2-40B4-BE49-F238E27FC236}">
                  <a16:creationId xmlns:a16="http://schemas.microsoft.com/office/drawing/2014/main" id="{D9512E3C-142E-9744-90C8-CAECC07908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579799" y="273447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11" name="Rectangle 37">
              <a:extLst>
                <a:ext uri="{FF2B5EF4-FFF2-40B4-BE49-F238E27FC236}">
                  <a16:creationId xmlns:a16="http://schemas.microsoft.com/office/drawing/2014/main" id="{411F0A98-6385-274D-A80E-3786685FBD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594984" y="3632828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id="{D14AFC91-71E2-F24B-902C-C917FA8FA9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16209" y="2517915"/>
              <a:ext cx="799548" cy="697947"/>
              <a:chOff x="-44" y="1473"/>
              <a:chExt cx="981" cy="1105"/>
            </a:xfrm>
          </p:grpSpPr>
          <p:pic>
            <p:nvPicPr>
              <p:cNvPr id="102" name="Picture 45" descr="desktop_computer_stylized_medium">
                <a:extLst>
                  <a:ext uri="{FF2B5EF4-FFF2-40B4-BE49-F238E27FC236}">
                    <a16:creationId xmlns:a16="http://schemas.microsoft.com/office/drawing/2014/main" id="{9D322BDD-E57A-8444-8AFE-B4159D0BDD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" name="Freeform 46">
                <a:extLst>
                  <a:ext uri="{FF2B5EF4-FFF2-40B4-BE49-F238E27FC236}">
                    <a16:creationId xmlns:a16="http://schemas.microsoft.com/office/drawing/2014/main" id="{7E0B05B5-6E51-3D4F-A876-9F08381512D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pic>
          <p:nvPicPr>
            <p:cNvPr id="88" name="Picture 45" descr="desktop_computer_stylized_medium">
              <a:extLst>
                <a:ext uri="{FF2B5EF4-FFF2-40B4-BE49-F238E27FC236}">
                  <a16:creationId xmlns:a16="http://schemas.microsoft.com/office/drawing/2014/main" id="{6ED0D78A-97A6-FC4F-BA50-97C8A6D92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95649" y="3398050"/>
              <a:ext cx="853270" cy="74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Freeform 46">
              <a:extLst>
                <a:ext uri="{FF2B5EF4-FFF2-40B4-BE49-F238E27FC236}">
                  <a16:creationId xmlns:a16="http://schemas.microsoft.com/office/drawing/2014/main" id="{A05F0CAB-4DF9-BF46-9ACB-FF9BB4E4CEA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752102" y="3466315"/>
              <a:ext cx="414893" cy="339637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D7DEA5B-74C6-6D4E-A564-97C477937229}"/>
                </a:ext>
              </a:extLst>
            </p:cNvPr>
            <p:cNvCxnSpPr>
              <a:cxnSpLocks/>
              <a:stCxn id="108" idx="0"/>
              <a:endCxn id="111" idx="2"/>
            </p:cNvCxnSpPr>
            <p:nvPr/>
          </p:nvCxnSpPr>
          <p:spPr>
            <a:xfrm>
              <a:off x="8638885" y="2857428"/>
              <a:ext cx="1882821" cy="9006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18B44F92-1523-6C40-AD86-F840EA2D6F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48700" y="2858184"/>
              <a:ext cx="1869638" cy="904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37">
              <a:extLst>
                <a:ext uri="{FF2B5EF4-FFF2-40B4-BE49-F238E27FC236}">
                  <a16:creationId xmlns:a16="http://schemas.microsoft.com/office/drawing/2014/main" id="{D75AB559-876E-124D-AE96-8DE8C51BB9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534072" y="2230527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19" name="Rectangle 37">
              <a:extLst>
                <a:ext uri="{FF2B5EF4-FFF2-40B4-BE49-F238E27FC236}">
                  <a16:creationId xmlns:a16="http://schemas.microsoft.com/office/drawing/2014/main" id="{75D02172-6808-7F4C-B887-5DF27DF57A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531052" y="3935912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9BA061E6-1E33-7C4D-A760-2EAAE6F141CE}"/>
                </a:ext>
              </a:extLst>
            </p:cNvPr>
            <p:cNvGrpSpPr/>
            <p:nvPr/>
          </p:nvGrpSpPr>
          <p:grpSpPr>
            <a:xfrm>
              <a:off x="9236687" y="3108787"/>
              <a:ext cx="711278" cy="420709"/>
              <a:chOff x="3668110" y="2448910"/>
              <a:chExt cx="3794234" cy="2165130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9EED6747-7F6F-7F43-9DCE-4375015BFE25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713BD2F3-A046-C844-9290-8007C98F1EE3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58BA6AB3-60D9-084F-ADAD-5105679BCDE8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126" name="Freeform 125">
                  <a:extLst>
                    <a:ext uri="{FF2B5EF4-FFF2-40B4-BE49-F238E27FC236}">
                      <a16:creationId xmlns:a16="http://schemas.microsoft.com/office/drawing/2014/main" id="{B47D322F-8E6C-C740-9424-B4336CB38605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126">
                  <a:extLst>
                    <a:ext uri="{FF2B5EF4-FFF2-40B4-BE49-F238E27FC236}">
                      <a16:creationId xmlns:a16="http://schemas.microsoft.com/office/drawing/2014/main" id="{A90CA4C8-0135-1444-9709-18E5C6614307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form 127">
                  <a:extLst>
                    <a:ext uri="{FF2B5EF4-FFF2-40B4-BE49-F238E27FC236}">
                      <a16:creationId xmlns:a16="http://schemas.microsoft.com/office/drawing/2014/main" id="{6F5E61E2-0756-ED4D-8685-32B20FE49B37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128">
                  <a:extLst>
                    <a:ext uri="{FF2B5EF4-FFF2-40B4-BE49-F238E27FC236}">
                      <a16:creationId xmlns:a16="http://schemas.microsoft.com/office/drawing/2014/main" id="{9EB332DA-F807-8347-93F2-C5388D159AB7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5" name="Group 44">
              <a:extLst>
                <a:ext uri="{FF2B5EF4-FFF2-40B4-BE49-F238E27FC236}">
                  <a16:creationId xmlns:a16="http://schemas.microsoft.com/office/drawing/2014/main" id="{426DCB6B-A219-374F-8F06-F18D724B85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11867" y="4020081"/>
              <a:ext cx="853270" cy="741697"/>
              <a:chOff x="-44" y="1473"/>
              <a:chExt cx="981" cy="1105"/>
            </a:xfrm>
          </p:grpSpPr>
          <p:pic>
            <p:nvPicPr>
              <p:cNvPr id="96" name="Picture 45" descr="desktop_computer_stylized_medium">
                <a:extLst>
                  <a:ext uri="{FF2B5EF4-FFF2-40B4-BE49-F238E27FC236}">
                    <a16:creationId xmlns:a16="http://schemas.microsoft.com/office/drawing/2014/main" id="{BA7C916A-9A78-3E4C-80BC-A0D48EEB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Freeform 46">
                <a:extLst>
                  <a:ext uri="{FF2B5EF4-FFF2-40B4-BE49-F238E27FC236}">
                    <a16:creationId xmlns:a16="http://schemas.microsoft.com/office/drawing/2014/main" id="{3B939C3B-3462-3744-96CE-3ECDF9D8EDB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73" name="Group 44">
              <a:extLst>
                <a:ext uri="{FF2B5EF4-FFF2-40B4-BE49-F238E27FC236}">
                  <a16:creationId xmlns:a16="http://schemas.microsoft.com/office/drawing/2014/main" id="{265543F6-BA09-9844-B798-D9E4755DE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87713" y="1697644"/>
              <a:ext cx="853270" cy="741697"/>
              <a:chOff x="-44" y="1473"/>
              <a:chExt cx="981" cy="1105"/>
            </a:xfrm>
          </p:grpSpPr>
          <p:pic>
            <p:nvPicPr>
              <p:cNvPr id="98" name="Picture 45" descr="desktop_computer_stylized_medium">
                <a:extLst>
                  <a:ext uri="{FF2B5EF4-FFF2-40B4-BE49-F238E27FC236}">
                    <a16:creationId xmlns:a16="http://schemas.microsoft.com/office/drawing/2014/main" id="{F5B56AF6-7AEE-0F4C-8EF5-5BAE871304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Freeform 46">
                <a:extLst>
                  <a:ext uri="{FF2B5EF4-FFF2-40B4-BE49-F238E27FC236}">
                    <a16:creationId xmlns:a16="http://schemas.microsoft.com/office/drawing/2014/main" id="{E5EF4B97-CB79-BF44-8332-3F89F741ACF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</p:grpSp>
      <p:sp>
        <p:nvSpPr>
          <p:cNvPr id="131" name="Rectangle 3">
            <a:extLst>
              <a:ext uri="{FF2B5EF4-FFF2-40B4-BE49-F238E27FC236}">
                <a16:creationId xmlns:a16="http://schemas.microsoft.com/office/drawing/2014/main" id="{C0047884-D119-174A-AE6D-FD50C58F7AB4}"/>
              </a:ext>
            </a:extLst>
          </p:cNvPr>
          <p:cNvSpPr txBox="1">
            <a:spLocks noChangeArrowheads="1"/>
          </p:cNvSpPr>
          <p:nvPr/>
        </p:nvSpPr>
        <p:spPr>
          <a:xfrm>
            <a:off x="929391" y="1533864"/>
            <a:ext cx="5846164" cy="3437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93688">
              <a:buClr>
                <a:srgbClr val="0000A8"/>
              </a:buClr>
              <a:defRPr/>
            </a:pPr>
            <a:r>
              <a:rPr lang="en-US" dirty="0"/>
              <a:t>hosts have dedicated, direct connection to switch</a:t>
            </a:r>
          </a:p>
          <a:p>
            <a:pPr indent="-293688">
              <a:buClr>
                <a:srgbClr val="0000A8"/>
              </a:buClr>
              <a:defRPr/>
            </a:pPr>
            <a:r>
              <a:rPr lang="en-US" dirty="0"/>
              <a:t>switches buffer packets</a:t>
            </a:r>
          </a:p>
          <a:p>
            <a:pPr indent="-293688">
              <a:buClr>
                <a:srgbClr val="0000A8"/>
              </a:buClr>
              <a:defRPr/>
            </a:pPr>
            <a:r>
              <a:rPr lang="en-US" dirty="0"/>
              <a:t>Ethernet protocol used on </a:t>
            </a:r>
            <a:r>
              <a:rPr lang="en-US" i="1" dirty="0"/>
              <a:t>each</a:t>
            </a:r>
            <a:r>
              <a:rPr lang="en-US" dirty="0"/>
              <a:t> incoming link, so: </a:t>
            </a:r>
          </a:p>
          <a:p>
            <a:pPr lvl="1" indent="-293688">
              <a:defRPr/>
            </a:pPr>
            <a:r>
              <a:rPr lang="en-US" sz="2800" dirty="0"/>
              <a:t>no collisions; full duplex</a:t>
            </a:r>
          </a:p>
          <a:p>
            <a:pPr lvl="1">
              <a:defRPr/>
            </a:pPr>
            <a:r>
              <a:rPr lang="en-US" sz="2800" dirty="0"/>
              <a:t>each link is its own collision domain</a:t>
            </a:r>
          </a:p>
        </p:txBody>
      </p:sp>
      <p:sp>
        <p:nvSpPr>
          <p:cNvPr id="132" name="Rectangle 3">
            <a:extLst>
              <a:ext uri="{FF2B5EF4-FFF2-40B4-BE49-F238E27FC236}">
                <a16:creationId xmlns:a16="http://schemas.microsoft.com/office/drawing/2014/main" id="{8FD6AE89-27E8-A046-84EB-C8AE1F12B488}"/>
              </a:ext>
            </a:extLst>
          </p:cNvPr>
          <p:cNvSpPr txBox="1">
            <a:spLocks noChangeArrowheads="1"/>
          </p:cNvSpPr>
          <p:nvPr/>
        </p:nvSpPr>
        <p:spPr>
          <a:xfrm>
            <a:off x="927244" y="4731249"/>
            <a:ext cx="6723621" cy="1750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93688">
              <a:buClr>
                <a:srgbClr val="0000A8"/>
              </a:buClr>
              <a:defRPr/>
            </a:pPr>
            <a:r>
              <a:rPr lang="en-US" dirty="0">
                <a:solidFill>
                  <a:srgbClr val="C00000"/>
                </a:solidFill>
              </a:rPr>
              <a:t>switching: </a:t>
            </a:r>
            <a:r>
              <a:rPr lang="en-US" dirty="0"/>
              <a:t>A-to-A’ and B-to-B</a:t>
            </a:r>
            <a:r>
              <a:rPr lang="en-US" altLang="ja-JP" dirty="0"/>
              <a:t>’</a:t>
            </a:r>
            <a:r>
              <a:rPr lang="en-US" dirty="0"/>
              <a:t> can transmit simultaneously, without collisions</a:t>
            </a:r>
          </a:p>
          <a:p>
            <a:pPr lvl="1" indent="-293688">
              <a:defRPr/>
            </a:pPr>
            <a:r>
              <a:rPr lang="en-US" dirty="0"/>
              <a:t>but A-to-A’ and C to A’ can </a:t>
            </a:r>
            <a:r>
              <a:rPr lang="en-US" i="1" dirty="0"/>
              <a:t>not </a:t>
            </a:r>
            <a:r>
              <a:rPr lang="en-US" dirty="0"/>
              <a:t>happen simultaneously </a:t>
            </a:r>
          </a:p>
        </p:txBody>
      </p:sp>
      <p:sp>
        <p:nvSpPr>
          <p:cNvPr id="130" name="Left-Right Arrow 129">
            <a:extLst>
              <a:ext uri="{FF2B5EF4-FFF2-40B4-BE49-F238E27FC236}">
                <a16:creationId xmlns:a16="http://schemas.microsoft.com/office/drawing/2014/main" id="{390325D3-5B28-6141-9145-A34DF8C34806}"/>
              </a:ext>
            </a:extLst>
          </p:cNvPr>
          <p:cNvSpPr/>
          <p:nvPr/>
        </p:nvSpPr>
        <p:spPr>
          <a:xfrm rot="5400000">
            <a:off x="8324937" y="3356139"/>
            <a:ext cx="1352278" cy="177922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9A3E0939-38DE-0C45-ACDE-CA1F0EECF0D8}"/>
              </a:ext>
            </a:extLst>
          </p:cNvPr>
          <p:cNvSpPr/>
          <p:nvPr/>
        </p:nvSpPr>
        <p:spPr>
          <a:xfrm>
            <a:off x="9120852" y="3472405"/>
            <a:ext cx="185194" cy="75235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3D7BA5-ACC3-8B47-832A-E18396A3E89E}"/>
              </a:ext>
            </a:extLst>
          </p:cNvPr>
          <p:cNvCxnSpPr>
            <a:cxnSpLocks/>
          </p:cNvCxnSpPr>
          <p:nvPr/>
        </p:nvCxnSpPr>
        <p:spPr>
          <a:xfrm>
            <a:off x="9178725" y="3487837"/>
            <a:ext cx="717630" cy="36653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559CCE-5086-9E49-8C51-74974885AF5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1000"/>
          </a:blip>
          <a:stretch>
            <a:fillRect/>
          </a:stretch>
        </p:blipFill>
        <p:spPr>
          <a:xfrm>
            <a:off x="8310621" y="2697717"/>
            <a:ext cx="1577693" cy="16990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8613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Switch forwarding table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491F554-2C7A-214A-897B-0FB0A1CB751B}"/>
              </a:ext>
            </a:extLst>
          </p:cNvPr>
          <p:cNvGrpSpPr/>
          <p:nvPr/>
        </p:nvGrpSpPr>
        <p:grpSpPr>
          <a:xfrm>
            <a:off x="7160640" y="1916920"/>
            <a:ext cx="3578613" cy="3064134"/>
            <a:chOff x="7670306" y="1697644"/>
            <a:chExt cx="3578613" cy="3064134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0924CCE-3F57-D049-9D0A-B1D8FCF20BDA}"/>
                </a:ext>
              </a:extLst>
            </p:cNvPr>
            <p:cNvCxnSpPr/>
            <p:nvPr/>
          </p:nvCxnSpPr>
          <p:spPr>
            <a:xfrm>
              <a:off x="9587512" y="2387296"/>
              <a:ext cx="0" cy="16481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23">
              <a:extLst>
                <a:ext uri="{FF2B5EF4-FFF2-40B4-BE49-F238E27FC236}">
                  <a16:creationId xmlns:a16="http://schemas.microsoft.com/office/drawing/2014/main" id="{6622E46D-9FDC-6942-8443-B6EE96C08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6148" y="1727551"/>
              <a:ext cx="362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A</a:t>
              </a:r>
            </a:p>
          </p:txBody>
        </p:sp>
        <p:sp>
          <p:nvSpPr>
            <p:cNvPr id="61" name="Text Box 24">
              <a:extLst>
                <a:ext uri="{FF2B5EF4-FFF2-40B4-BE49-F238E27FC236}">
                  <a16:creationId xmlns:a16="http://schemas.microsoft.com/office/drawing/2014/main" id="{FC43B703-F100-1449-9F08-04E8275B97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4697" y="4149731"/>
              <a:ext cx="43954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A</a:t>
              </a:r>
              <a:r>
                <a:rPr lang="en-US" sz="2400" i="0" kern="0" dirty="0">
                  <a:solidFill>
                    <a:srgbClr val="000000"/>
                  </a:solidFill>
                  <a:latin typeface="+mn-lt"/>
                  <a:cs typeface="Arial" charset="0"/>
                </a:rPr>
                <a:t>’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endParaRPr>
            </a:p>
          </p:txBody>
        </p:sp>
        <p:sp>
          <p:nvSpPr>
            <p:cNvPr id="62" name="Text Box 25">
              <a:extLst>
                <a:ext uri="{FF2B5EF4-FFF2-40B4-BE49-F238E27FC236}">
                  <a16:creationId xmlns:a16="http://schemas.microsoft.com/office/drawing/2014/main" id="{FF5419F0-A61E-DF4E-8994-AA7772D64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40738" y="2137677"/>
              <a:ext cx="35137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</a:t>
              </a:r>
            </a:p>
          </p:txBody>
        </p:sp>
        <p:sp>
          <p:nvSpPr>
            <p:cNvPr id="63" name="Text Box 26">
              <a:extLst>
                <a:ext uri="{FF2B5EF4-FFF2-40B4-BE49-F238E27FC236}">
                  <a16:creationId xmlns:a16="http://schemas.microsoft.com/office/drawing/2014/main" id="{6849FEF8-AECF-A148-8CDC-C71F2367A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1935" y="3914988"/>
              <a:ext cx="42832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</a:t>
              </a:r>
              <a:r>
                <a:rPr lang="en-US" sz="2400" i="0" kern="0" dirty="0">
                  <a:solidFill>
                    <a:srgbClr val="000000"/>
                  </a:solidFill>
                  <a:latin typeface="+mn-lt"/>
                  <a:cs typeface="Arial" charset="0"/>
                </a:rPr>
                <a:t>’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endParaRPr>
            </a:p>
          </p:txBody>
        </p:sp>
        <p:sp>
          <p:nvSpPr>
            <p:cNvPr id="64" name="Text Box 27">
              <a:extLst>
                <a:ext uri="{FF2B5EF4-FFF2-40B4-BE49-F238E27FC236}">
                  <a16:creationId xmlns:a16="http://schemas.microsoft.com/office/drawing/2014/main" id="{9424AF7D-A121-114C-AC5C-79FC84F5CF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9721" y="3994819"/>
              <a:ext cx="34817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C</a:t>
              </a:r>
            </a:p>
          </p:txBody>
        </p:sp>
        <p:sp>
          <p:nvSpPr>
            <p:cNvPr id="65" name="Text Box 28">
              <a:extLst>
                <a:ext uri="{FF2B5EF4-FFF2-40B4-BE49-F238E27FC236}">
                  <a16:creationId xmlns:a16="http://schemas.microsoft.com/office/drawing/2014/main" id="{200E3495-163D-C24E-87E9-B15114F84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4749" y="2060029"/>
              <a:ext cx="42511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Arial" charset="0"/>
                </a:rPr>
                <a:t>’</a:t>
              </a:r>
            </a:p>
          </p:txBody>
        </p:sp>
        <p:grpSp>
          <p:nvGrpSpPr>
            <p:cNvPr id="105" name="Group 49">
              <a:extLst>
                <a:ext uri="{FF2B5EF4-FFF2-40B4-BE49-F238E27FC236}">
                  <a16:creationId xmlns:a16="http://schemas.microsoft.com/office/drawing/2014/main" id="{2909A8E8-3B3E-B94A-A268-12FA81AA7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6715" y="2428791"/>
              <a:ext cx="833957" cy="690324"/>
              <a:chOff x="-44" y="1473"/>
              <a:chExt cx="981" cy="1105"/>
            </a:xfrm>
          </p:grpSpPr>
          <p:pic>
            <p:nvPicPr>
              <p:cNvPr id="106" name="Picture 50" descr="desktop_computer_stylized_medium">
                <a:extLst>
                  <a:ext uri="{FF2B5EF4-FFF2-40B4-BE49-F238E27FC236}">
                    <a16:creationId xmlns:a16="http://schemas.microsoft.com/office/drawing/2014/main" id="{4C993D65-A8AC-C24F-A8E1-0C71ED99F0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" name="Freeform 51">
                <a:extLst>
                  <a:ext uri="{FF2B5EF4-FFF2-40B4-BE49-F238E27FC236}">
                    <a16:creationId xmlns:a16="http://schemas.microsoft.com/office/drawing/2014/main" id="{CB7E302C-C236-0244-87D6-1E3E70C4518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91" name="Group 49">
              <a:extLst>
                <a:ext uri="{FF2B5EF4-FFF2-40B4-BE49-F238E27FC236}">
                  <a16:creationId xmlns:a16="http://schemas.microsoft.com/office/drawing/2014/main" id="{5273BA26-CBE3-134E-8F22-04D4CD3E9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70306" y="3312731"/>
              <a:ext cx="833957" cy="690324"/>
              <a:chOff x="-44" y="1473"/>
              <a:chExt cx="981" cy="1105"/>
            </a:xfrm>
          </p:grpSpPr>
          <p:pic>
            <p:nvPicPr>
              <p:cNvPr id="92" name="Picture 50" descr="desktop_computer_stylized_medium">
                <a:extLst>
                  <a:ext uri="{FF2B5EF4-FFF2-40B4-BE49-F238E27FC236}">
                    <a16:creationId xmlns:a16="http://schemas.microsoft.com/office/drawing/2014/main" id="{0B5C182E-CEBC-6E47-AB60-C100909931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Freeform 51">
                <a:extLst>
                  <a:ext uri="{FF2B5EF4-FFF2-40B4-BE49-F238E27FC236}">
                    <a16:creationId xmlns:a16="http://schemas.microsoft.com/office/drawing/2014/main" id="{FDBA5721-FF64-F348-B964-2E26A4468A0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sp>
          <p:nvSpPr>
            <p:cNvPr id="80" name="Text Box 35">
              <a:extLst>
                <a:ext uri="{FF2B5EF4-FFF2-40B4-BE49-F238E27FC236}">
                  <a16:creationId xmlns:a16="http://schemas.microsoft.com/office/drawing/2014/main" id="{D85F520A-7524-3D40-A439-8CDE292B3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40356" y="2722016"/>
              <a:ext cx="31273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81" name="Text Box 36">
              <a:extLst>
                <a:ext uri="{FF2B5EF4-FFF2-40B4-BE49-F238E27FC236}">
                  <a16:creationId xmlns:a16="http://schemas.microsoft.com/office/drawing/2014/main" id="{470DA178-E968-A943-85CD-CAF4B26DA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5745" y="2800425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82" name="Text Box 37">
              <a:extLst>
                <a:ext uri="{FF2B5EF4-FFF2-40B4-BE49-F238E27FC236}">
                  <a16:creationId xmlns:a16="http://schemas.microsoft.com/office/drawing/2014/main" id="{376E3621-6CFE-204E-8F4D-39AE53CF0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2900" y="3225116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83" name="Text Box 38">
              <a:extLst>
                <a:ext uri="{FF2B5EF4-FFF2-40B4-BE49-F238E27FC236}">
                  <a16:creationId xmlns:a16="http://schemas.microsoft.com/office/drawing/2014/main" id="{3011C175-89E3-8741-B58D-8B5BE4BAE6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472" y="3474353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84" name="Text Box 39">
              <a:extLst>
                <a:ext uri="{FF2B5EF4-FFF2-40B4-BE49-F238E27FC236}">
                  <a16:creationId xmlns:a16="http://schemas.microsoft.com/office/drawing/2014/main" id="{5B29F5A1-B63E-3846-A3E2-58E4C5752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1577" y="3440668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5</a:t>
              </a:r>
            </a:p>
          </p:txBody>
        </p:sp>
        <p:sp>
          <p:nvSpPr>
            <p:cNvPr id="85" name="Text Box 40">
              <a:extLst>
                <a:ext uri="{FF2B5EF4-FFF2-40B4-BE49-F238E27FC236}">
                  <a16:creationId xmlns:a16="http://schemas.microsoft.com/office/drawing/2014/main" id="{5D63FF79-DA8B-0342-A3E1-AD2B9A267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7484" y="3014530"/>
              <a:ext cx="31908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6</a:t>
              </a:r>
            </a:p>
          </p:txBody>
        </p:sp>
        <p:sp>
          <p:nvSpPr>
            <p:cNvPr id="108" name="Rectangle 37">
              <a:extLst>
                <a:ext uri="{FF2B5EF4-FFF2-40B4-BE49-F238E27FC236}">
                  <a16:creationId xmlns:a16="http://schemas.microsoft.com/office/drawing/2014/main" id="{25F61537-69D9-2542-AF7D-1F7D5E80C6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61713" y="2732203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09" name="Rectangle 37">
              <a:extLst>
                <a:ext uri="{FF2B5EF4-FFF2-40B4-BE49-F238E27FC236}">
                  <a16:creationId xmlns:a16="http://schemas.microsoft.com/office/drawing/2014/main" id="{350C81E9-380A-7F46-91B4-FCA7A4B978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76898" y="3630561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10" name="Rectangle 37">
              <a:extLst>
                <a:ext uri="{FF2B5EF4-FFF2-40B4-BE49-F238E27FC236}">
                  <a16:creationId xmlns:a16="http://schemas.microsoft.com/office/drawing/2014/main" id="{D9512E3C-142E-9744-90C8-CAECC07908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579799" y="273447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11" name="Rectangle 37">
              <a:extLst>
                <a:ext uri="{FF2B5EF4-FFF2-40B4-BE49-F238E27FC236}">
                  <a16:creationId xmlns:a16="http://schemas.microsoft.com/office/drawing/2014/main" id="{411F0A98-6385-274D-A80E-3786685FBD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594984" y="3632828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id="{D14AFC91-71E2-F24B-902C-C917FA8FA9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16209" y="2517915"/>
              <a:ext cx="799548" cy="697947"/>
              <a:chOff x="-44" y="1473"/>
              <a:chExt cx="981" cy="1105"/>
            </a:xfrm>
          </p:grpSpPr>
          <p:pic>
            <p:nvPicPr>
              <p:cNvPr id="102" name="Picture 45" descr="desktop_computer_stylized_medium">
                <a:extLst>
                  <a:ext uri="{FF2B5EF4-FFF2-40B4-BE49-F238E27FC236}">
                    <a16:creationId xmlns:a16="http://schemas.microsoft.com/office/drawing/2014/main" id="{9D322BDD-E57A-8444-8AFE-B4159D0BDD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" name="Freeform 46">
                <a:extLst>
                  <a:ext uri="{FF2B5EF4-FFF2-40B4-BE49-F238E27FC236}">
                    <a16:creationId xmlns:a16="http://schemas.microsoft.com/office/drawing/2014/main" id="{7E0B05B5-6E51-3D4F-A876-9F08381512D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pic>
          <p:nvPicPr>
            <p:cNvPr id="88" name="Picture 45" descr="desktop_computer_stylized_medium">
              <a:extLst>
                <a:ext uri="{FF2B5EF4-FFF2-40B4-BE49-F238E27FC236}">
                  <a16:creationId xmlns:a16="http://schemas.microsoft.com/office/drawing/2014/main" id="{6ED0D78A-97A6-FC4F-BA50-97C8A6D92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95649" y="3398050"/>
              <a:ext cx="853270" cy="74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Freeform 46">
              <a:extLst>
                <a:ext uri="{FF2B5EF4-FFF2-40B4-BE49-F238E27FC236}">
                  <a16:creationId xmlns:a16="http://schemas.microsoft.com/office/drawing/2014/main" id="{A05F0CAB-4DF9-BF46-9ACB-FF9BB4E4CEA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752102" y="3466315"/>
              <a:ext cx="414893" cy="339637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D7DEA5B-74C6-6D4E-A564-97C477937229}"/>
                </a:ext>
              </a:extLst>
            </p:cNvPr>
            <p:cNvCxnSpPr>
              <a:cxnSpLocks/>
              <a:stCxn id="108" idx="0"/>
              <a:endCxn id="111" idx="2"/>
            </p:cNvCxnSpPr>
            <p:nvPr/>
          </p:nvCxnSpPr>
          <p:spPr>
            <a:xfrm>
              <a:off x="8638885" y="2857428"/>
              <a:ext cx="1882821" cy="9006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18B44F92-1523-6C40-AD86-F840EA2D6F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48700" y="2858184"/>
              <a:ext cx="1869638" cy="904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37">
              <a:extLst>
                <a:ext uri="{FF2B5EF4-FFF2-40B4-BE49-F238E27FC236}">
                  <a16:creationId xmlns:a16="http://schemas.microsoft.com/office/drawing/2014/main" id="{D75AB559-876E-124D-AE96-8DE8C51BB9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534072" y="2230527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19" name="Rectangle 37">
              <a:extLst>
                <a:ext uri="{FF2B5EF4-FFF2-40B4-BE49-F238E27FC236}">
                  <a16:creationId xmlns:a16="http://schemas.microsoft.com/office/drawing/2014/main" id="{75D02172-6808-7F4C-B887-5DF27DF57A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531052" y="3935912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9BA061E6-1E33-7C4D-A760-2EAAE6F141CE}"/>
                </a:ext>
              </a:extLst>
            </p:cNvPr>
            <p:cNvGrpSpPr/>
            <p:nvPr/>
          </p:nvGrpSpPr>
          <p:grpSpPr>
            <a:xfrm>
              <a:off x="9236687" y="3108787"/>
              <a:ext cx="711278" cy="420709"/>
              <a:chOff x="3668110" y="2448910"/>
              <a:chExt cx="3794234" cy="2165130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9EED6747-7F6F-7F43-9DCE-4375015BFE25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713BD2F3-A046-C844-9290-8007C98F1EE3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58BA6AB3-60D9-084F-ADAD-5105679BCDE8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126" name="Freeform 125">
                  <a:extLst>
                    <a:ext uri="{FF2B5EF4-FFF2-40B4-BE49-F238E27FC236}">
                      <a16:creationId xmlns:a16="http://schemas.microsoft.com/office/drawing/2014/main" id="{B47D322F-8E6C-C740-9424-B4336CB38605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126">
                  <a:extLst>
                    <a:ext uri="{FF2B5EF4-FFF2-40B4-BE49-F238E27FC236}">
                      <a16:creationId xmlns:a16="http://schemas.microsoft.com/office/drawing/2014/main" id="{A90CA4C8-0135-1444-9709-18E5C6614307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form 127">
                  <a:extLst>
                    <a:ext uri="{FF2B5EF4-FFF2-40B4-BE49-F238E27FC236}">
                      <a16:creationId xmlns:a16="http://schemas.microsoft.com/office/drawing/2014/main" id="{6F5E61E2-0756-ED4D-8685-32B20FE49B37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128">
                  <a:extLst>
                    <a:ext uri="{FF2B5EF4-FFF2-40B4-BE49-F238E27FC236}">
                      <a16:creationId xmlns:a16="http://schemas.microsoft.com/office/drawing/2014/main" id="{9EB332DA-F807-8347-93F2-C5388D159AB7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5" name="Group 44">
              <a:extLst>
                <a:ext uri="{FF2B5EF4-FFF2-40B4-BE49-F238E27FC236}">
                  <a16:creationId xmlns:a16="http://schemas.microsoft.com/office/drawing/2014/main" id="{426DCB6B-A219-374F-8F06-F18D724B85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11867" y="4020081"/>
              <a:ext cx="853270" cy="741697"/>
              <a:chOff x="-44" y="1473"/>
              <a:chExt cx="981" cy="1105"/>
            </a:xfrm>
          </p:grpSpPr>
          <p:pic>
            <p:nvPicPr>
              <p:cNvPr id="96" name="Picture 45" descr="desktop_computer_stylized_medium">
                <a:extLst>
                  <a:ext uri="{FF2B5EF4-FFF2-40B4-BE49-F238E27FC236}">
                    <a16:creationId xmlns:a16="http://schemas.microsoft.com/office/drawing/2014/main" id="{BA7C916A-9A78-3E4C-80BC-A0D48EEB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Freeform 46">
                <a:extLst>
                  <a:ext uri="{FF2B5EF4-FFF2-40B4-BE49-F238E27FC236}">
                    <a16:creationId xmlns:a16="http://schemas.microsoft.com/office/drawing/2014/main" id="{3B939C3B-3462-3744-96CE-3ECDF9D8EDB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73" name="Group 44">
              <a:extLst>
                <a:ext uri="{FF2B5EF4-FFF2-40B4-BE49-F238E27FC236}">
                  <a16:creationId xmlns:a16="http://schemas.microsoft.com/office/drawing/2014/main" id="{265543F6-BA09-9844-B798-D9E4755DE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87713" y="1697644"/>
              <a:ext cx="853270" cy="741697"/>
              <a:chOff x="-44" y="1473"/>
              <a:chExt cx="981" cy="1105"/>
            </a:xfrm>
          </p:grpSpPr>
          <p:pic>
            <p:nvPicPr>
              <p:cNvPr id="98" name="Picture 45" descr="desktop_computer_stylized_medium">
                <a:extLst>
                  <a:ext uri="{FF2B5EF4-FFF2-40B4-BE49-F238E27FC236}">
                    <a16:creationId xmlns:a16="http://schemas.microsoft.com/office/drawing/2014/main" id="{F5B56AF6-7AEE-0F4C-8EF5-5BAE871304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Freeform 46">
                <a:extLst>
                  <a:ext uri="{FF2B5EF4-FFF2-40B4-BE49-F238E27FC236}">
                    <a16:creationId xmlns:a16="http://schemas.microsoft.com/office/drawing/2014/main" id="{E5EF4B97-CB79-BF44-8332-3F89F741ACF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</p:grpSp>
      <p:sp>
        <p:nvSpPr>
          <p:cNvPr id="53" name="Rectangle 3">
            <a:extLst>
              <a:ext uri="{FF2B5EF4-FFF2-40B4-BE49-F238E27FC236}">
                <a16:creationId xmlns:a16="http://schemas.microsoft.com/office/drawing/2014/main" id="{3272ACEF-9C84-214A-B643-3A7A1976A772}"/>
              </a:ext>
            </a:extLst>
          </p:cNvPr>
          <p:cNvSpPr txBox="1">
            <a:spLocks noChangeArrowheads="1"/>
          </p:cNvSpPr>
          <p:nvPr/>
        </p:nvSpPr>
        <p:spPr>
          <a:xfrm>
            <a:off x="789457" y="1563480"/>
            <a:ext cx="6960458" cy="1374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indent="-388938">
              <a:lnSpc>
                <a:spcPts val="3000"/>
              </a:lnSpc>
              <a:buFont typeface="Wingdings" charset="0"/>
              <a:buNone/>
              <a:defRPr/>
            </a:pPr>
            <a:r>
              <a:rPr lang="en-US" i="1" u="sng" dirty="0">
                <a:solidFill>
                  <a:srgbClr val="CC0000"/>
                </a:solidFill>
              </a:rPr>
              <a:t>Q: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how does switch know A’ reachable via interface 4, B’ reachable via interface 5?</a:t>
            </a:r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A82580A7-8BF6-A34C-A06F-64205B1C4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393" y="2506650"/>
            <a:ext cx="5892981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ts val="3000"/>
              </a:lnSpc>
              <a:buSzPct val="100000"/>
              <a:buNone/>
              <a:defRPr/>
            </a:pPr>
            <a:r>
              <a:rPr lang="en-US" i="1" u="sng" dirty="0">
                <a:solidFill>
                  <a:srgbClr val="CC0000"/>
                </a:solidFill>
              </a:rPr>
              <a:t>A:</a:t>
            </a:r>
            <a:r>
              <a:rPr lang="en-US" i="1" dirty="0">
                <a:solidFill>
                  <a:srgbClr val="CC0000"/>
                </a:solidFill>
              </a:rPr>
              <a:t>  </a:t>
            </a:r>
            <a:r>
              <a:rPr lang="en-US" dirty="0"/>
              <a:t>each switch has a </a:t>
            </a:r>
            <a:r>
              <a:rPr lang="en-US" dirty="0">
                <a:solidFill>
                  <a:srgbClr val="CC0000"/>
                </a:solidFill>
              </a:rPr>
              <a:t>switch table,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each entry:</a:t>
            </a:r>
          </a:p>
          <a:p>
            <a:pPr marL="522288" lvl="1" indent="-284163">
              <a:lnSpc>
                <a:spcPct val="100000"/>
              </a:lnSpc>
              <a:defRPr/>
            </a:pPr>
            <a:r>
              <a:rPr lang="en-US" dirty="0"/>
              <a:t>(MAC address of host, interface to reach host, time stamp)</a:t>
            </a:r>
          </a:p>
          <a:p>
            <a:pPr marL="522288" lvl="1" indent="-284163">
              <a:lnSpc>
                <a:spcPct val="100000"/>
              </a:lnSpc>
              <a:defRPr/>
            </a:pPr>
            <a:r>
              <a:rPr lang="en-US" dirty="0"/>
              <a:t>looks like a routing table!</a:t>
            </a:r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B5C1B845-8A4E-8643-95FE-E6C348037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530" y="4863228"/>
            <a:ext cx="6100996" cy="168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461963" indent="-403225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3200" i="1" u="sng" dirty="0">
                <a:solidFill>
                  <a:srgbClr val="CC0000"/>
                </a:solidFill>
              </a:rPr>
              <a:t>Q:</a:t>
            </a:r>
            <a:r>
              <a:rPr lang="en-US" sz="3200" i="1" dirty="0">
                <a:solidFill>
                  <a:srgbClr val="CC0000"/>
                </a:solidFill>
              </a:rPr>
              <a:t> </a:t>
            </a:r>
            <a:r>
              <a:rPr lang="en-US" dirty="0"/>
              <a:t>how are entries created, maintained in switch table? </a:t>
            </a:r>
            <a:endParaRPr lang="en-US" sz="3200" dirty="0"/>
          </a:p>
          <a:p>
            <a:pPr marL="806450" lvl="1" indent="-284163">
              <a:lnSpc>
                <a:spcPct val="100000"/>
              </a:lnSpc>
              <a:defRPr/>
            </a:pPr>
            <a:r>
              <a:rPr lang="en-US" dirty="0"/>
              <a:t>something like a routing protocol?</a:t>
            </a:r>
          </a:p>
        </p:txBody>
      </p:sp>
    </p:spTree>
    <p:extLst>
      <p:ext uri="{BB962C8B-B14F-4D97-AF65-F5344CB8AC3E}">
        <p14:creationId xmlns:p14="http://schemas.microsoft.com/office/powerpoint/2010/main" val="331837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Switch: self-learning</a:t>
            </a:r>
            <a:endParaRPr lang="en-US" sz="4400" b="0" dirty="0">
              <a:latin typeface="+mn-lt"/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id="{85F01849-AEE6-3441-878F-12EDB7FD0A7C}"/>
              </a:ext>
            </a:extLst>
          </p:cNvPr>
          <p:cNvSpPr txBox="1">
            <a:spLocks noChangeArrowheads="1"/>
          </p:cNvSpPr>
          <p:nvPr/>
        </p:nvSpPr>
        <p:spPr>
          <a:xfrm>
            <a:off x="976536" y="1261672"/>
            <a:ext cx="5123322" cy="4956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lnSpc>
                <a:spcPct val="100000"/>
              </a:lnSpc>
              <a:defRPr/>
            </a:pPr>
            <a:r>
              <a:rPr lang="en-US" sz="3200" dirty="0"/>
              <a:t>switch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i="1" dirty="0">
                <a:solidFill>
                  <a:srgbClr val="CC0000"/>
                </a:solidFill>
              </a:rPr>
              <a:t>learns</a:t>
            </a:r>
            <a:r>
              <a:rPr lang="en-US" sz="3200" dirty="0">
                <a:solidFill>
                  <a:srgbClr val="CC0000"/>
                </a:solidFill>
              </a:rPr>
              <a:t> </a:t>
            </a:r>
            <a:r>
              <a:rPr lang="en-US" sz="3200" dirty="0"/>
              <a:t>which hosts can be reached through which interfaces</a:t>
            </a:r>
          </a:p>
        </p:txBody>
      </p:sp>
      <p:sp>
        <p:nvSpPr>
          <p:cNvPr id="147" name="Rectangle 3">
            <a:extLst>
              <a:ext uri="{FF2B5EF4-FFF2-40B4-BE49-F238E27FC236}">
                <a16:creationId xmlns:a16="http://schemas.microsoft.com/office/drawing/2014/main" id="{FBFA79B0-81AC-9341-8AC3-2D621A889701}"/>
              </a:ext>
            </a:extLst>
          </p:cNvPr>
          <p:cNvSpPr txBox="1">
            <a:spLocks noChangeArrowheads="1"/>
          </p:cNvSpPr>
          <p:nvPr/>
        </p:nvSpPr>
        <p:spPr>
          <a:xfrm>
            <a:off x="770121" y="2803034"/>
            <a:ext cx="5123322" cy="1410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1038" lvl="1" indent="-223838">
              <a:lnSpc>
                <a:spcPct val="100000"/>
              </a:lnSpc>
              <a:defRPr/>
            </a:pPr>
            <a:r>
              <a:rPr lang="en-US" sz="2800" dirty="0"/>
              <a:t>when frame received, switch “learns”  location of sender: incoming LAN segment</a:t>
            </a:r>
          </a:p>
        </p:txBody>
      </p:sp>
      <p:sp>
        <p:nvSpPr>
          <p:cNvPr id="148" name="Rectangle 3">
            <a:extLst>
              <a:ext uri="{FF2B5EF4-FFF2-40B4-BE49-F238E27FC236}">
                <a16:creationId xmlns:a16="http://schemas.microsoft.com/office/drawing/2014/main" id="{F0D7D631-1213-B24D-A84E-319118ACBB6D}"/>
              </a:ext>
            </a:extLst>
          </p:cNvPr>
          <p:cNvSpPr txBox="1">
            <a:spLocks noChangeArrowheads="1"/>
          </p:cNvSpPr>
          <p:nvPr/>
        </p:nvSpPr>
        <p:spPr>
          <a:xfrm>
            <a:off x="783624" y="4101328"/>
            <a:ext cx="5123322" cy="1037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1038" lvl="1" indent="-223838">
              <a:lnSpc>
                <a:spcPct val="100000"/>
              </a:lnSpc>
              <a:defRPr/>
            </a:pPr>
            <a:r>
              <a:rPr lang="en-US" sz="2800" dirty="0"/>
              <a:t>records sender/location pair in switch table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F2C0021-F9DD-744A-944B-6B0AFAF0DE44}"/>
              </a:ext>
            </a:extLst>
          </p:cNvPr>
          <p:cNvGrpSpPr/>
          <p:nvPr/>
        </p:nvGrpSpPr>
        <p:grpSpPr>
          <a:xfrm>
            <a:off x="6860837" y="1886940"/>
            <a:ext cx="3578613" cy="3064134"/>
            <a:chOff x="7670306" y="1697644"/>
            <a:chExt cx="3578613" cy="3064134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E976657-FFD3-ED43-A987-B0447F2611C4}"/>
                </a:ext>
              </a:extLst>
            </p:cNvPr>
            <p:cNvCxnSpPr/>
            <p:nvPr/>
          </p:nvCxnSpPr>
          <p:spPr>
            <a:xfrm>
              <a:off x="9587512" y="2387296"/>
              <a:ext cx="0" cy="16481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 Box 23">
              <a:extLst>
                <a:ext uri="{FF2B5EF4-FFF2-40B4-BE49-F238E27FC236}">
                  <a16:creationId xmlns:a16="http://schemas.microsoft.com/office/drawing/2014/main" id="{DBA27114-FE46-1D4C-A51A-D984026A9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6148" y="1727551"/>
              <a:ext cx="362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A</a:t>
              </a:r>
            </a:p>
          </p:txBody>
        </p:sp>
        <p:sp>
          <p:nvSpPr>
            <p:cNvPr id="79" name="Text Box 24">
              <a:extLst>
                <a:ext uri="{FF2B5EF4-FFF2-40B4-BE49-F238E27FC236}">
                  <a16:creationId xmlns:a16="http://schemas.microsoft.com/office/drawing/2014/main" id="{9202A869-E093-3A43-935B-6802E6779E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4697" y="4149731"/>
              <a:ext cx="43954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A</a:t>
              </a:r>
              <a:r>
                <a:rPr lang="en-US" sz="2400" i="0" kern="0" dirty="0">
                  <a:solidFill>
                    <a:srgbClr val="000000"/>
                  </a:solidFill>
                  <a:latin typeface="+mn-lt"/>
                  <a:cs typeface="Arial" charset="0"/>
                </a:rPr>
                <a:t>’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endParaRPr>
            </a:p>
          </p:txBody>
        </p:sp>
        <p:sp>
          <p:nvSpPr>
            <p:cNvPr id="86" name="Text Box 25">
              <a:extLst>
                <a:ext uri="{FF2B5EF4-FFF2-40B4-BE49-F238E27FC236}">
                  <a16:creationId xmlns:a16="http://schemas.microsoft.com/office/drawing/2014/main" id="{78DCF4D6-B6EA-3842-B00B-0A1CC0F04F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40738" y="2137677"/>
              <a:ext cx="35137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</a:t>
              </a:r>
            </a:p>
          </p:txBody>
        </p:sp>
        <p:sp>
          <p:nvSpPr>
            <p:cNvPr id="130" name="Text Box 26">
              <a:extLst>
                <a:ext uri="{FF2B5EF4-FFF2-40B4-BE49-F238E27FC236}">
                  <a16:creationId xmlns:a16="http://schemas.microsoft.com/office/drawing/2014/main" id="{A1A3110D-250E-7349-B99B-FE51830999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1935" y="3914988"/>
              <a:ext cx="42832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</a:t>
              </a:r>
              <a:r>
                <a:rPr lang="en-US" sz="2400" i="0" kern="0" dirty="0">
                  <a:solidFill>
                    <a:srgbClr val="000000"/>
                  </a:solidFill>
                  <a:latin typeface="+mn-lt"/>
                  <a:cs typeface="Arial" charset="0"/>
                </a:rPr>
                <a:t>’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endParaRPr>
            </a:p>
          </p:txBody>
        </p:sp>
        <p:sp>
          <p:nvSpPr>
            <p:cNvPr id="131" name="Text Box 27">
              <a:extLst>
                <a:ext uri="{FF2B5EF4-FFF2-40B4-BE49-F238E27FC236}">
                  <a16:creationId xmlns:a16="http://schemas.microsoft.com/office/drawing/2014/main" id="{C4817FE1-4FBB-214C-A1C1-01D6DDA19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9721" y="3994819"/>
              <a:ext cx="34817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C</a:t>
              </a:r>
            </a:p>
          </p:txBody>
        </p:sp>
        <p:sp>
          <p:nvSpPr>
            <p:cNvPr id="132" name="Text Box 28">
              <a:extLst>
                <a:ext uri="{FF2B5EF4-FFF2-40B4-BE49-F238E27FC236}">
                  <a16:creationId xmlns:a16="http://schemas.microsoft.com/office/drawing/2014/main" id="{40A1CA84-A7C9-BB48-A21B-7BC0723FBB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4749" y="2060029"/>
              <a:ext cx="42511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Arial" charset="0"/>
                </a:rPr>
                <a:t>’</a:t>
              </a:r>
            </a:p>
          </p:txBody>
        </p:sp>
        <p:grpSp>
          <p:nvGrpSpPr>
            <p:cNvPr id="133" name="Group 49">
              <a:extLst>
                <a:ext uri="{FF2B5EF4-FFF2-40B4-BE49-F238E27FC236}">
                  <a16:creationId xmlns:a16="http://schemas.microsoft.com/office/drawing/2014/main" id="{8FE6C5A4-8E88-1041-8534-66176FA57C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6715" y="2428791"/>
              <a:ext cx="833957" cy="690324"/>
              <a:chOff x="-44" y="1473"/>
              <a:chExt cx="981" cy="1105"/>
            </a:xfrm>
          </p:grpSpPr>
          <p:pic>
            <p:nvPicPr>
              <p:cNvPr id="183" name="Picture 50" descr="desktop_computer_stylized_medium">
                <a:extLst>
                  <a:ext uri="{FF2B5EF4-FFF2-40B4-BE49-F238E27FC236}">
                    <a16:creationId xmlns:a16="http://schemas.microsoft.com/office/drawing/2014/main" id="{7ED6C450-F462-D94F-954E-DD9212D660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" name="Freeform 51">
                <a:extLst>
                  <a:ext uri="{FF2B5EF4-FFF2-40B4-BE49-F238E27FC236}">
                    <a16:creationId xmlns:a16="http://schemas.microsoft.com/office/drawing/2014/main" id="{881CD416-5337-E942-8AC6-5641D71774C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134" name="Group 49">
              <a:extLst>
                <a:ext uri="{FF2B5EF4-FFF2-40B4-BE49-F238E27FC236}">
                  <a16:creationId xmlns:a16="http://schemas.microsoft.com/office/drawing/2014/main" id="{DB76119A-B50B-984B-A2DD-26A660CE84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70306" y="3312731"/>
              <a:ext cx="833957" cy="690324"/>
              <a:chOff x="-44" y="1473"/>
              <a:chExt cx="981" cy="1105"/>
            </a:xfrm>
          </p:grpSpPr>
          <p:pic>
            <p:nvPicPr>
              <p:cNvPr id="181" name="Picture 50" descr="desktop_computer_stylized_medium">
                <a:extLst>
                  <a:ext uri="{FF2B5EF4-FFF2-40B4-BE49-F238E27FC236}">
                    <a16:creationId xmlns:a16="http://schemas.microsoft.com/office/drawing/2014/main" id="{5694B329-C8FC-854E-8DC0-E5CB8F940D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" name="Freeform 51">
                <a:extLst>
                  <a:ext uri="{FF2B5EF4-FFF2-40B4-BE49-F238E27FC236}">
                    <a16:creationId xmlns:a16="http://schemas.microsoft.com/office/drawing/2014/main" id="{A4146981-5B41-DD43-97FF-63E924DE9F6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sp>
          <p:nvSpPr>
            <p:cNvPr id="135" name="Text Box 35">
              <a:extLst>
                <a:ext uri="{FF2B5EF4-FFF2-40B4-BE49-F238E27FC236}">
                  <a16:creationId xmlns:a16="http://schemas.microsoft.com/office/drawing/2014/main" id="{EF8C2684-26E8-8940-BB0A-AB1AF53AEB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40356" y="2722016"/>
              <a:ext cx="31273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149" name="Text Box 36">
              <a:extLst>
                <a:ext uri="{FF2B5EF4-FFF2-40B4-BE49-F238E27FC236}">
                  <a16:creationId xmlns:a16="http://schemas.microsoft.com/office/drawing/2014/main" id="{23DEF35C-2EB8-8542-B0BD-B128A9AE61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5745" y="2800425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150" name="Text Box 37">
              <a:extLst>
                <a:ext uri="{FF2B5EF4-FFF2-40B4-BE49-F238E27FC236}">
                  <a16:creationId xmlns:a16="http://schemas.microsoft.com/office/drawing/2014/main" id="{95F4624B-EC34-CC45-A6A6-1B603E58E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2900" y="3225116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151" name="Text Box 38">
              <a:extLst>
                <a:ext uri="{FF2B5EF4-FFF2-40B4-BE49-F238E27FC236}">
                  <a16:creationId xmlns:a16="http://schemas.microsoft.com/office/drawing/2014/main" id="{592F2BE1-AE60-D344-8774-DD8EC1B5FF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472" y="3474353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152" name="Text Box 39">
              <a:extLst>
                <a:ext uri="{FF2B5EF4-FFF2-40B4-BE49-F238E27FC236}">
                  <a16:creationId xmlns:a16="http://schemas.microsoft.com/office/drawing/2014/main" id="{E8DF6885-5862-5244-9AAC-787782507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1577" y="3440668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5</a:t>
              </a:r>
            </a:p>
          </p:txBody>
        </p:sp>
        <p:sp>
          <p:nvSpPr>
            <p:cNvPr id="153" name="Text Box 40">
              <a:extLst>
                <a:ext uri="{FF2B5EF4-FFF2-40B4-BE49-F238E27FC236}">
                  <a16:creationId xmlns:a16="http://schemas.microsoft.com/office/drawing/2014/main" id="{1CEBAFFC-9DF7-7846-8850-2D822EEEF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7484" y="3014530"/>
              <a:ext cx="31908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6</a:t>
              </a:r>
            </a:p>
          </p:txBody>
        </p:sp>
        <p:sp>
          <p:nvSpPr>
            <p:cNvPr id="154" name="Rectangle 37">
              <a:extLst>
                <a:ext uri="{FF2B5EF4-FFF2-40B4-BE49-F238E27FC236}">
                  <a16:creationId xmlns:a16="http://schemas.microsoft.com/office/drawing/2014/main" id="{CFDCFA53-43C3-9142-95C6-70AA717360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61713" y="2732203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55" name="Rectangle 37">
              <a:extLst>
                <a:ext uri="{FF2B5EF4-FFF2-40B4-BE49-F238E27FC236}">
                  <a16:creationId xmlns:a16="http://schemas.microsoft.com/office/drawing/2014/main" id="{B4D2155B-A2D8-344C-AEE2-D32FEE097E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76898" y="3630561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56" name="Rectangle 37">
              <a:extLst>
                <a:ext uri="{FF2B5EF4-FFF2-40B4-BE49-F238E27FC236}">
                  <a16:creationId xmlns:a16="http://schemas.microsoft.com/office/drawing/2014/main" id="{5E6C6B1A-353B-9142-8DE4-CD74A5948C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579799" y="273447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57" name="Rectangle 37">
              <a:extLst>
                <a:ext uri="{FF2B5EF4-FFF2-40B4-BE49-F238E27FC236}">
                  <a16:creationId xmlns:a16="http://schemas.microsoft.com/office/drawing/2014/main" id="{7779336D-5154-A94A-8738-3571B367FB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594984" y="3632828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grpSp>
          <p:nvGrpSpPr>
            <p:cNvPr id="158" name="Group 44">
              <a:extLst>
                <a:ext uri="{FF2B5EF4-FFF2-40B4-BE49-F238E27FC236}">
                  <a16:creationId xmlns:a16="http://schemas.microsoft.com/office/drawing/2014/main" id="{3EFBB6B3-2FAF-5541-BE87-C282AB8E6F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16209" y="2517915"/>
              <a:ext cx="799548" cy="697947"/>
              <a:chOff x="-44" y="1473"/>
              <a:chExt cx="981" cy="1105"/>
            </a:xfrm>
          </p:grpSpPr>
          <p:pic>
            <p:nvPicPr>
              <p:cNvPr id="179" name="Picture 45" descr="desktop_computer_stylized_medium">
                <a:extLst>
                  <a:ext uri="{FF2B5EF4-FFF2-40B4-BE49-F238E27FC236}">
                    <a16:creationId xmlns:a16="http://schemas.microsoft.com/office/drawing/2014/main" id="{84ADAC4F-B44E-F24F-BCDD-5C7A8DC6D0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0" name="Freeform 46">
                <a:extLst>
                  <a:ext uri="{FF2B5EF4-FFF2-40B4-BE49-F238E27FC236}">
                    <a16:creationId xmlns:a16="http://schemas.microsoft.com/office/drawing/2014/main" id="{3200FEAE-41D9-964A-90A9-D96186AE0EE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pic>
          <p:nvPicPr>
            <p:cNvPr id="159" name="Picture 45" descr="desktop_computer_stylized_medium">
              <a:extLst>
                <a:ext uri="{FF2B5EF4-FFF2-40B4-BE49-F238E27FC236}">
                  <a16:creationId xmlns:a16="http://schemas.microsoft.com/office/drawing/2014/main" id="{25BCAA2C-0D97-284F-BB54-78AB44BE8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95649" y="3398050"/>
              <a:ext cx="853270" cy="74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0" name="Freeform 46">
              <a:extLst>
                <a:ext uri="{FF2B5EF4-FFF2-40B4-BE49-F238E27FC236}">
                  <a16:creationId xmlns:a16="http://schemas.microsoft.com/office/drawing/2014/main" id="{133F2098-4DE5-E84A-99EB-E726F30FCDB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752102" y="3466315"/>
              <a:ext cx="414893" cy="339637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C11D297A-9076-824C-B17C-F41BC6CE15AC}"/>
                </a:ext>
              </a:extLst>
            </p:cNvPr>
            <p:cNvCxnSpPr>
              <a:cxnSpLocks/>
              <a:stCxn id="154" idx="0"/>
              <a:endCxn id="157" idx="2"/>
            </p:cNvCxnSpPr>
            <p:nvPr/>
          </p:nvCxnSpPr>
          <p:spPr>
            <a:xfrm>
              <a:off x="8638885" y="2857428"/>
              <a:ext cx="1882821" cy="9006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219C65CA-5E4E-7941-BD58-82FE1BA28E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48700" y="2858184"/>
              <a:ext cx="1869638" cy="904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Rectangle 37">
              <a:extLst>
                <a:ext uri="{FF2B5EF4-FFF2-40B4-BE49-F238E27FC236}">
                  <a16:creationId xmlns:a16="http://schemas.microsoft.com/office/drawing/2014/main" id="{FBB3CD44-3344-B547-B88F-6FB9B197FD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534072" y="2230527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64" name="Rectangle 37">
              <a:extLst>
                <a:ext uri="{FF2B5EF4-FFF2-40B4-BE49-F238E27FC236}">
                  <a16:creationId xmlns:a16="http://schemas.microsoft.com/office/drawing/2014/main" id="{BF6B5274-CA78-434F-909F-526EF42A06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531052" y="3935912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77F68CA1-7D83-0F42-BB94-F35EA282F924}"/>
                </a:ext>
              </a:extLst>
            </p:cNvPr>
            <p:cNvGrpSpPr/>
            <p:nvPr/>
          </p:nvGrpSpPr>
          <p:grpSpPr>
            <a:xfrm>
              <a:off x="9236687" y="3108787"/>
              <a:ext cx="711278" cy="420709"/>
              <a:chOff x="3668110" y="2448910"/>
              <a:chExt cx="3794234" cy="2165130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D08720B6-FFF2-D544-BA22-76287C5B0360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BB21A733-1208-F14A-A878-E21DFAE9FD26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4FC49990-E083-9143-85AF-88225E86BCEF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175" name="Freeform 174">
                  <a:extLst>
                    <a:ext uri="{FF2B5EF4-FFF2-40B4-BE49-F238E27FC236}">
                      <a16:creationId xmlns:a16="http://schemas.microsoft.com/office/drawing/2014/main" id="{9A0BC0BD-59EF-8E41-BBC8-370DC43D4A66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Freeform 175">
                  <a:extLst>
                    <a:ext uri="{FF2B5EF4-FFF2-40B4-BE49-F238E27FC236}">
                      <a16:creationId xmlns:a16="http://schemas.microsoft.com/office/drawing/2014/main" id="{6DA7A490-A335-B840-A805-CAD00465F67B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Freeform 176">
                  <a:extLst>
                    <a:ext uri="{FF2B5EF4-FFF2-40B4-BE49-F238E27FC236}">
                      <a16:creationId xmlns:a16="http://schemas.microsoft.com/office/drawing/2014/main" id="{8E82AE4D-9CC9-C94D-9BFD-F4B401F2DA38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Freeform 177">
                  <a:extLst>
                    <a:ext uri="{FF2B5EF4-FFF2-40B4-BE49-F238E27FC236}">
                      <a16:creationId xmlns:a16="http://schemas.microsoft.com/office/drawing/2014/main" id="{1A415BD8-1845-D241-8193-7B861FC4B733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66" name="Group 44">
              <a:extLst>
                <a:ext uri="{FF2B5EF4-FFF2-40B4-BE49-F238E27FC236}">
                  <a16:creationId xmlns:a16="http://schemas.microsoft.com/office/drawing/2014/main" id="{ACECEF6D-2E3A-D242-A4B0-C92704C5C1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11867" y="4020081"/>
              <a:ext cx="853270" cy="741697"/>
              <a:chOff x="-44" y="1473"/>
              <a:chExt cx="981" cy="1105"/>
            </a:xfrm>
          </p:grpSpPr>
          <p:pic>
            <p:nvPicPr>
              <p:cNvPr id="170" name="Picture 45" descr="desktop_computer_stylized_medium">
                <a:extLst>
                  <a:ext uri="{FF2B5EF4-FFF2-40B4-BE49-F238E27FC236}">
                    <a16:creationId xmlns:a16="http://schemas.microsoft.com/office/drawing/2014/main" id="{C4D3670F-2095-BD48-B6E0-72B3A7BDAF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1" name="Freeform 46">
                <a:extLst>
                  <a:ext uri="{FF2B5EF4-FFF2-40B4-BE49-F238E27FC236}">
                    <a16:creationId xmlns:a16="http://schemas.microsoft.com/office/drawing/2014/main" id="{E71D2594-15E9-E248-BB54-DE75C3DA044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167" name="Group 44">
              <a:extLst>
                <a:ext uri="{FF2B5EF4-FFF2-40B4-BE49-F238E27FC236}">
                  <a16:creationId xmlns:a16="http://schemas.microsoft.com/office/drawing/2014/main" id="{BC21805C-E11C-2F4F-BD0E-38DF7F9042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87713" y="1697644"/>
              <a:ext cx="853270" cy="741697"/>
              <a:chOff x="-44" y="1473"/>
              <a:chExt cx="981" cy="1105"/>
            </a:xfrm>
          </p:grpSpPr>
          <p:pic>
            <p:nvPicPr>
              <p:cNvPr id="168" name="Picture 45" descr="desktop_computer_stylized_medium">
                <a:extLst>
                  <a:ext uri="{FF2B5EF4-FFF2-40B4-BE49-F238E27FC236}">
                    <a16:creationId xmlns:a16="http://schemas.microsoft.com/office/drawing/2014/main" id="{F4C9C1B5-B858-D948-BC71-8D8B8FC074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9" name="Freeform 46">
                <a:extLst>
                  <a:ext uri="{FF2B5EF4-FFF2-40B4-BE49-F238E27FC236}">
                    <a16:creationId xmlns:a16="http://schemas.microsoft.com/office/drawing/2014/main" id="{5A9AB1A0-3DC7-EA40-9E66-2EDF13B4E29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</p:grpSp>
      <p:sp>
        <p:nvSpPr>
          <p:cNvPr id="185" name="Slide Number Placeholder 4">
            <a:extLst>
              <a:ext uri="{FF2B5EF4-FFF2-40B4-BE49-F238E27FC236}">
                <a16:creationId xmlns:a16="http://schemas.microsoft.com/office/drawing/2014/main" id="{F25C8B2E-7FA9-434C-86EE-5DCD81989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86" name="Group 32">
            <a:extLst>
              <a:ext uri="{FF2B5EF4-FFF2-40B4-BE49-F238E27FC236}">
                <a16:creationId xmlns:a16="http://schemas.microsoft.com/office/drawing/2014/main" id="{29C04D26-18EF-2641-8B72-EFA4AEA6B5D1}"/>
              </a:ext>
            </a:extLst>
          </p:cNvPr>
          <p:cNvGrpSpPr>
            <a:grpSpLocks/>
          </p:cNvGrpSpPr>
          <p:nvPr/>
        </p:nvGrpSpPr>
        <p:grpSpPr bwMode="auto">
          <a:xfrm>
            <a:off x="9177051" y="1598718"/>
            <a:ext cx="1428750" cy="369887"/>
            <a:chOff x="1750" y="3514"/>
            <a:chExt cx="900" cy="233"/>
          </a:xfrm>
        </p:grpSpPr>
        <p:sp>
          <p:nvSpPr>
            <p:cNvPr id="187" name="Rectangle 33">
              <a:extLst>
                <a:ext uri="{FF2B5EF4-FFF2-40B4-BE49-F238E27FC236}">
                  <a16:creationId xmlns:a16="http://schemas.microsoft.com/office/drawing/2014/main" id="{040C80BC-373C-BA42-9F5E-E05BDE873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8" name="Text Box 34">
              <a:extLst>
                <a:ext uri="{FF2B5EF4-FFF2-40B4-BE49-F238E27FC236}">
                  <a16:creationId xmlns:a16="http://schemas.microsoft.com/office/drawing/2014/main" id="{C0C05045-2BE8-3040-AB36-9EAF3DD165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 A</a:t>
              </a:r>
              <a:r>
                <a: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’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9" name="Line 35">
              <a:extLst>
                <a:ext uri="{FF2B5EF4-FFF2-40B4-BE49-F238E27FC236}">
                  <a16:creationId xmlns:a16="http://schemas.microsoft.com/office/drawing/2014/main" id="{68AD666D-A8E6-EC41-B805-003D6D65D4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3541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0" name="Line 36">
              <a:extLst>
                <a:ext uri="{FF2B5EF4-FFF2-40B4-BE49-F238E27FC236}">
                  <a16:creationId xmlns:a16="http://schemas.microsoft.com/office/drawing/2014/main" id="{C31E56B2-2376-BA48-8E31-69EC9A6B55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1" name="Group 37">
            <a:extLst>
              <a:ext uri="{FF2B5EF4-FFF2-40B4-BE49-F238E27FC236}">
                <a16:creationId xmlns:a16="http://schemas.microsoft.com/office/drawing/2014/main" id="{C0F07F74-119D-E048-9E00-D1BF16586194}"/>
              </a:ext>
            </a:extLst>
          </p:cNvPr>
          <p:cNvGrpSpPr>
            <a:grpSpLocks/>
          </p:cNvGrpSpPr>
          <p:nvPr/>
        </p:nvGrpSpPr>
        <p:grpSpPr bwMode="auto">
          <a:xfrm>
            <a:off x="9392951" y="900218"/>
            <a:ext cx="1450975" cy="714375"/>
            <a:chOff x="4406" y="331"/>
            <a:chExt cx="914" cy="450"/>
          </a:xfrm>
        </p:grpSpPr>
        <p:sp>
          <p:nvSpPr>
            <p:cNvPr id="192" name="Line 38">
              <a:extLst>
                <a:ext uri="{FF2B5EF4-FFF2-40B4-BE49-F238E27FC236}">
                  <a16:creationId xmlns:a16="http://schemas.microsoft.com/office/drawing/2014/main" id="{C4906EFB-E9E5-6649-B069-643C076E47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3" name="Line 39">
              <a:extLst>
                <a:ext uri="{FF2B5EF4-FFF2-40B4-BE49-F238E27FC236}">
                  <a16:creationId xmlns:a16="http://schemas.microsoft.com/office/drawing/2014/main" id="{70A49E32-1E4C-9146-B775-B6EC0D1DA0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4" name="Text Box 40">
              <a:extLst>
                <a:ext uri="{FF2B5EF4-FFF2-40B4-BE49-F238E27FC236}">
                  <a16:creationId xmlns:a16="http://schemas.microsoft.com/office/drawing/2014/main" id="{C36D0E37-1E85-9E46-BB94-57E9D504A1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Source: A</a:t>
              </a:r>
            </a:p>
          </p:txBody>
        </p:sp>
        <p:sp>
          <p:nvSpPr>
            <p:cNvPr id="195" name="Text Box 41">
              <a:extLst>
                <a:ext uri="{FF2B5EF4-FFF2-40B4-BE49-F238E27FC236}">
                  <a16:creationId xmlns:a16="http://schemas.microsoft.com/office/drawing/2014/main" id="{8DC5DF52-4165-5640-9AB5-319458E900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Dest: A</a:t>
              </a:r>
              <a:r>
                <a:rPr kumimoji="0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’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96" name="Group 42">
            <a:extLst>
              <a:ext uri="{FF2B5EF4-FFF2-40B4-BE49-F238E27FC236}">
                <a16:creationId xmlns:a16="http://schemas.microsoft.com/office/drawing/2014/main" id="{B5D77A2F-F650-A641-8275-08068AF78062}"/>
              </a:ext>
            </a:extLst>
          </p:cNvPr>
          <p:cNvGrpSpPr>
            <a:grpSpLocks/>
          </p:cNvGrpSpPr>
          <p:nvPr/>
        </p:nvGrpSpPr>
        <p:grpSpPr bwMode="auto">
          <a:xfrm>
            <a:off x="6664038" y="5116671"/>
            <a:ext cx="3017838" cy="1444625"/>
            <a:chOff x="3441" y="3154"/>
            <a:chExt cx="1901" cy="910"/>
          </a:xfrm>
        </p:grpSpPr>
        <p:sp>
          <p:nvSpPr>
            <p:cNvPr id="197" name="Rectangle 43">
              <a:extLst>
                <a:ext uri="{FF2B5EF4-FFF2-40B4-BE49-F238E27FC236}">
                  <a16:creationId xmlns:a16="http://schemas.microsoft.com/office/drawing/2014/main" id="{A84F4B0E-DF3B-5548-92F5-5C54552BE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8" name="Text Box 44">
              <a:extLst>
                <a:ext uri="{FF2B5EF4-FFF2-40B4-BE49-F238E27FC236}">
                  <a16:creationId xmlns:a16="http://schemas.microsoft.com/office/drawing/2014/main" id="{C4C912E5-978B-9D4D-B893-ECDE3C239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199" name="Line 45">
              <a:extLst>
                <a:ext uri="{FF2B5EF4-FFF2-40B4-BE49-F238E27FC236}">
                  <a16:creationId xmlns:a16="http://schemas.microsoft.com/office/drawing/2014/main" id="{F2EC9667-CE4B-F94D-AB11-8219EC3438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00" name="Line 46">
              <a:extLst>
                <a:ext uri="{FF2B5EF4-FFF2-40B4-BE49-F238E27FC236}">
                  <a16:creationId xmlns:a16="http://schemas.microsoft.com/office/drawing/2014/main" id="{D78F0D9F-18BF-0E4A-9C41-2FDC1239B6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01" name="Line 47">
              <a:extLst>
                <a:ext uri="{FF2B5EF4-FFF2-40B4-BE49-F238E27FC236}">
                  <a16:creationId xmlns:a16="http://schemas.microsoft.com/office/drawing/2014/main" id="{9CD97AC5-6FC5-3441-A702-7D0EB63A7C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2" name="Text Box 48">
            <a:extLst>
              <a:ext uri="{FF2B5EF4-FFF2-40B4-BE49-F238E27FC236}">
                <a16:creationId xmlns:a16="http://schemas.microsoft.com/office/drawing/2014/main" id="{D58BAB1A-4FAE-4D47-B66F-AE7FD7A8A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4426" y="5505609"/>
            <a:ext cx="1778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203" name="Group 49">
            <a:extLst>
              <a:ext uri="{FF2B5EF4-FFF2-40B4-BE49-F238E27FC236}">
                <a16:creationId xmlns:a16="http://schemas.microsoft.com/office/drawing/2014/main" id="{D14DCA66-2E73-A14B-82CD-0287EAC26F0D}"/>
              </a:ext>
            </a:extLst>
          </p:cNvPr>
          <p:cNvGrpSpPr>
            <a:grpSpLocks/>
          </p:cNvGrpSpPr>
          <p:nvPr/>
        </p:nvGrpSpPr>
        <p:grpSpPr bwMode="auto">
          <a:xfrm>
            <a:off x="7099013" y="5550059"/>
            <a:ext cx="2471738" cy="376237"/>
            <a:chOff x="2376" y="3383"/>
            <a:chExt cx="1557" cy="237"/>
          </a:xfrm>
        </p:grpSpPr>
        <p:sp>
          <p:nvSpPr>
            <p:cNvPr id="204" name="Text Box 50">
              <a:extLst>
                <a:ext uri="{FF2B5EF4-FFF2-40B4-BE49-F238E27FC236}">
                  <a16:creationId xmlns:a16="http://schemas.microsoft.com/office/drawing/2014/main" id="{141969E2-8C3C-8941-9D85-26F3D388CC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205" name="Text Box 51">
              <a:extLst>
                <a:ext uri="{FF2B5EF4-FFF2-40B4-BE49-F238E27FC236}">
                  <a16:creationId xmlns:a16="http://schemas.microsoft.com/office/drawing/2014/main" id="{6567A6AD-CF2A-5244-96DA-9BB97DC309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206" name="Text Box 52">
              <a:extLst>
                <a:ext uri="{FF2B5EF4-FFF2-40B4-BE49-F238E27FC236}">
                  <a16:creationId xmlns:a16="http://schemas.microsoft.com/office/drawing/2014/main" id="{88570D19-E921-C447-9BF3-1984AC5356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grpSp>
        <p:nvGrpSpPr>
          <p:cNvPr id="207" name="Group 59">
            <a:extLst>
              <a:ext uri="{FF2B5EF4-FFF2-40B4-BE49-F238E27FC236}">
                <a16:creationId xmlns:a16="http://schemas.microsoft.com/office/drawing/2014/main" id="{F490F3A5-DA53-2243-88B6-CBBF993ADB78}"/>
              </a:ext>
            </a:extLst>
          </p:cNvPr>
          <p:cNvGrpSpPr>
            <a:grpSpLocks/>
          </p:cNvGrpSpPr>
          <p:nvPr/>
        </p:nvGrpSpPr>
        <p:grpSpPr bwMode="auto">
          <a:xfrm>
            <a:off x="8197564" y="3256068"/>
            <a:ext cx="1428750" cy="369887"/>
            <a:chOff x="1750" y="3514"/>
            <a:chExt cx="900" cy="233"/>
          </a:xfrm>
        </p:grpSpPr>
        <p:sp>
          <p:nvSpPr>
            <p:cNvPr id="208" name="Rectangle 60">
              <a:extLst>
                <a:ext uri="{FF2B5EF4-FFF2-40B4-BE49-F238E27FC236}">
                  <a16:creationId xmlns:a16="http://schemas.microsoft.com/office/drawing/2014/main" id="{E677E953-8645-BC4C-8A38-1FFF0E504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9" name="Text Box 61">
              <a:extLst>
                <a:ext uri="{FF2B5EF4-FFF2-40B4-BE49-F238E27FC236}">
                  <a16:creationId xmlns:a16="http://schemas.microsoft.com/office/drawing/2014/main" id="{ED86EE9C-3440-734C-9582-507A15D2E5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 A</a:t>
              </a:r>
              <a:r>
                <a: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’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0" name="Line 62">
              <a:extLst>
                <a:ext uri="{FF2B5EF4-FFF2-40B4-BE49-F238E27FC236}">
                  <a16:creationId xmlns:a16="http://schemas.microsoft.com/office/drawing/2014/main" id="{DE1D58D2-EE15-4C4C-84D4-02FB75DF58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11" name="Line 63">
              <a:extLst>
                <a:ext uri="{FF2B5EF4-FFF2-40B4-BE49-F238E27FC236}">
                  <a16:creationId xmlns:a16="http://schemas.microsoft.com/office/drawing/2014/main" id="{F90A730C-A008-A641-8582-AB983915A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12" name="Group 64">
            <a:extLst>
              <a:ext uri="{FF2B5EF4-FFF2-40B4-BE49-F238E27FC236}">
                <a16:creationId xmlns:a16="http://schemas.microsoft.com/office/drawing/2014/main" id="{B70A43EF-833B-2542-B05D-DD10C85566E7}"/>
              </a:ext>
            </a:extLst>
          </p:cNvPr>
          <p:cNvGrpSpPr>
            <a:grpSpLocks/>
          </p:cNvGrpSpPr>
          <p:nvPr/>
        </p:nvGrpSpPr>
        <p:grpSpPr bwMode="auto">
          <a:xfrm>
            <a:off x="8197564" y="3254480"/>
            <a:ext cx="1428750" cy="369888"/>
            <a:chOff x="1750" y="3514"/>
            <a:chExt cx="900" cy="233"/>
          </a:xfrm>
        </p:grpSpPr>
        <p:sp>
          <p:nvSpPr>
            <p:cNvPr id="213" name="Rectangle 65">
              <a:extLst>
                <a:ext uri="{FF2B5EF4-FFF2-40B4-BE49-F238E27FC236}">
                  <a16:creationId xmlns:a16="http://schemas.microsoft.com/office/drawing/2014/main" id="{A18C8260-B261-6042-8224-42192574A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4" name="Text Box 66">
              <a:extLst>
                <a:ext uri="{FF2B5EF4-FFF2-40B4-BE49-F238E27FC236}">
                  <a16:creationId xmlns:a16="http://schemas.microsoft.com/office/drawing/2014/main" id="{EBAB42B5-A4E5-294B-9237-DD119B03FB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 A</a:t>
              </a:r>
              <a:r>
                <a: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’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5" name="Line 67">
              <a:extLst>
                <a:ext uri="{FF2B5EF4-FFF2-40B4-BE49-F238E27FC236}">
                  <a16:creationId xmlns:a16="http://schemas.microsoft.com/office/drawing/2014/main" id="{7CDAA31F-E7EF-D24C-97A7-0B7BF275DE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16" name="Line 68">
              <a:extLst>
                <a:ext uri="{FF2B5EF4-FFF2-40B4-BE49-F238E27FC236}">
                  <a16:creationId xmlns:a16="http://schemas.microsoft.com/office/drawing/2014/main" id="{2B6C3B8D-E2D5-C243-BAC6-96CF81CEA1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17" name="Group 69">
            <a:extLst>
              <a:ext uri="{FF2B5EF4-FFF2-40B4-BE49-F238E27FC236}">
                <a16:creationId xmlns:a16="http://schemas.microsoft.com/office/drawing/2014/main" id="{917CB302-6DF9-EA45-9BD8-51775B51A3E3}"/>
              </a:ext>
            </a:extLst>
          </p:cNvPr>
          <p:cNvGrpSpPr>
            <a:grpSpLocks/>
          </p:cNvGrpSpPr>
          <p:nvPr/>
        </p:nvGrpSpPr>
        <p:grpSpPr bwMode="auto">
          <a:xfrm>
            <a:off x="8197564" y="3257655"/>
            <a:ext cx="1428750" cy="369888"/>
            <a:chOff x="1750" y="3514"/>
            <a:chExt cx="900" cy="233"/>
          </a:xfrm>
        </p:grpSpPr>
        <p:sp>
          <p:nvSpPr>
            <p:cNvPr id="218" name="Rectangle 70">
              <a:extLst>
                <a:ext uri="{FF2B5EF4-FFF2-40B4-BE49-F238E27FC236}">
                  <a16:creationId xmlns:a16="http://schemas.microsoft.com/office/drawing/2014/main" id="{FE920A07-177A-9A48-9613-BF8CB105F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9" name="Text Box 71">
              <a:extLst>
                <a:ext uri="{FF2B5EF4-FFF2-40B4-BE49-F238E27FC236}">
                  <a16:creationId xmlns:a16="http://schemas.microsoft.com/office/drawing/2014/main" id="{9C444598-C8F7-E74B-A94B-12A01EEFB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 A</a:t>
              </a:r>
              <a:r>
                <a: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’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0" name="Line 72">
              <a:extLst>
                <a:ext uri="{FF2B5EF4-FFF2-40B4-BE49-F238E27FC236}">
                  <a16:creationId xmlns:a16="http://schemas.microsoft.com/office/drawing/2014/main" id="{787A2105-5F47-9C49-833F-49580118CF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1" name="Line 73">
              <a:extLst>
                <a:ext uri="{FF2B5EF4-FFF2-40B4-BE49-F238E27FC236}">
                  <a16:creationId xmlns:a16="http://schemas.microsoft.com/office/drawing/2014/main" id="{BAD0952D-5C76-1540-BF62-87D36BC59C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22" name="Group 74">
            <a:extLst>
              <a:ext uri="{FF2B5EF4-FFF2-40B4-BE49-F238E27FC236}">
                <a16:creationId xmlns:a16="http://schemas.microsoft.com/office/drawing/2014/main" id="{64EE7BA6-7EC5-5146-8457-034FF09F6790}"/>
              </a:ext>
            </a:extLst>
          </p:cNvPr>
          <p:cNvGrpSpPr>
            <a:grpSpLocks/>
          </p:cNvGrpSpPr>
          <p:nvPr/>
        </p:nvGrpSpPr>
        <p:grpSpPr bwMode="auto">
          <a:xfrm>
            <a:off x="8197564" y="3257655"/>
            <a:ext cx="1428750" cy="369888"/>
            <a:chOff x="1750" y="3514"/>
            <a:chExt cx="900" cy="233"/>
          </a:xfrm>
        </p:grpSpPr>
        <p:sp>
          <p:nvSpPr>
            <p:cNvPr id="223" name="Rectangle 75">
              <a:extLst>
                <a:ext uri="{FF2B5EF4-FFF2-40B4-BE49-F238E27FC236}">
                  <a16:creationId xmlns:a16="http://schemas.microsoft.com/office/drawing/2014/main" id="{E5D32935-26D6-E249-87F4-4615677DD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4" name="Text Box 76">
              <a:extLst>
                <a:ext uri="{FF2B5EF4-FFF2-40B4-BE49-F238E27FC236}">
                  <a16:creationId xmlns:a16="http://schemas.microsoft.com/office/drawing/2014/main" id="{0F89A0A7-3B84-5241-967D-17560EA02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 A</a:t>
              </a:r>
              <a:r>
                <a: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’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5" name="Line 77">
              <a:extLst>
                <a:ext uri="{FF2B5EF4-FFF2-40B4-BE49-F238E27FC236}">
                  <a16:creationId xmlns:a16="http://schemas.microsoft.com/office/drawing/2014/main" id="{488EAF16-7702-2C40-9247-DCDC55FFDB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6" name="Line 78">
              <a:extLst>
                <a:ext uri="{FF2B5EF4-FFF2-40B4-BE49-F238E27FC236}">
                  <a16:creationId xmlns:a16="http://schemas.microsoft.com/office/drawing/2014/main" id="{9548F2C4-A3BE-FB45-BD8D-BC6FFA6EC9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27" name="Group 79">
            <a:extLst>
              <a:ext uri="{FF2B5EF4-FFF2-40B4-BE49-F238E27FC236}">
                <a16:creationId xmlns:a16="http://schemas.microsoft.com/office/drawing/2014/main" id="{622FC502-8D73-8540-8A7B-4437F10C2EF8}"/>
              </a:ext>
            </a:extLst>
          </p:cNvPr>
          <p:cNvGrpSpPr>
            <a:grpSpLocks/>
          </p:cNvGrpSpPr>
          <p:nvPr/>
        </p:nvGrpSpPr>
        <p:grpSpPr bwMode="auto">
          <a:xfrm>
            <a:off x="8194389" y="3254480"/>
            <a:ext cx="1428750" cy="369888"/>
            <a:chOff x="1750" y="3514"/>
            <a:chExt cx="900" cy="233"/>
          </a:xfrm>
        </p:grpSpPr>
        <p:sp>
          <p:nvSpPr>
            <p:cNvPr id="228" name="Rectangle 80">
              <a:extLst>
                <a:ext uri="{FF2B5EF4-FFF2-40B4-BE49-F238E27FC236}">
                  <a16:creationId xmlns:a16="http://schemas.microsoft.com/office/drawing/2014/main" id="{A7CCECA9-44AC-4840-B5CB-C0515A15B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9" name="Text Box 81">
              <a:extLst>
                <a:ext uri="{FF2B5EF4-FFF2-40B4-BE49-F238E27FC236}">
                  <a16:creationId xmlns:a16="http://schemas.microsoft.com/office/drawing/2014/main" id="{FE6677F1-0C6A-CE40-8051-A60FF471B7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 A</a:t>
              </a:r>
              <a:r>
                <a: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’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0" name="Line 82">
              <a:extLst>
                <a:ext uri="{FF2B5EF4-FFF2-40B4-BE49-F238E27FC236}">
                  <a16:creationId xmlns:a16="http://schemas.microsoft.com/office/drawing/2014/main" id="{C0F73834-020A-C747-80DD-DF81427229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1" name="Line 83">
              <a:extLst>
                <a:ext uri="{FF2B5EF4-FFF2-40B4-BE49-F238E27FC236}">
                  <a16:creationId xmlns:a16="http://schemas.microsoft.com/office/drawing/2014/main" id="{0BB4213A-964D-F742-9E9A-BA9E46C4A3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32" name="Group 92">
            <a:extLst>
              <a:ext uri="{FF2B5EF4-FFF2-40B4-BE49-F238E27FC236}">
                <a16:creationId xmlns:a16="http://schemas.microsoft.com/office/drawing/2014/main" id="{1D8EC636-0415-2D4B-91CD-737CE3CF1609}"/>
              </a:ext>
            </a:extLst>
          </p:cNvPr>
          <p:cNvGrpSpPr>
            <a:grpSpLocks/>
          </p:cNvGrpSpPr>
          <p:nvPr/>
        </p:nvGrpSpPr>
        <p:grpSpPr bwMode="auto">
          <a:xfrm>
            <a:off x="8529351" y="4356205"/>
            <a:ext cx="1428750" cy="369888"/>
            <a:chOff x="730" y="2472"/>
            <a:chExt cx="900" cy="233"/>
          </a:xfrm>
        </p:grpSpPr>
        <p:sp>
          <p:nvSpPr>
            <p:cNvPr id="233" name="Rectangle 88">
              <a:extLst>
                <a:ext uri="{FF2B5EF4-FFF2-40B4-BE49-F238E27FC236}">
                  <a16:creationId xmlns:a16="http://schemas.microsoft.com/office/drawing/2014/main" id="{8426EBF0-619E-9A47-91B6-77DB22D93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2500"/>
              <a:ext cx="879" cy="16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4" name="Text Box 89">
              <a:extLst>
                <a:ext uri="{FF2B5EF4-FFF2-40B4-BE49-F238E27FC236}">
                  <a16:creationId xmlns:a16="http://schemas.microsoft.com/office/drawing/2014/main" id="{157FE102-F813-5547-B208-752E4EEF5B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" y="2472"/>
              <a:ext cx="3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</a:t>
              </a:r>
              <a:r>
                <a: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’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A</a:t>
              </a:r>
            </a:p>
          </p:txBody>
        </p:sp>
        <p:sp>
          <p:nvSpPr>
            <p:cNvPr id="235" name="Line 90">
              <a:extLst>
                <a:ext uri="{FF2B5EF4-FFF2-40B4-BE49-F238E27FC236}">
                  <a16:creationId xmlns:a16="http://schemas.microsoft.com/office/drawing/2014/main" id="{CA281A25-DF2F-B148-866E-3EDF91CA98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7" y="2499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6" name="Line 91">
              <a:extLst>
                <a:ext uri="{FF2B5EF4-FFF2-40B4-BE49-F238E27FC236}">
                  <a16:creationId xmlns:a16="http://schemas.microsoft.com/office/drawing/2014/main" id="{3696D954-D04F-E048-9297-75775A83B2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6" y="2498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37" name="Group 94">
            <a:extLst>
              <a:ext uri="{FF2B5EF4-FFF2-40B4-BE49-F238E27FC236}">
                <a16:creationId xmlns:a16="http://schemas.microsoft.com/office/drawing/2014/main" id="{F008DA88-C882-F24A-974D-1CA6141F1837}"/>
              </a:ext>
            </a:extLst>
          </p:cNvPr>
          <p:cNvGrpSpPr>
            <a:grpSpLocks/>
          </p:cNvGrpSpPr>
          <p:nvPr/>
        </p:nvGrpSpPr>
        <p:grpSpPr bwMode="auto">
          <a:xfrm>
            <a:off x="7095838" y="5835809"/>
            <a:ext cx="2471738" cy="374650"/>
            <a:chOff x="2376" y="3383"/>
            <a:chExt cx="1557" cy="236"/>
          </a:xfrm>
        </p:grpSpPr>
        <p:sp>
          <p:nvSpPr>
            <p:cNvPr id="238" name="Text Box 95">
              <a:extLst>
                <a:ext uri="{FF2B5EF4-FFF2-40B4-BE49-F238E27FC236}">
                  <a16:creationId xmlns:a16="http://schemas.microsoft.com/office/drawing/2014/main" id="{3FF5E7CF-AC26-9442-86B4-69929B295B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6" y="3388"/>
              <a:ext cx="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9" name="Text Box 96">
              <a:extLst>
                <a:ext uri="{FF2B5EF4-FFF2-40B4-BE49-F238E27FC236}">
                  <a16:creationId xmlns:a16="http://schemas.microsoft.com/office/drawing/2014/main" id="{302E9EF1-C860-0845-B3BE-E150F03B9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3" y="3387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240" name="Text Box 97">
              <a:extLst>
                <a:ext uri="{FF2B5EF4-FFF2-40B4-BE49-F238E27FC236}">
                  <a16:creationId xmlns:a16="http://schemas.microsoft.com/office/drawing/2014/main" id="{F265B8CC-5DF8-B64E-B850-66384677E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461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1069 0.11482 L -0.1069 0.24329 " pathEditMode="relative" rAng="0" ptsTypes="AAA">
                                      <p:cBhvr>
                                        <p:cTn id="32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-0.12122 -0.0981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8" y="-490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-0.10365 0.0944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472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349 0.1550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775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12083 0.0520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259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11549 -0.1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51 L -0.03763 -0.1701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06 -0.1588 L -0.03476 -0.3287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48" grpId="0"/>
      <p:bldP spid="2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Switches vs. routers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21" name="Freeform 3">
            <a:extLst>
              <a:ext uri="{FF2B5EF4-FFF2-40B4-BE49-F238E27FC236}">
                <a16:creationId xmlns:a16="http://schemas.microsoft.com/office/drawing/2014/main" id="{01F07BE4-0531-7444-A1F5-60C180F08530}"/>
              </a:ext>
            </a:extLst>
          </p:cNvPr>
          <p:cNvSpPr>
            <a:spLocks/>
          </p:cNvSpPr>
          <p:nvPr/>
        </p:nvSpPr>
        <p:spPr bwMode="auto">
          <a:xfrm flipH="1">
            <a:off x="9361825" y="2092325"/>
            <a:ext cx="638175" cy="803639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22" name="Freeform 10">
            <a:extLst>
              <a:ext uri="{FF2B5EF4-FFF2-40B4-BE49-F238E27FC236}">
                <a16:creationId xmlns:a16="http://schemas.microsoft.com/office/drawing/2014/main" id="{AB992FF6-010D-6E4B-AAE6-09AEF8090B80}"/>
              </a:ext>
            </a:extLst>
          </p:cNvPr>
          <p:cNvSpPr>
            <a:spLocks/>
          </p:cNvSpPr>
          <p:nvPr/>
        </p:nvSpPr>
        <p:spPr bwMode="auto">
          <a:xfrm>
            <a:off x="9349126" y="844952"/>
            <a:ext cx="360363" cy="1517612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24" name="Rectangle 24">
            <a:extLst>
              <a:ext uri="{FF2B5EF4-FFF2-40B4-BE49-F238E27FC236}">
                <a16:creationId xmlns:a16="http://schemas.microsoft.com/office/drawing/2014/main" id="{40F95C2F-93D8-8641-B89D-44099AAF3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539" y="862377"/>
            <a:ext cx="1273175" cy="15367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Arial" charset="0"/>
            </a:endParaRPr>
          </a:p>
        </p:txBody>
      </p:sp>
      <p:sp>
        <p:nvSpPr>
          <p:cNvPr id="225" name="Line 25">
            <a:extLst>
              <a:ext uri="{FF2B5EF4-FFF2-40B4-BE49-F238E27FC236}">
                <a16:creationId xmlns:a16="http://schemas.microsoft.com/office/drawing/2014/main" id="{D33B7F54-4590-CD44-AAC5-D038D030BE3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539" y="1179877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26" name="Text Box 26">
            <a:extLst>
              <a:ext uri="{FF2B5EF4-FFF2-40B4-BE49-F238E27FC236}">
                <a16:creationId xmlns:a16="http://schemas.microsoft.com/office/drawing/2014/main" id="{A909BE45-EB97-0B47-8BBD-A683AD590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6901" y="829039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  <a:cs typeface="Arial" charset="0"/>
              </a:rPr>
              <a:t>application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  <a:cs typeface="Arial" charset="0"/>
              </a:rPr>
              <a:t>transport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  <a:cs typeface="Arial" charset="0"/>
              </a:rPr>
              <a:t>network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  <a:cs typeface="Arial" charset="0"/>
              </a:rPr>
              <a:t>link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  <a:cs typeface="Arial" charset="0"/>
              </a:rPr>
              <a:t>physical</a:t>
            </a:r>
          </a:p>
        </p:txBody>
      </p:sp>
      <p:sp>
        <p:nvSpPr>
          <p:cNvPr id="227" name="Line 27">
            <a:extLst>
              <a:ext uri="{FF2B5EF4-FFF2-40B4-BE49-F238E27FC236}">
                <a16:creationId xmlns:a16="http://schemas.microsoft.com/office/drawing/2014/main" id="{745AFD95-7E6A-4A41-A5E2-AA9F581238E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5476" y="1500552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28" name="Line 28">
            <a:extLst>
              <a:ext uri="{FF2B5EF4-FFF2-40B4-BE49-F238E27FC236}">
                <a16:creationId xmlns:a16="http://schemas.microsoft.com/office/drawing/2014/main" id="{B0DBF066-F9B4-A742-A513-93884F55318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0239" y="1781539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29" name="Line 29">
            <a:extLst>
              <a:ext uri="{FF2B5EF4-FFF2-40B4-BE49-F238E27FC236}">
                <a16:creationId xmlns:a16="http://schemas.microsoft.com/office/drawing/2014/main" id="{F534CDCB-A35A-D441-9712-36C2335EB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0239" y="2057764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grpSp>
        <p:nvGrpSpPr>
          <p:cNvPr id="230" name="Group 88">
            <a:extLst>
              <a:ext uri="{FF2B5EF4-FFF2-40B4-BE49-F238E27FC236}">
                <a16:creationId xmlns:a16="http://schemas.microsoft.com/office/drawing/2014/main" id="{99EDF56C-6A01-F94E-A728-5194B4128F84}"/>
              </a:ext>
            </a:extLst>
          </p:cNvPr>
          <p:cNvGrpSpPr>
            <a:grpSpLocks/>
          </p:cNvGrpSpPr>
          <p:nvPr/>
        </p:nvGrpSpPr>
        <p:grpSpPr bwMode="auto">
          <a:xfrm>
            <a:off x="9518991" y="3463925"/>
            <a:ext cx="1328738" cy="996950"/>
            <a:chOff x="3593" y="192"/>
            <a:chExt cx="837" cy="628"/>
          </a:xfrm>
        </p:grpSpPr>
        <p:sp>
          <p:nvSpPr>
            <p:cNvPr id="232" name="Rectangle 90">
              <a:extLst>
                <a:ext uri="{FF2B5EF4-FFF2-40B4-BE49-F238E27FC236}">
                  <a16:creationId xmlns:a16="http://schemas.microsoft.com/office/drawing/2014/main" id="{2B37CAA8-6688-1947-99A7-8F92E5A76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Arial" charset="0"/>
              </a:endParaRPr>
            </a:p>
          </p:txBody>
        </p:sp>
        <p:sp>
          <p:nvSpPr>
            <p:cNvPr id="233" name="Line 91">
              <a:extLst>
                <a:ext uri="{FF2B5EF4-FFF2-40B4-BE49-F238E27FC236}">
                  <a16:creationId xmlns:a16="http://schemas.microsoft.com/office/drawing/2014/main" id="{769A4C50-D6BC-5A4A-9CA6-C318AA142C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34" name="Text Box 92">
              <a:extLst>
                <a:ext uri="{FF2B5EF4-FFF2-40B4-BE49-F238E27FC236}">
                  <a16:creationId xmlns:a16="http://schemas.microsoft.com/office/drawing/2014/main" id="{3E12E849-9B9D-4241-8E11-CE64E8ECB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3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network</a:t>
              </a:r>
            </a:p>
            <a:p>
              <a:pPr marL="0" marR="0" lvl="0" indent="0" algn="ctr" defTabSz="91440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link</a:t>
              </a:r>
            </a:p>
            <a:p>
              <a:pPr marL="0" marR="0" lvl="0" indent="0" algn="ctr" defTabSz="91440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physical</a:t>
              </a:r>
            </a:p>
          </p:txBody>
        </p:sp>
        <p:sp>
          <p:nvSpPr>
            <p:cNvPr id="235" name="Line 93">
              <a:extLst>
                <a:ext uri="{FF2B5EF4-FFF2-40B4-BE49-F238E27FC236}">
                  <a16:creationId xmlns:a16="http://schemas.microsoft.com/office/drawing/2014/main" id="{B1DB0967-A4F5-4942-A8F6-F4308097AD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grpSp>
        <p:nvGrpSpPr>
          <p:cNvPr id="236" name="Group 94">
            <a:extLst>
              <a:ext uri="{FF2B5EF4-FFF2-40B4-BE49-F238E27FC236}">
                <a16:creationId xmlns:a16="http://schemas.microsoft.com/office/drawing/2014/main" id="{A2F919B7-DD6F-7244-A0F2-19268AF16CDA}"/>
              </a:ext>
            </a:extLst>
          </p:cNvPr>
          <p:cNvGrpSpPr>
            <a:grpSpLocks/>
          </p:cNvGrpSpPr>
          <p:nvPr/>
        </p:nvGrpSpPr>
        <p:grpSpPr bwMode="auto">
          <a:xfrm>
            <a:off x="9901576" y="2097452"/>
            <a:ext cx="1317625" cy="695325"/>
            <a:chOff x="4714" y="633"/>
            <a:chExt cx="830" cy="438"/>
          </a:xfrm>
        </p:grpSpPr>
        <p:sp>
          <p:nvSpPr>
            <p:cNvPr id="238" name="Rectangle 96">
              <a:extLst>
                <a:ext uri="{FF2B5EF4-FFF2-40B4-BE49-F238E27FC236}">
                  <a16:creationId xmlns:a16="http://schemas.microsoft.com/office/drawing/2014/main" id="{A2C107D3-D803-9C4C-8309-56EECF5D3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Arial" charset="0"/>
              </a:endParaRPr>
            </a:p>
          </p:txBody>
        </p:sp>
        <p:sp>
          <p:nvSpPr>
            <p:cNvPr id="239" name="Line 97">
              <a:extLst>
                <a:ext uri="{FF2B5EF4-FFF2-40B4-BE49-F238E27FC236}">
                  <a16:creationId xmlns:a16="http://schemas.microsoft.com/office/drawing/2014/main" id="{99CB6AF6-DE90-BC49-BA50-9A0CC79513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40" name="Text Box 98">
              <a:extLst>
                <a:ext uri="{FF2B5EF4-FFF2-40B4-BE49-F238E27FC236}">
                  <a16:creationId xmlns:a16="http://schemas.microsoft.com/office/drawing/2014/main" id="{626648BF-F132-7741-A82C-B2A2D25C64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4" y="633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link</a:t>
              </a:r>
            </a:p>
            <a:p>
              <a:pPr marL="0" marR="0" lvl="0" indent="0" algn="ctr" defTabSz="91440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physical</a:t>
              </a:r>
            </a:p>
          </p:txBody>
        </p:sp>
      </p:grpSp>
      <p:sp>
        <p:nvSpPr>
          <p:cNvPr id="241" name="Text Box 167">
            <a:extLst>
              <a:ext uri="{FF2B5EF4-FFF2-40B4-BE49-F238E27FC236}">
                <a16:creationId xmlns:a16="http://schemas.microsoft.com/office/drawing/2014/main" id="{0D414E66-52A4-FD45-9F38-C0B146F4F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2851" y="2943589"/>
            <a:ext cx="799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i="0" dirty="0">
                <a:solidFill>
                  <a:srgbClr val="000000"/>
                </a:solidFill>
                <a:latin typeface="+mn-lt"/>
                <a:cs typeface="Arial" charset="0"/>
              </a:rPr>
              <a:t>switch</a:t>
            </a:r>
          </a:p>
        </p:txBody>
      </p:sp>
      <p:grpSp>
        <p:nvGrpSpPr>
          <p:cNvPr id="242" name="Group 39">
            <a:extLst>
              <a:ext uri="{FF2B5EF4-FFF2-40B4-BE49-F238E27FC236}">
                <a16:creationId xmlns:a16="http://schemas.microsoft.com/office/drawing/2014/main" id="{A9D85F99-184A-C247-8EEF-D6424E29B19D}"/>
              </a:ext>
            </a:extLst>
          </p:cNvPr>
          <p:cNvGrpSpPr>
            <a:grpSpLocks/>
          </p:cNvGrpSpPr>
          <p:nvPr/>
        </p:nvGrpSpPr>
        <p:grpSpPr bwMode="auto">
          <a:xfrm>
            <a:off x="7270588" y="1487019"/>
            <a:ext cx="917575" cy="307975"/>
            <a:chOff x="1080" y="911"/>
            <a:chExt cx="578" cy="194"/>
          </a:xfrm>
        </p:grpSpPr>
        <p:sp>
          <p:nvSpPr>
            <p:cNvPr id="243" name="Rectangle 40">
              <a:extLst>
                <a:ext uri="{FF2B5EF4-FFF2-40B4-BE49-F238E27FC236}">
                  <a16:creationId xmlns:a16="http://schemas.microsoft.com/office/drawing/2014/main" id="{93627791-CAF3-F246-8904-D04C8A4CA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ＭＳ Ｐゴシック" charset="0"/>
                <a:cs typeface="Arial" charset="0"/>
              </a:endParaRPr>
            </a:p>
          </p:txBody>
        </p:sp>
        <p:sp>
          <p:nvSpPr>
            <p:cNvPr id="244" name="Text Box 4">
              <a:extLst>
                <a:ext uri="{FF2B5EF4-FFF2-40B4-BE49-F238E27FC236}">
                  <a16:creationId xmlns:a16="http://schemas.microsoft.com/office/drawing/2014/main" id="{B40F8DAC-E0F6-FF42-8FD8-853D7E460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0" y="911"/>
              <a:ext cx="56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246" name="Rectangle 58">
            <a:extLst>
              <a:ext uri="{FF2B5EF4-FFF2-40B4-BE49-F238E27FC236}">
                <a16:creationId xmlns:a16="http://schemas.microsoft.com/office/drawing/2014/main" id="{904DF746-C0E7-BF47-8215-521928307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9114" y="4605702"/>
            <a:ext cx="1273175" cy="15367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Arial" charset="0"/>
            </a:endParaRPr>
          </a:p>
        </p:txBody>
      </p:sp>
      <p:sp>
        <p:nvSpPr>
          <p:cNvPr id="247" name="Line 59">
            <a:extLst>
              <a:ext uri="{FF2B5EF4-FFF2-40B4-BE49-F238E27FC236}">
                <a16:creationId xmlns:a16="http://schemas.microsoft.com/office/drawing/2014/main" id="{4A61DB1F-938B-0D45-86D5-7E3D32CE6B9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9114" y="4923202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48" name="Text Box 60">
            <a:extLst>
              <a:ext uri="{FF2B5EF4-FFF2-40B4-BE49-F238E27FC236}">
                <a16:creationId xmlns:a16="http://schemas.microsoft.com/office/drawing/2014/main" id="{29965BFE-AAD6-C14F-A3B2-09C709999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476" y="4578714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  <a:cs typeface="Arial" charset="0"/>
              </a:rPr>
              <a:t>application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  <a:cs typeface="Arial" charset="0"/>
              </a:rPr>
              <a:t>transport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  <a:cs typeface="Arial" charset="0"/>
              </a:rPr>
              <a:t>network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  <a:cs typeface="Arial" charset="0"/>
              </a:rPr>
              <a:t>link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  <a:cs typeface="Arial" charset="0"/>
              </a:rPr>
              <a:t>physical</a:t>
            </a:r>
          </a:p>
        </p:txBody>
      </p:sp>
      <p:sp>
        <p:nvSpPr>
          <p:cNvPr id="249" name="Line 61">
            <a:extLst>
              <a:ext uri="{FF2B5EF4-FFF2-40B4-BE49-F238E27FC236}">
                <a16:creationId xmlns:a16="http://schemas.microsoft.com/office/drawing/2014/main" id="{5777DFE7-3058-8B41-BCBE-0C467A093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7051" y="5243877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50" name="Line 62">
            <a:extLst>
              <a:ext uri="{FF2B5EF4-FFF2-40B4-BE49-F238E27FC236}">
                <a16:creationId xmlns:a16="http://schemas.microsoft.com/office/drawing/2014/main" id="{810CDF14-3EE2-C44A-B1BA-C360A7B12F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1814" y="5524864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51" name="Line 63">
            <a:extLst>
              <a:ext uri="{FF2B5EF4-FFF2-40B4-BE49-F238E27FC236}">
                <a16:creationId xmlns:a16="http://schemas.microsoft.com/office/drawing/2014/main" id="{1E96DEAF-7097-7648-BDB7-732EDCB108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1814" y="5801089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52" name="Freeform 49">
            <a:extLst>
              <a:ext uri="{FF2B5EF4-FFF2-40B4-BE49-F238E27FC236}">
                <a16:creationId xmlns:a16="http://schemas.microsoft.com/office/drawing/2014/main" id="{E2EE8043-3257-FE4A-92F4-B6F48FD9FDFC}"/>
              </a:ext>
            </a:extLst>
          </p:cNvPr>
          <p:cNvSpPr>
            <a:spLocks/>
          </p:cNvSpPr>
          <p:nvPr/>
        </p:nvSpPr>
        <p:spPr bwMode="auto">
          <a:xfrm>
            <a:off x="9264650" y="4613275"/>
            <a:ext cx="406739" cy="1784714"/>
          </a:xfrm>
          <a:custGeom>
            <a:avLst/>
            <a:gdLst>
              <a:gd name="T0" fmla="*/ 0 w 240"/>
              <a:gd name="T1" fmla="*/ 2147483647 h 1170"/>
              <a:gd name="T2" fmla="*/ 2147483647 w 240"/>
              <a:gd name="T3" fmla="*/ 0 h 1170"/>
              <a:gd name="T4" fmla="*/ 2147483647 w 240"/>
              <a:gd name="T5" fmla="*/ 2147483647 h 1170"/>
              <a:gd name="T6" fmla="*/ 2147483647 w 240"/>
              <a:gd name="T7" fmla="*/ 2147483647 h 1170"/>
              <a:gd name="T8" fmla="*/ 0 w 240"/>
              <a:gd name="T9" fmla="*/ 2147483647 h 1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" h="1170">
                <a:moveTo>
                  <a:pt x="0" y="960"/>
                </a:moveTo>
                <a:lnTo>
                  <a:pt x="6" y="0"/>
                </a:lnTo>
                <a:lnTo>
                  <a:pt x="240" y="1092"/>
                </a:lnTo>
                <a:lnTo>
                  <a:pt x="168" y="1170"/>
                </a:lnTo>
                <a:lnTo>
                  <a:pt x="0" y="960"/>
                </a:lnTo>
                <a:close/>
              </a:path>
            </a:pathLst>
          </a:custGeom>
          <a:gradFill rotWithShape="1">
            <a:gsLst>
              <a:gs pos="100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53" name="Group 50">
            <a:extLst>
              <a:ext uri="{FF2B5EF4-FFF2-40B4-BE49-F238E27FC236}">
                <a16:creationId xmlns:a16="http://schemas.microsoft.com/office/drawing/2014/main" id="{3FA51AA2-677E-5946-8932-3BD724A74658}"/>
              </a:ext>
            </a:extLst>
          </p:cNvPr>
          <p:cNvGrpSpPr>
            <a:grpSpLocks/>
          </p:cNvGrpSpPr>
          <p:nvPr/>
        </p:nvGrpSpPr>
        <p:grpSpPr bwMode="auto">
          <a:xfrm>
            <a:off x="7112339" y="1754552"/>
            <a:ext cx="1095375" cy="338137"/>
            <a:chOff x="998" y="1077"/>
            <a:chExt cx="690" cy="213"/>
          </a:xfrm>
        </p:grpSpPr>
        <p:sp>
          <p:nvSpPr>
            <p:cNvPr id="254" name="Rectangle 51">
              <a:extLst>
                <a:ext uri="{FF2B5EF4-FFF2-40B4-BE49-F238E27FC236}">
                  <a16:creationId xmlns:a16="http://schemas.microsoft.com/office/drawing/2014/main" id="{105093D3-1052-BA4D-BBC3-7D514C181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ＭＳ Ｐゴシック" charset="0"/>
                <a:cs typeface="Arial" charset="0"/>
              </a:endParaRPr>
            </a:p>
          </p:txBody>
        </p:sp>
        <p:sp>
          <p:nvSpPr>
            <p:cNvPr id="255" name="Text Box 7">
              <a:extLst>
                <a:ext uri="{FF2B5EF4-FFF2-40B4-BE49-F238E27FC236}">
                  <a16:creationId xmlns:a16="http://schemas.microsoft.com/office/drawing/2014/main" id="{B6817446-3AB0-0941-94BC-0C21B9600C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7" y="1077"/>
              <a:ext cx="43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frame</a:t>
              </a:r>
            </a:p>
          </p:txBody>
        </p:sp>
      </p:grpSp>
      <p:sp>
        <p:nvSpPr>
          <p:cNvPr id="256" name="Freeform 53">
            <a:extLst>
              <a:ext uri="{FF2B5EF4-FFF2-40B4-BE49-F238E27FC236}">
                <a16:creationId xmlns:a16="http://schemas.microsoft.com/office/drawing/2014/main" id="{40CB35A5-C775-B24E-BAD3-715AFA2E5F97}"/>
              </a:ext>
            </a:extLst>
          </p:cNvPr>
          <p:cNvSpPr>
            <a:spLocks/>
          </p:cNvSpPr>
          <p:nvPr/>
        </p:nvSpPr>
        <p:spPr bwMode="auto">
          <a:xfrm>
            <a:off x="8099764" y="663939"/>
            <a:ext cx="2924175" cy="5314950"/>
          </a:xfrm>
          <a:custGeom>
            <a:avLst/>
            <a:gdLst>
              <a:gd name="T0" fmla="*/ 2147483647 w 1842"/>
              <a:gd name="T1" fmla="*/ 0 h 3348"/>
              <a:gd name="T2" fmla="*/ 2147483647 w 1842"/>
              <a:gd name="T3" fmla="*/ 2147483647 h 3348"/>
              <a:gd name="T4" fmla="*/ 2147483647 w 1842"/>
              <a:gd name="T5" fmla="*/ 2147483647 h 3348"/>
              <a:gd name="T6" fmla="*/ 2147483647 w 1842"/>
              <a:gd name="T7" fmla="*/ 2147483647 h 3348"/>
              <a:gd name="T8" fmla="*/ 2147483647 w 1842"/>
              <a:gd name="T9" fmla="*/ 2147483647 h 3348"/>
              <a:gd name="T10" fmla="*/ 2147483647 w 1842"/>
              <a:gd name="T11" fmla="*/ 2147483647 h 3348"/>
              <a:gd name="T12" fmla="*/ 2147483647 w 1842"/>
              <a:gd name="T13" fmla="*/ 2147483647 h 3348"/>
              <a:gd name="T14" fmla="*/ 2147483647 w 1842"/>
              <a:gd name="T15" fmla="*/ 2147483647 h 3348"/>
              <a:gd name="T16" fmla="*/ 2147483647 w 1842"/>
              <a:gd name="T17" fmla="*/ 2147483647 h 3348"/>
              <a:gd name="T18" fmla="*/ 2147483647 w 1842"/>
              <a:gd name="T19" fmla="*/ 2147483647 h 3348"/>
              <a:gd name="T20" fmla="*/ 2147483647 w 1842"/>
              <a:gd name="T21" fmla="*/ 2147483647 h 3348"/>
              <a:gd name="T22" fmla="*/ 2147483647 w 1842"/>
              <a:gd name="T23" fmla="*/ 2147483647 h 3348"/>
              <a:gd name="T24" fmla="*/ 0 w 1842"/>
              <a:gd name="T25" fmla="*/ 2147483647 h 33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42" h="3348">
                <a:moveTo>
                  <a:pt x="132" y="0"/>
                </a:moveTo>
                <a:lnTo>
                  <a:pt x="138" y="1200"/>
                </a:lnTo>
                <a:lnTo>
                  <a:pt x="1326" y="1200"/>
                </a:lnTo>
                <a:lnTo>
                  <a:pt x="1326" y="948"/>
                </a:lnTo>
                <a:lnTo>
                  <a:pt x="1830" y="948"/>
                </a:lnTo>
                <a:lnTo>
                  <a:pt x="1842" y="2496"/>
                </a:lnTo>
                <a:lnTo>
                  <a:pt x="1656" y="2340"/>
                </a:lnTo>
                <a:lnTo>
                  <a:pt x="1644" y="1896"/>
                </a:lnTo>
                <a:lnTo>
                  <a:pt x="1248" y="1902"/>
                </a:lnTo>
                <a:lnTo>
                  <a:pt x="1230" y="2430"/>
                </a:lnTo>
                <a:lnTo>
                  <a:pt x="774" y="3348"/>
                </a:lnTo>
                <a:lnTo>
                  <a:pt x="6" y="3348"/>
                </a:lnTo>
                <a:lnTo>
                  <a:pt x="0" y="2226"/>
                </a:lnTo>
              </a:path>
            </a:pathLst>
          </a:cu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257" name="Group 54">
            <a:extLst>
              <a:ext uri="{FF2B5EF4-FFF2-40B4-BE49-F238E27FC236}">
                <a16:creationId xmlns:a16="http://schemas.microsoft.com/office/drawing/2014/main" id="{F9CD8691-4A81-E546-B8E4-9D2D7EC78DD3}"/>
              </a:ext>
            </a:extLst>
          </p:cNvPr>
          <p:cNvGrpSpPr>
            <a:grpSpLocks/>
          </p:cNvGrpSpPr>
          <p:nvPr/>
        </p:nvGrpSpPr>
        <p:grpSpPr bwMode="auto">
          <a:xfrm>
            <a:off x="10884239" y="2106977"/>
            <a:ext cx="1095375" cy="338137"/>
            <a:chOff x="998" y="1077"/>
            <a:chExt cx="690" cy="213"/>
          </a:xfrm>
        </p:grpSpPr>
        <p:sp>
          <p:nvSpPr>
            <p:cNvPr id="258" name="Rectangle 55">
              <a:extLst>
                <a:ext uri="{FF2B5EF4-FFF2-40B4-BE49-F238E27FC236}">
                  <a16:creationId xmlns:a16="http://schemas.microsoft.com/office/drawing/2014/main" id="{5F582994-70F9-254C-9BBF-4D91B2154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ＭＳ Ｐゴシック" charset="0"/>
                <a:cs typeface="Arial" charset="0"/>
              </a:endParaRPr>
            </a:p>
          </p:txBody>
        </p:sp>
        <p:sp>
          <p:nvSpPr>
            <p:cNvPr id="259" name="Text Box 7">
              <a:extLst>
                <a:ext uri="{FF2B5EF4-FFF2-40B4-BE49-F238E27FC236}">
                  <a16:creationId xmlns:a16="http://schemas.microsoft.com/office/drawing/2014/main" id="{6B480047-4735-F440-AD49-79B7CB848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7" y="1077"/>
              <a:ext cx="43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260" name="Group 57">
            <a:extLst>
              <a:ext uri="{FF2B5EF4-FFF2-40B4-BE49-F238E27FC236}">
                <a16:creationId xmlns:a16="http://schemas.microsoft.com/office/drawing/2014/main" id="{B859AA0B-050D-C941-823C-E4E952BCB494}"/>
              </a:ext>
            </a:extLst>
          </p:cNvPr>
          <p:cNvGrpSpPr>
            <a:grpSpLocks/>
          </p:cNvGrpSpPr>
          <p:nvPr/>
        </p:nvGrpSpPr>
        <p:grpSpPr bwMode="auto">
          <a:xfrm>
            <a:off x="10560389" y="3854815"/>
            <a:ext cx="1095375" cy="338137"/>
            <a:chOff x="998" y="1074"/>
            <a:chExt cx="690" cy="213"/>
          </a:xfrm>
        </p:grpSpPr>
        <p:sp>
          <p:nvSpPr>
            <p:cNvPr id="261" name="Rectangle 58">
              <a:extLst>
                <a:ext uri="{FF2B5EF4-FFF2-40B4-BE49-F238E27FC236}">
                  <a16:creationId xmlns:a16="http://schemas.microsoft.com/office/drawing/2014/main" id="{520FEFD6-584A-7247-9BEE-CBC003083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ＭＳ Ｐゴシック" charset="0"/>
                <a:cs typeface="Arial" charset="0"/>
              </a:endParaRPr>
            </a:p>
          </p:txBody>
        </p:sp>
        <p:sp>
          <p:nvSpPr>
            <p:cNvPr id="262" name="Text Box 7">
              <a:extLst>
                <a:ext uri="{FF2B5EF4-FFF2-40B4-BE49-F238E27FC236}">
                  <a16:creationId xmlns:a16="http://schemas.microsoft.com/office/drawing/2014/main" id="{ADDBB7BA-B523-4144-ABAF-24B0D2DA2E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7" y="1074"/>
              <a:ext cx="43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263" name="Group 60">
            <a:extLst>
              <a:ext uri="{FF2B5EF4-FFF2-40B4-BE49-F238E27FC236}">
                <a16:creationId xmlns:a16="http://schemas.microsoft.com/office/drawing/2014/main" id="{8897CB89-B9E0-DE4D-A4A0-0E6A835276E0}"/>
              </a:ext>
            </a:extLst>
          </p:cNvPr>
          <p:cNvGrpSpPr>
            <a:grpSpLocks/>
          </p:cNvGrpSpPr>
          <p:nvPr/>
        </p:nvGrpSpPr>
        <p:grpSpPr bwMode="auto">
          <a:xfrm>
            <a:off x="10646114" y="3580178"/>
            <a:ext cx="914400" cy="307975"/>
            <a:chOff x="1082" y="919"/>
            <a:chExt cx="576" cy="194"/>
          </a:xfrm>
        </p:grpSpPr>
        <p:sp>
          <p:nvSpPr>
            <p:cNvPr id="264" name="Rectangle 61">
              <a:extLst>
                <a:ext uri="{FF2B5EF4-FFF2-40B4-BE49-F238E27FC236}">
                  <a16:creationId xmlns:a16="http://schemas.microsoft.com/office/drawing/2014/main" id="{8EC4E045-23CD-4D4D-9AE0-1CFBFBBD2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ＭＳ Ｐゴシック" charset="0"/>
                <a:cs typeface="Arial" charset="0"/>
              </a:endParaRPr>
            </a:p>
          </p:txBody>
        </p:sp>
        <p:sp>
          <p:nvSpPr>
            <p:cNvPr id="265" name="Text Box 4">
              <a:extLst>
                <a:ext uri="{FF2B5EF4-FFF2-40B4-BE49-F238E27FC236}">
                  <a16:creationId xmlns:a16="http://schemas.microsoft.com/office/drawing/2014/main" id="{D40BDD0B-C795-BE49-93B1-203BB0E2A1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2" y="919"/>
              <a:ext cx="56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266" name="Freeform 63">
            <a:extLst>
              <a:ext uri="{FF2B5EF4-FFF2-40B4-BE49-F238E27FC236}">
                <a16:creationId xmlns:a16="http://schemas.microsoft.com/office/drawing/2014/main" id="{5370C3AC-7652-584B-A1A9-E013FF8219B8}"/>
              </a:ext>
            </a:extLst>
          </p:cNvPr>
          <p:cNvSpPr>
            <a:spLocks/>
          </p:cNvSpPr>
          <p:nvPr/>
        </p:nvSpPr>
        <p:spPr bwMode="auto">
          <a:xfrm>
            <a:off x="9242764" y="3479800"/>
            <a:ext cx="333036" cy="974725"/>
          </a:xfrm>
          <a:custGeom>
            <a:avLst/>
            <a:gdLst>
              <a:gd name="T0" fmla="*/ 2147483647 w 228"/>
              <a:gd name="T1" fmla="*/ 0 h 582"/>
              <a:gd name="T2" fmla="*/ 2147483647 w 228"/>
              <a:gd name="T3" fmla="*/ 2147483647 h 582"/>
              <a:gd name="T4" fmla="*/ 2147483647 w 228"/>
              <a:gd name="T5" fmla="*/ 2147483647 h 582"/>
              <a:gd name="T6" fmla="*/ 0 w 228"/>
              <a:gd name="T7" fmla="*/ 2147483647 h 582"/>
              <a:gd name="T8" fmla="*/ 2147483647 w 228"/>
              <a:gd name="T9" fmla="*/ 0 h 5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" h="582">
                <a:moveTo>
                  <a:pt x="228" y="0"/>
                </a:moveTo>
                <a:lnTo>
                  <a:pt x="228" y="582"/>
                </a:lnTo>
                <a:lnTo>
                  <a:pt x="12" y="360"/>
                </a:lnTo>
                <a:lnTo>
                  <a:pt x="0" y="222"/>
                </a:lnTo>
                <a:lnTo>
                  <a:pt x="228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bg1">
                  <a:lumMod val="75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grpSp>
        <p:nvGrpSpPr>
          <p:cNvPr id="267" name="Group 44">
            <a:extLst>
              <a:ext uri="{FF2B5EF4-FFF2-40B4-BE49-F238E27FC236}">
                <a16:creationId xmlns:a16="http://schemas.microsoft.com/office/drawing/2014/main" id="{919B7E9F-8F5F-8440-A2CE-0FC37936B7B9}"/>
              </a:ext>
            </a:extLst>
          </p:cNvPr>
          <p:cNvGrpSpPr>
            <a:grpSpLocks/>
          </p:cNvGrpSpPr>
          <p:nvPr/>
        </p:nvGrpSpPr>
        <p:grpSpPr bwMode="auto">
          <a:xfrm>
            <a:off x="9299914" y="1287827"/>
            <a:ext cx="762000" cy="693737"/>
            <a:chOff x="-44" y="1473"/>
            <a:chExt cx="981" cy="1105"/>
          </a:xfrm>
        </p:grpSpPr>
        <p:pic>
          <p:nvPicPr>
            <p:cNvPr id="268" name="Picture 45" descr="desktop_computer_stylized_medium">
              <a:extLst>
                <a:ext uri="{FF2B5EF4-FFF2-40B4-BE49-F238E27FC236}">
                  <a16:creationId xmlns:a16="http://schemas.microsoft.com/office/drawing/2014/main" id="{B1A8FCBB-0DDE-8A49-8F61-157033BBCF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9" name="Freeform 46">
              <a:extLst>
                <a:ext uri="{FF2B5EF4-FFF2-40B4-BE49-F238E27FC236}">
                  <a16:creationId xmlns:a16="http://schemas.microsoft.com/office/drawing/2014/main" id="{CD07C411-AE4D-9944-871E-4D956D09EB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grpSp>
        <p:nvGrpSpPr>
          <p:cNvPr id="270" name="Group 44">
            <a:extLst>
              <a:ext uri="{FF2B5EF4-FFF2-40B4-BE49-F238E27FC236}">
                <a16:creationId xmlns:a16="http://schemas.microsoft.com/office/drawing/2014/main" id="{FED5811E-55B1-CB4F-A7F6-E2DB2227A207}"/>
              </a:ext>
            </a:extLst>
          </p:cNvPr>
          <p:cNvGrpSpPr>
            <a:grpSpLocks/>
          </p:cNvGrpSpPr>
          <p:nvPr/>
        </p:nvGrpSpPr>
        <p:grpSpPr bwMode="auto">
          <a:xfrm>
            <a:off x="9279276" y="5942377"/>
            <a:ext cx="762000" cy="693737"/>
            <a:chOff x="-44" y="1473"/>
            <a:chExt cx="981" cy="1105"/>
          </a:xfrm>
        </p:grpSpPr>
        <p:pic>
          <p:nvPicPr>
            <p:cNvPr id="271" name="Picture 45" descr="desktop_computer_stylized_medium">
              <a:extLst>
                <a:ext uri="{FF2B5EF4-FFF2-40B4-BE49-F238E27FC236}">
                  <a16:creationId xmlns:a16="http://schemas.microsoft.com/office/drawing/2014/main" id="{DAC5DA2F-A245-084F-88A6-0B1CA06A2B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2" name="Freeform 46">
              <a:extLst>
                <a:ext uri="{FF2B5EF4-FFF2-40B4-BE49-F238E27FC236}">
                  <a16:creationId xmlns:a16="http://schemas.microsoft.com/office/drawing/2014/main" id="{7F81D0E8-D949-8340-BAA4-FACAF209E1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74" name="Slide Number Placeholder 5">
            <a:extLst>
              <a:ext uri="{FF2B5EF4-FFF2-40B4-BE49-F238E27FC236}">
                <a16:creationId xmlns:a16="http://schemas.microsoft.com/office/drawing/2014/main" id="{C80E33CF-F2F1-8845-97F1-802F89D5CB8B}"/>
              </a:ext>
            </a:extLst>
          </p:cNvPr>
          <p:cNvSpPr txBox="1">
            <a:spLocks/>
          </p:cNvSpPr>
          <p:nvPr/>
        </p:nvSpPr>
        <p:spPr>
          <a:xfrm>
            <a:off x="11274305" y="6462404"/>
            <a:ext cx="548655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6-</a:t>
            </a:r>
            <a:fld id="{8E8C6E93-DF5B-BC4B-80F9-500DED1EEDCC}" type="slidenum">
              <a:rPr lang="en-US" sz="1200" smtClean="0">
                <a:solidFill>
                  <a:srgbClr val="000000"/>
                </a:solidFill>
                <a:latin typeface="Tahoma" charset="0"/>
              </a:rPr>
              <a:pPr/>
              <a:t>18</a:t>
            </a:fld>
            <a:endParaRPr lang="en-US" sz="1200" dirty="0">
              <a:solidFill>
                <a:srgbClr val="000000"/>
              </a:solidFill>
              <a:latin typeface="Tahoma" charset="0"/>
            </a:endParaRPr>
          </a:p>
        </p:txBody>
      </p: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6DB73E28-359B-0D44-919E-7D576FF49810}"/>
              </a:ext>
            </a:extLst>
          </p:cNvPr>
          <p:cNvGrpSpPr/>
          <p:nvPr/>
        </p:nvGrpSpPr>
        <p:grpSpPr>
          <a:xfrm>
            <a:off x="8822377" y="2470342"/>
            <a:ext cx="914400" cy="479686"/>
            <a:chOff x="3668110" y="2448910"/>
            <a:chExt cx="3794234" cy="2165130"/>
          </a:xfrm>
        </p:grpSpPr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6FF260AB-3623-1541-8810-5D38FD706BCA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8E0FB9FE-D5C1-F441-81C2-D0BDD75CF2F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16A8BBE1-A115-D94A-AB3D-932C52B2CCDC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290" name="Freeform 289">
                <a:extLst>
                  <a:ext uri="{FF2B5EF4-FFF2-40B4-BE49-F238E27FC236}">
                    <a16:creationId xmlns:a16="http://schemas.microsoft.com/office/drawing/2014/main" id="{AE632F04-B824-F24E-98A6-1C6189B5D07D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1" name="Freeform 290">
                <a:extLst>
                  <a:ext uri="{FF2B5EF4-FFF2-40B4-BE49-F238E27FC236}">
                    <a16:creationId xmlns:a16="http://schemas.microsoft.com/office/drawing/2014/main" id="{BD78FFCE-583D-8D49-9DA6-5DB4C3DF02FD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2" name="Freeform 291">
                <a:extLst>
                  <a:ext uri="{FF2B5EF4-FFF2-40B4-BE49-F238E27FC236}">
                    <a16:creationId xmlns:a16="http://schemas.microsoft.com/office/drawing/2014/main" id="{7991B3E7-75B9-F24D-8313-C898F7A28E30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3" name="Freeform 292">
                <a:extLst>
                  <a:ext uri="{FF2B5EF4-FFF2-40B4-BE49-F238E27FC236}">
                    <a16:creationId xmlns:a16="http://schemas.microsoft.com/office/drawing/2014/main" id="{ACB88455-804A-7740-B912-3AA1AA670D4E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901C6627-1DCF-2049-84D1-192052A1D393}"/>
              </a:ext>
            </a:extLst>
          </p:cNvPr>
          <p:cNvGrpSpPr/>
          <p:nvPr/>
        </p:nvGrpSpPr>
        <p:grpSpPr>
          <a:xfrm>
            <a:off x="8461094" y="3741153"/>
            <a:ext cx="894855" cy="442494"/>
            <a:chOff x="7493876" y="2774731"/>
            <a:chExt cx="1481958" cy="894622"/>
          </a:xfrm>
        </p:grpSpPr>
        <p:sp>
          <p:nvSpPr>
            <p:cNvPr id="295" name="Freeform 294">
              <a:extLst>
                <a:ext uri="{FF2B5EF4-FFF2-40B4-BE49-F238E27FC236}">
                  <a16:creationId xmlns:a16="http://schemas.microsoft.com/office/drawing/2014/main" id="{BE684CCD-414D-8E47-AA7F-53C0B4E9B1A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DAB3155-198F-9E49-9692-760762600E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80396737-09C0-7C4A-A270-73907BCCF92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98" name="Freeform 297">
                <a:extLst>
                  <a:ext uri="{FF2B5EF4-FFF2-40B4-BE49-F238E27FC236}">
                    <a16:creationId xmlns:a16="http://schemas.microsoft.com/office/drawing/2014/main" id="{E92282CC-91FB-4F46-8BF9-915E613138B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9" name="Freeform 298">
                <a:extLst>
                  <a:ext uri="{FF2B5EF4-FFF2-40B4-BE49-F238E27FC236}">
                    <a16:creationId xmlns:a16="http://schemas.microsoft.com/office/drawing/2014/main" id="{87BECC80-2C78-C544-82A6-8865B57817C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00" name="Freeform 299">
                <a:extLst>
                  <a:ext uri="{FF2B5EF4-FFF2-40B4-BE49-F238E27FC236}">
                    <a16:creationId xmlns:a16="http://schemas.microsoft.com/office/drawing/2014/main" id="{A8DE6C25-8200-BB48-A3FA-57CBE9613C2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01" name="Freeform 300">
                <a:extLst>
                  <a:ext uri="{FF2B5EF4-FFF2-40B4-BE49-F238E27FC236}">
                    <a16:creationId xmlns:a16="http://schemas.microsoft.com/office/drawing/2014/main" id="{98F6125B-3A5F-394B-A7E8-7917BA0EB18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sp>
        <p:nvSpPr>
          <p:cNvPr id="302" name="Rectangle 3">
            <a:extLst>
              <a:ext uri="{FF2B5EF4-FFF2-40B4-BE49-F238E27FC236}">
                <a16:creationId xmlns:a16="http://schemas.microsoft.com/office/drawing/2014/main" id="{795B37CE-BA46-A349-8A61-92AB4E79040F}"/>
              </a:ext>
            </a:extLst>
          </p:cNvPr>
          <p:cNvSpPr txBox="1">
            <a:spLocks noChangeArrowheads="1"/>
          </p:cNvSpPr>
          <p:nvPr/>
        </p:nvSpPr>
        <p:spPr>
          <a:xfrm>
            <a:off x="859601" y="1465262"/>
            <a:ext cx="6270404" cy="2385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3200" dirty="0">
                <a:solidFill>
                  <a:srgbClr val="C00000"/>
                </a:solidFill>
              </a:rPr>
              <a:t>both are store-and-forward: 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i="1" dirty="0">
                <a:solidFill>
                  <a:srgbClr val="0000A8"/>
                </a:solidFill>
              </a:rPr>
              <a:t>routers</a:t>
            </a:r>
            <a:r>
              <a:rPr lang="en-US" dirty="0">
                <a:solidFill>
                  <a:srgbClr val="CC0000"/>
                </a:solidFill>
              </a:rPr>
              <a:t>: </a:t>
            </a:r>
            <a:r>
              <a:rPr lang="en-US" dirty="0"/>
              <a:t>network-layer devices (examine network-layer headers)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i="1" dirty="0">
                <a:solidFill>
                  <a:srgbClr val="0000A8"/>
                </a:solidFill>
              </a:rPr>
              <a:t>switches: </a:t>
            </a:r>
            <a:r>
              <a:rPr lang="en-US" dirty="0"/>
              <a:t>link-layer devices (examine link-layer headers)</a:t>
            </a:r>
          </a:p>
        </p:txBody>
      </p:sp>
      <p:sp>
        <p:nvSpPr>
          <p:cNvPr id="303" name="Rectangle 3">
            <a:extLst>
              <a:ext uri="{FF2B5EF4-FFF2-40B4-BE49-F238E27FC236}">
                <a16:creationId xmlns:a16="http://schemas.microsoft.com/office/drawing/2014/main" id="{2E27120A-F39B-F74A-A7B4-81F35A55090D}"/>
              </a:ext>
            </a:extLst>
          </p:cNvPr>
          <p:cNvSpPr txBox="1">
            <a:spLocks noChangeArrowheads="1"/>
          </p:cNvSpPr>
          <p:nvPr/>
        </p:nvSpPr>
        <p:spPr>
          <a:xfrm>
            <a:off x="857455" y="3613887"/>
            <a:ext cx="6270404" cy="2503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endParaRPr lang="en-US" sz="2400" i="1" dirty="0">
              <a:solidFill>
                <a:srgbClr val="CC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en-US" sz="3200" dirty="0">
                <a:solidFill>
                  <a:srgbClr val="C00000"/>
                </a:solidFill>
              </a:rPr>
              <a:t>both have forwarding tables: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i="1" dirty="0">
                <a:solidFill>
                  <a:srgbClr val="0000A8"/>
                </a:solidFill>
              </a:rPr>
              <a:t>routers: </a:t>
            </a:r>
            <a:r>
              <a:rPr lang="en-US" dirty="0"/>
              <a:t>compute tables using routing algorithms, IP addresses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i="1" dirty="0">
                <a:solidFill>
                  <a:srgbClr val="0000A8"/>
                </a:solidFill>
              </a:rPr>
              <a:t>switches: </a:t>
            </a:r>
            <a:r>
              <a:rPr lang="en-US" dirty="0"/>
              <a:t>learn forwarding table using flooding, learning, MAC addresses </a:t>
            </a:r>
          </a:p>
        </p:txBody>
      </p:sp>
    </p:spTree>
    <p:extLst>
      <p:ext uri="{BB962C8B-B14F-4D97-AF65-F5344CB8AC3E}">
        <p14:creationId xmlns:p14="http://schemas.microsoft.com/office/powerpoint/2010/main" val="413435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Oval 412">
            <a:extLst>
              <a:ext uri="{FF2B5EF4-FFF2-40B4-BE49-F238E27FC236}">
                <a16:creationId xmlns:a16="http://schemas.microsoft.com/office/drawing/2014/main" id="{31F89E46-1451-3E46-9A01-7174B550EA27}"/>
              </a:ext>
            </a:extLst>
          </p:cNvPr>
          <p:cNvSpPr/>
          <p:nvPr/>
        </p:nvSpPr>
        <p:spPr>
          <a:xfrm>
            <a:off x="485776" y="4071937"/>
            <a:ext cx="1900237" cy="1957387"/>
          </a:xfrm>
          <a:prstGeom prst="ellipse">
            <a:avLst/>
          </a:prstGeom>
          <a:gradFill>
            <a:gsLst>
              <a:gs pos="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10000"/>
                  <a:lumOff val="90000"/>
                </a:schemeClr>
              </a:gs>
            </a:gsLst>
          </a:gradFill>
          <a:ln>
            <a:solidFill>
              <a:srgbClr val="0000A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A7589D5C-20FC-3B4E-9734-23F42D15D8EB}"/>
              </a:ext>
            </a:extLst>
          </p:cNvPr>
          <p:cNvGrpSpPr/>
          <p:nvPr/>
        </p:nvGrpSpPr>
        <p:grpSpPr>
          <a:xfrm>
            <a:off x="2229684" y="4408898"/>
            <a:ext cx="597740" cy="722787"/>
            <a:chOff x="2529721" y="5066123"/>
            <a:chExt cx="597740" cy="722787"/>
          </a:xfrm>
        </p:grpSpPr>
        <p:sp>
          <p:nvSpPr>
            <p:cNvPr id="386" name="TextBox 385">
              <a:extLst>
                <a:ext uri="{FF2B5EF4-FFF2-40B4-BE49-F238E27FC236}">
                  <a16:creationId xmlns:a16="http://schemas.microsoft.com/office/drawing/2014/main" id="{CA2335C2-2D31-194B-A0A8-F94BDB96702B}"/>
                </a:ext>
              </a:extLst>
            </p:cNvPr>
            <p:cNvSpPr txBox="1"/>
            <p:nvPr/>
          </p:nvSpPr>
          <p:spPr>
            <a:xfrm>
              <a:off x="2645520" y="541957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...</a:t>
              </a:r>
            </a:p>
          </p:txBody>
        </p: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A0EB26A0-EC22-F241-9F67-38D8D62906F3}"/>
                </a:ext>
              </a:extLst>
            </p:cNvPr>
            <p:cNvCxnSpPr>
              <a:cxnSpLocks/>
            </p:cNvCxnSpPr>
            <p:nvPr/>
          </p:nvCxnSpPr>
          <p:spPr>
            <a:xfrm>
              <a:off x="2827454" y="5066716"/>
              <a:ext cx="300007" cy="505075"/>
            </a:xfrm>
            <a:prstGeom prst="line">
              <a:avLst/>
            </a:prstGeom>
            <a:ln w="15875">
              <a:gradFill>
                <a:gsLst>
                  <a:gs pos="0">
                    <a:schemeClr val="tx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FE0384EB-B5D4-DA42-A129-64B29D2143BB}"/>
                </a:ext>
              </a:extLst>
            </p:cNvPr>
            <p:cNvSpPr txBox="1"/>
            <p:nvPr/>
          </p:nvSpPr>
          <p:spPr>
            <a:xfrm>
              <a:off x="2566660" y="5301690"/>
              <a:ext cx="551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Agg2</a:t>
              </a:r>
            </a:p>
          </p:txBody>
        </p: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8C785359-B90E-534A-8A84-57F07A0F0D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9721" y="5066123"/>
              <a:ext cx="301169" cy="491437"/>
            </a:xfrm>
            <a:prstGeom prst="line">
              <a:avLst/>
            </a:prstGeom>
            <a:ln w="15875">
              <a:gradFill>
                <a:gsLst>
                  <a:gs pos="0">
                    <a:schemeClr val="tx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C06FCB5F-5477-C143-89A2-9BFAF5E701D3}"/>
              </a:ext>
            </a:extLst>
          </p:cNvPr>
          <p:cNvGrpSpPr/>
          <p:nvPr/>
        </p:nvGrpSpPr>
        <p:grpSpPr>
          <a:xfrm>
            <a:off x="127745" y="4410705"/>
            <a:ext cx="1786006" cy="1242986"/>
            <a:chOff x="127745" y="4410705"/>
            <a:chExt cx="1786006" cy="1242986"/>
          </a:xfrm>
        </p:grpSpPr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53FC705F-2AA7-7A4D-82C4-AFD32E1CEFD6}"/>
                </a:ext>
              </a:extLst>
            </p:cNvPr>
            <p:cNvSpPr txBox="1"/>
            <p:nvPr/>
          </p:nvSpPr>
          <p:spPr>
            <a:xfrm>
              <a:off x="1279483" y="4774241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...</a:t>
              </a:r>
            </a:p>
          </p:txBody>
        </p: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27FA309F-D230-644D-8FFC-D3E067D1A8F7}"/>
                </a:ext>
              </a:extLst>
            </p:cNvPr>
            <p:cNvCxnSpPr>
              <a:cxnSpLocks/>
              <a:stCxn id="95" idx="9"/>
            </p:cNvCxnSpPr>
            <p:nvPr/>
          </p:nvCxnSpPr>
          <p:spPr>
            <a:xfrm flipH="1">
              <a:off x="1084729" y="4417632"/>
              <a:ext cx="420312" cy="63092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C4C7EDD1-6743-084B-967A-92EC981FE624}"/>
                </a:ext>
              </a:extLst>
            </p:cNvPr>
            <p:cNvCxnSpPr>
              <a:cxnSpLocks/>
            </p:cNvCxnSpPr>
            <p:nvPr/>
          </p:nvCxnSpPr>
          <p:spPr>
            <a:xfrm>
              <a:off x="1493439" y="4410705"/>
              <a:ext cx="420312" cy="63092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3" name="TextBox 382">
              <a:extLst>
                <a:ext uri="{FF2B5EF4-FFF2-40B4-BE49-F238E27FC236}">
                  <a16:creationId xmlns:a16="http://schemas.microsoft.com/office/drawing/2014/main" id="{57266D85-3C8B-5E45-B489-E390D2E3E2F7}"/>
                </a:ext>
              </a:extLst>
            </p:cNvPr>
            <p:cNvSpPr txBox="1"/>
            <p:nvPr/>
          </p:nvSpPr>
          <p:spPr>
            <a:xfrm>
              <a:off x="1232645" y="4645679"/>
              <a:ext cx="551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Agg1</a:t>
              </a:r>
            </a:p>
          </p:txBody>
        </p:sp>
        <p:sp>
          <p:nvSpPr>
            <p:cNvPr id="412" name="TextBox 411">
              <a:extLst>
                <a:ext uri="{FF2B5EF4-FFF2-40B4-BE49-F238E27FC236}">
                  <a16:creationId xmlns:a16="http://schemas.microsoft.com/office/drawing/2014/main" id="{4863700E-69EE-0F45-AA7F-320423822983}"/>
                </a:ext>
              </a:extLst>
            </p:cNvPr>
            <p:cNvSpPr txBox="1"/>
            <p:nvPr/>
          </p:nvSpPr>
          <p:spPr>
            <a:xfrm>
              <a:off x="127745" y="5212416"/>
              <a:ext cx="772969" cy="441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building</a:t>
              </a:r>
            </a:p>
            <a:p>
              <a:pPr algn="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closets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93124" y="230715"/>
            <a:ext cx="7258049" cy="811078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0000A2"/>
                </a:solidFill>
              </a:rPr>
              <a:t>UMass Campus Network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800" y="2004447"/>
            <a:ext cx="8534400" cy="363435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0D78B448-DE92-4F4B-8831-5DFF62D8A3E1}"/>
              </a:ext>
            </a:extLst>
          </p:cNvPr>
          <p:cNvGrpSpPr/>
          <p:nvPr/>
        </p:nvGrpSpPr>
        <p:grpSpPr>
          <a:xfrm>
            <a:off x="1502802" y="3012141"/>
            <a:ext cx="6143962" cy="1388718"/>
            <a:chOff x="2323073" y="2687162"/>
            <a:chExt cx="6143962" cy="2009532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7B92C28-E21A-2641-A0A6-5DCB896E6F2B}"/>
                </a:ext>
              </a:extLst>
            </p:cNvPr>
            <p:cNvCxnSpPr>
              <a:cxnSpLocks/>
              <a:stCxn id="92" idx="4"/>
            </p:cNvCxnSpPr>
            <p:nvPr/>
          </p:nvCxnSpPr>
          <p:spPr>
            <a:xfrm flipV="1">
              <a:off x="2323073" y="2743558"/>
              <a:ext cx="2243570" cy="19531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4812F084-D334-854D-A2BD-FFF13EB594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1634" y="2743558"/>
              <a:ext cx="1205009" cy="19280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03E9C441-60DF-1946-B732-2D7C54C4AF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9854" y="2760506"/>
              <a:ext cx="207979" cy="1911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2D2893F2-2635-7840-8E72-209564F5CB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66643" y="2743558"/>
              <a:ext cx="837152" cy="19221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EF896D37-AD5A-E447-83D9-85D80B9B6C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65594" y="2743733"/>
              <a:ext cx="1833660" cy="19278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CD4B0149-D1BB-824D-A741-0EF80DE794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66643" y="2743558"/>
              <a:ext cx="3900392" cy="19396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4D5CC879-3D00-DE47-8F23-603F640561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66643" y="2743558"/>
              <a:ext cx="2870644" cy="19283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87F52D96-34C6-0F4C-8528-9B36AB8D2843}"/>
                </a:ext>
              </a:extLst>
            </p:cNvPr>
            <p:cNvCxnSpPr>
              <a:cxnSpLocks/>
              <a:stCxn id="95" idx="5"/>
            </p:cNvCxnSpPr>
            <p:nvPr/>
          </p:nvCxnSpPr>
          <p:spPr>
            <a:xfrm flipV="1">
              <a:off x="2402834" y="2741991"/>
              <a:ext cx="3693188" cy="19388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AEC42FF1-EC94-8F4C-92E9-59C74E298A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57326" y="2719235"/>
              <a:ext cx="2682827" cy="19479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71F47FCA-A2A9-9E4E-A87E-0861D83F3D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2917" y="2719235"/>
              <a:ext cx="1677236" cy="19426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EFE03958-D299-1448-A7F0-BAA7626682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02798" y="2734727"/>
              <a:ext cx="712081" cy="19043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E462B01C-AFA2-1148-A431-A11A817BD3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15928" y="2734552"/>
              <a:ext cx="326752" cy="19200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A49BF82C-2E34-6E48-A5E5-E38F254A0E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15928" y="2734552"/>
              <a:ext cx="1302772" cy="19426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C9C29998-DAAE-4741-B2E3-B9D4FFB7AA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17237" y="2687162"/>
              <a:ext cx="2318734" cy="19900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Up Arrow 191">
            <a:extLst>
              <a:ext uri="{FF2B5EF4-FFF2-40B4-BE49-F238E27FC236}">
                <a16:creationId xmlns:a16="http://schemas.microsoft.com/office/drawing/2014/main" id="{A41B73DA-84BB-834C-A9D7-48554F1F4C46}"/>
              </a:ext>
            </a:extLst>
          </p:cNvPr>
          <p:cNvSpPr/>
          <p:nvPr/>
        </p:nvSpPr>
        <p:spPr>
          <a:xfrm>
            <a:off x="4259524" y="1142999"/>
            <a:ext cx="484632" cy="516165"/>
          </a:xfrm>
          <a:prstGeom prst="upArrow">
            <a:avLst/>
          </a:prstGeom>
          <a:gradFill>
            <a:gsLst>
              <a:gs pos="0">
                <a:srgbClr val="0000A8"/>
              </a:gs>
              <a:gs pos="100000">
                <a:schemeClr val="tx2">
                  <a:lumMod val="25000"/>
                  <a:lumOff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ADD0EF11-6987-4A41-839F-FC77386DF607}"/>
              </a:ext>
            </a:extLst>
          </p:cNvPr>
          <p:cNvSpPr txBox="1"/>
          <p:nvPr/>
        </p:nvSpPr>
        <p:spPr>
          <a:xfrm>
            <a:off x="4692182" y="1147204"/>
            <a:ext cx="1415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to off campus</a:t>
            </a: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8DE83BB7-C61E-AD44-B55B-256D46AF4216}"/>
              </a:ext>
            </a:extLst>
          </p:cNvPr>
          <p:cNvGrpSpPr/>
          <p:nvPr/>
        </p:nvGrpSpPr>
        <p:grpSpPr>
          <a:xfrm>
            <a:off x="896458" y="5050730"/>
            <a:ext cx="372956" cy="675232"/>
            <a:chOff x="613014" y="2751206"/>
            <a:chExt cx="479789" cy="813141"/>
          </a:xfrm>
        </p:grpSpPr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047CB502-D7E0-1A47-8A0B-CE8B710F28E6}"/>
                </a:ext>
              </a:extLst>
            </p:cNvPr>
            <p:cNvGrpSpPr/>
            <p:nvPr/>
          </p:nvGrpSpPr>
          <p:grpSpPr>
            <a:xfrm>
              <a:off x="614363" y="2886074"/>
              <a:ext cx="477092" cy="244001"/>
              <a:chOff x="1105742" y="2664678"/>
              <a:chExt cx="914400" cy="479686"/>
            </a:xfrm>
          </p:grpSpPr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F5DE62C0-5E27-D149-B76D-6FC60F0CA4C5}"/>
                  </a:ext>
                </a:extLst>
              </p:cNvPr>
              <p:cNvSpPr/>
              <p:nvPr/>
            </p:nvSpPr>
            <p:spPr>
              <a:xfrm>
                <a:off x="1105742" y="2951032"/>
                <a:ext cx="911111" cy="193332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61489E81-664A-8944-9301-9B793092E096}"/>
                  </a:ext>
                </a:extLst>
              </p:cNvPr>
              <p:cNvSpPr/>
              <p:nvPr/>
            </p:nvSpPr>
            <p:spPr>
              <a:xfrm>
                <a:off x="1108275" y="2664678"/>
                <a:ext cx="911867" cy="293400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D741C573-0A4B-5346-813B-97F4E8242DB1}"/>
                  </a:ext>
                </a:extLst>
              </p:cNvPr>
              <p:cNvGrpSpPr/>
              <p:nvPr/>
            </p:nvGrpSpPr>
            <p:grpSpPr>
              <a:xfrm>
                <a:off x="1171599" y="2698871"/>
                <a:ext cx="771688" cy="236197"/>
                <a:chOff x="7939341" y="3037317"/>
                <a:chExt cx="897649" cy="353919"/>
              </a:xfrm>
            </p:grpSpPr>
            <p:sp>
              <p:nvSpPr>
                <p:cNvPr id="201" name="Freeform 200">
                  <a:extLst>
                    <a:ext uri="{FF2B5EF4-FFF2-40B4-BE49-F238E27FC236}">
                      <a16:creationId xmlns:a16="http://schemas.microsoft.com/office/drawing/2014/main" id="{CFA5CB14-F34A-1E46-BD3E-E1CC05E7EACA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Freeform 201">
                  <a:extLst>
                    <a:ext uri="{FF2B5EF4-FFF2-40B4-BE49-F238E27FC236}">
                      <a16:creationId xmlns:a16="http://schemas.microsoft.com/office/drawing/2014/main" id="{76B8E201-95B0-2443-ADB1-7B967B4F6A5A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Freeform 202">
                  <a:extLst>
                    <a:ext uri="{FF2B5EF4-FFF2-40B4-BE49-F238E27FC236}">
                      <a16:creationId xmlns:a16="http://schemas.microsoft.com/office/drawing/2014/main" id="{B168A520-AD5B-F44A-BAE3-8A7DF68E565A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Freeform 203">
                  <a:extLst>
                    <a:ext uri="{FF2B5EF4-FFF2-40B4-BE49-F238E27FC236}">
                      <a16:creationId xmlns:a16="http://schemas.microsoft.com/office/drawing/2014/main" id="{A6356F1E-2C41-8848-B5E3-364172F4F394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tx2">
                    <a:lumMod val="25000"/>
                    <a:lumOff val="7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A0EE7838-7CFB-DF4B-BE1A-F65896711456}"/>
                </a:ext>
              </a:extLst>
            </p:cNvPr>
            <p:cNvGrpSpPr/>
            <p:nvPr/>
          </p:nvGrpSpPr>
          <p:grpSpPr>
            <a:xfrm>
              <a:off x="613014" y="2751206"/>
              <a:ext cx="477092" cy="244001"/>
              <a:chOff x="1105742" y="2664678"/>
              <a:chExt cx="914400" cy="479686"/>
            </a:xfrm>
          </p:grpSpPr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86CF904C-2F52-9146-859D-DECC8BDB6FE6}"/>
                  </a:ext>
                </a:extLst>
              </p:cNvPr>
              <p:cNvSpPr/>
              <p:nvPr/>
            </p:nvSpPr>
            <p:spPr>
              <a:xfrm>
                <a:off x="1105742" y="2951032"/>
                <a:ext cx="911111" cy="193332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5AB51F4B-9E94-4249-8007-8C0AEF4EA22A}"/>
                  </a:ext>
                </a:extLst>
              </p:cNvPr>
              <p:cNvSpPr/>
              <p:nvPr/>
            </p:nvSpPr>
            <p:spPr>
              <a:xfrm>
                <a:off x="1108275" y="2664678"/>
                <a:ext cx="911867" cy="293400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2B5904F4-DDC6-D04D-9BFF-D3E4046CC6BB}"/>
                  </a:ext>
                </a:extLst>
              </p:cNvPr>
              <p:cNvGrpSpPr/>
              <p:nvPr/>
            </p:nvGrpSpPr>
            <p:grpSpPr>
              <a:xfrm>
                <a:off x="1171599" y="2698871"/>
                <a:ext cx="771688" cy="236197"/>
                <a:chOff x="7939341" y="3037317"/>
                <a:chExt cx="897649" cy="353919"/>
              </a:xfrm>
            </p:grpSpPr>
            <p:sp>
              <p:nvSpPr>
                <p:cNvPr id="209" name="Freeform 208">
                  <a:extLst>
                    <a:ext uri="{FF2B5EF4-FFF2-40B4-BE49-F238E27FC236}">
                      <a16:creationId xmlns:a16="http://schemas.microsoft.com/office/drawing/2014/main" id="{D8972452-D137-C645-885C-EDF5E42F03AD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Freeform 209">
                  <a:extLst>
                    <a:ext uri="{FF2B5EF4-FFF2-40B4-BE49-F238E27FC236}">
                      <a16:creationId xmlns:a16="http://schemas.microsoft.com/office/drawing/2014/main" id="{89193CBB-F742-8E40-9418-F2941ADACB18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Freeform 210">
                  <a:extLst>
                    <a:ext uri="{FF2B5EF4-FFF2-40B4-BE49-F238E27FC236}">
                      <a16:creationId xmlns:a16="http://schemas.microsoft.com/office/drawing/2014/main" id="{DB03733F-FA00-0D4B-8121-6E5059684CCE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Freeform 211">
                  <a:extLst>
                    <a:ext uri="{FF2B5EF4-FFF2-40B4-BE49-F238E27FC236}">
                      <a16:creationId xmlns:a16="http://schemas.microsoft.com/office/drawing/2014/main" id="{12928E33-2A76-EF48-AA6E-02247C4EBB88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tx2">
                    <a:lumMod val="25000"/>
                    <a:lumOff val="7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810F53EE-24F3-7C49-A308-2B9924ECE272}"/>
                </a:ext>
              </a:extLst>
            </p:cNvPr>
            <p:cNvGrpSpPr/>
            <p:nvPr/>
          </p:nvGrpSpPr>
          <p:grpSpPr>
            <a:xfrm>
              <a:off x="615711" y="3320346"/>
              <a:ext cx="477092" cy="244001"/>
              <a:chOff x="1105742" y="2664678"/>
              <a:chExt cx="914400" cy="479686"/>
            </a:xfrm>
          </p:grpSpPr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325F7B44-995F-554C-9869-687997FF64D9}"/>
                  </a:ext>
                </a:extLst>
              </p:cNvPr>
              <p:cNvSpPr/>
              <p:nvPr/>
            </p:nvSpPr>
            <p:spPr>
              <a:xfrm>
                <a:off x="1105742" y="2951032"/>
                <a:ext cx="911111" cy="193332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116D2309-1B05-3947-BE69-7A0EE637EE20}"/>
                  </a:ext>
                </a:extLst>
              </p:cNvPr>
              <p:cNvSpPr/>
              <p:nvPr/>
            </p:nvSpPr>
            <p:spPr>
              <a:xfrm>
                <a:off x="1108275" y="2664678"/>
                <a:ext cx="911867" cy="293400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8EA6357D-2B5F-BC44-962A-34A67507192F}"/>
                  </a:ext>
                </a:extLst>
              </p:cNvPr>
              <p:cNvGrpSpPr/>
              <p:nvPr/>
            </p:nvGrpSpPr>
            <p:grpSpPr>
              <a:xfrm>
                <a:off x="1171599" y="2698871"/>
                <a:ext cx="771688" cy="236197"/>
                <a:chOff x="7939341" y="3037317"/>
                <a:chExt cx="897649" cy="353919"/>
              </a:xfrm>
            </p:grpSpPr>
            <p:sp>
              <p:nvSpPr>
                <p:cNvPr id="217" name="Freeform 216">
                  <a:extLst>
                    <a:ext uri="{FF2B5EF4-FFF2-40B4-BE49-F238E27FC236}">
                      <a16:creationId xmlns:a16="http://schemas.microsoft.com/office/drawing/2014/main" id="{DDEA0463-C9EB-3C40-B5C8-C7AB427D21E6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Freeform 217">
                  <a:extLst>
                    <a:ext uri="{FF2B5EF4-FFF2-40B4-BE49-F238E27FC236}">
                      <a16:creationId xmlns:a16="http://schemas.microsoft.com/office/drawing/2014/main" id="{FD29975D-C71A-BB49-9CE0-796E02A8AAE0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Freeform 218">
                  <a:extLst>
                    <a:ext uri="{FF2B5EF4-FFF2-40B4-BE49-F238E27FC236}">
                      <a16:creationId xmlns:a16="http://schemas.microsoft.com/office/drawing/2014/main" id="{FA2C97CA-E2BC-9542-A6B2-194D50B782AA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Freeform 219">
                  <a:extLst>
                    <a:ext uri="{FF2B5EF4-FFF2-40B4-BE49-F238E27FC236}">
                      <a16:creationId xmlns:a16="http://schemas.microsoft.com/office/drawing/2014/main" id="{6A0A768A-2E8D-6342-B5B1-DAABF176014C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tx2">
                    <a:lumMod val="25000"/>
                    <a:lumOff val="7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4085C905-21EB-3449-9E6B-40183938499E}"/>
                </a:ext>
              </a:extLst>
            </p:cNvPr>
            <p:cNvSpPr/>
            <p:nvPr/>
          </p:nvSpPr>
          <p:spPr>
            <a:xfrm>
              <a:off x="825388" y="3147802"/>
              <a:ext cx="45719" cy="45719"/>
            </a:xfrm>
            <a:prstGeom prst="ellipse">
              <a:avLst/>
            </a:prstGeom>
            <a:solidFill>
              <a:srgbClr val="0000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B4D8A174-39EF-5F4A-99BC-F8F5F35D3AF1}"/>
                </a:ext>
              </a:extLst>
            </p:cNvPr>
            <p:cNvSpPr/>
            <p:nvPr/>
          </p:nvSpPr>
          <p:spPr>
            <a:xfrm>
              <a:off x="827283" y="3207143"/>
              <a:ext cx="45719" cy="45719"/>
            </a:xfrm>
            <a:prstGeom prst="ellipse">
              <a:avLst/>
            </a:prstGeom>
            <a:solidFill>
              <a:srgbClr val="0000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E5458457-E408-AA4E-989D-1BBF17778877}"/>
                </a:ext>
              </a:extLst>
            </p:cNvPr>
            <p:cNvSpPr/>
            <p:nvPr/>
          </p:nvSpPr>
          <p:spPr>
            <a:xfrm>
              <a:off x="827540" y="3266485"/>
              <a:ext cx="45719" cy="45719"/>
            </a:xfrm>
            <a:prstGeom prst="ellipse">
              <a:avLst/>
            </a:prstGeom>
            <a:solidFill>
              <a:srgbClr val="0000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34E6DB5F-3C38-6043-94EF-C5F493FB9DA5}"/>
              </a:ext>
            </a:extLst>
          </p:cNvPr>
          <p:cNvGrpSpPr/>
          <p:nvPr/>
        </p:nvGrpSpPr>
        <p:grpSpPr>
          <a:xfrm>
            <a:off x="1738988" y="5038607"/>
            <a:ext cx="372956" cy="675232"/>
            <a:chOff x="613014" y="2751206"/>
            <a:chExt cx="479789" cy="813141"/>
          </a:xfrm>
        </p:grpSpPr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8A95C4F0-CEE5-A74D-A52B-434369443A12}"/>
                </a:ext>
              </a:extLst>
            </p:cNvPr>
            <p:cNvGrpSpPr/>
            <p:nvPr/>
          </p:nvGrpSpPr>
          <p:grpSpPr>
            <a:xfrm>
              <a:off x="614363" y="2886074"/>
              <a:ext cx="477092" cy="244001"/>
              <a:chOff x="1105742" y="2664678"/>
              <a:chExt cx="914400" cy="479686"/>
            </a:xfrm>
          </p:grpSpPr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4EC7E1E4-66B9-BC43-9C50-5E887164EC4A}"/>
                  </a:ext>
                </a:extLst>
              </p:cNvPr>
              <p:cNvSpPr/>
              <p:nvPr/>
            </p:nvSpPr>
            <p:spPr>
              <a:xfrm>
                <a:off x="1105742" y="2951032"/>
                <a:ext cx="911111" cy="193332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47" name="Freeform 246">
                <a:extLst>
                  <a:ext uri="{FF2B5EF4-FFF2-40B4-BE49-F238E27FC236}">
                    <a16:creationId xmlns:a16="http://schemas.microsoft.com/office/drawing/2014/main" id="{0394FFE8-264E-584C-8CA8-A7BCD11451B8}"/>
                  </a:ext>
                </a:extLst>
              </p:cNvPr>
              <p:cNvSpPr/>
              <p:nvPr/>
            </p:nvSpPr>
            <p:spPr>
              <a:xfrm>
                <a:off x="1108275" y="2664678"/>
                <a:ext cx="911867" cy="293400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A6CAE56C-A988-D24B-B3B2-640ACD2E60E6}"/>
                  </a:ext>
                </a:extLst>
              </p:cNvPr>
              <p:cNvGrpSpPr/>
              <p:nvPr/>
            </p:nvGrpSpPr>
            <p:grpSpPr>
              <a:xfrm>
                <a:off x="1171599" y="2698871"/>
                <a:ext cx="771688" cy="236197"/>
                <a:chOff x="7939341" y="3037317"/>
                <a:chExt cx="897649" cy="353919"/>
              </a:xfrm>
            </p:grpSpPr>
            <p:sp>
              <p:nvSpPr>
                <p:cNvPr id="249" name="Freeform 248">
                  <a:extLst>
                    <a:ext uri="{FF2B5EF4-FFF2-40B4-BE49-F238E27FC236}">
                      <a16:creationId xmlns:a16="http://schemas.microsoft.com/office/drawing/2014/main" id="{3DAA7719-AFF5-3946-9E0A-69F7C74626C9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Freeform 249">
                  <a:extLst>
                    <a:ext uri="{FF2B5EF4-FFF2-40B4-BE49-F238E27FC236}">
                      <a16:creationId xmlns:a16="http://schemas.microsoft.com/office/drawing/2014/main" id="{BD21E234-FBCD-9A41-9750-51E58BFABFE5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Freeform 250">
                  <a:extLst>
                    <a:ext uri="{FF2B5EF4-FFF2-40B4-BE49-F238E27FC236}">
                      <a16:creationId xmlns:a16="http://schemas.microsoft.com/office/drawing/2014/main" id="{5F2CCF7F-A24D-3344-BFBA-FF06F8979B64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Freeform 251">
                  <a:extLst>
                    <a:ext uri="{FF2B5EF4-FFF2-40B4-BE49-F238E27FC236}">
                      <a16:creationId xmlns:a16="http://schemas.microsoft.com/office/drawing/2014/main" id="{3D8B1737-42CF-304B-8B0A-66E1142DFC2A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tx2">
                    <a:lumMod val="25000"/>
                    <a:lumOff val="7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666A8DA3-D9BA-0F45-82A3-1F20B169C5A8}"/>
                </a:ext>
              </a:extLst>
            </p:cNvPr>
            <p:cNvGrpSpPr/>
            <p:nvPr/>
          </p:nvGrpSpPr>
          <p:grpSpPr>
            <a:xfrm>
              <a:off x="613014" y="2751206"/>
              <a:ext cx="477092" cy="244001"/>
              <a:chOff x="1105742" y="2664678"/>
              <a:chExt cx="914400" cy="479686"/>
            </a:xfrm>
          </p:grpSpPr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74A2641A-CB23-1A43-BB67-662E64192912}"/>
                  </a:ext>
                </a:extLst>
              </p:cNvPr>
              <p:cNvSpPr/>
              <p:nvPr/>
            </p:nvSpPr>
            <p:spPr>
              <a:xfrm>
                <a:off x="1105742" y="2951032"/>
                <a:ext cx="911111" cy="193332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40" name="Freeform 239">
                <a:extLst>
                  <a:ext uri="{FF2B5EF4-FFF2-40B4-BE49-F238E27FC236}">
                    <a16:creationId xmlns:a16="http://schemas.microsoft.com/office/drawing/2014/main" id="{B8B4A3A7-0A8E-E341-B246-8934300B0E5E}"/>
                  </a:ext>
                </a:extLst>
              </p:cNvPr>
              <p:cNvSpPr/>
              <p:nvPr/>
            </p:nvSpPr>
            <p:spPr>
              <a:xfrm>
                <a:off x="1108275" y="2664678"/>
                <a:ext cx="911867" cy="293400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70AE3C31-5592-4242-A9DF-D6F2C4F9E632}"/>
                  </a:ext>
                </a:extLst>
              </p:cNvPr>
              <p:cNvGrpSpPr/>
              <p:nvPr/>
            </p:nvGrpSpPr>
            <p:grpSpPr>
              <a:xfrm>
                <a:off x="1171599" y="2698871"/>
                <a:ext cx="771688" cy="236197"/>
                <a:chOff x="7939341" y="3037317"/>
                <a:chExt cx="897649" cy="353919"/>
              </a:xfrm>
            </p:grpSpPr>
            <p:sp>
              <p:nvSpPr>
                <p:cNvPr id="242" name="Freeform 241">
                  <a:extLst>
                    <a:ext uri="{FF2B5EF4-FFF2-40B4-BE49-F238E27FC236}">
                      <a16:creationId xmlns:a16="http://schemas.microsoft.com/office/drawing/2014/main" id="{625C63E9-552C-A74D-852B-9B3D93D5AF8C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Freeform 242">
                  <a:extLst>
                    <a:ext uri="{FF2B5EF4-FFF2-40B4-BE49-F238E27FC236}">
                      <a16:creationId xmlns:a16="http://schemas.microsoft.com/office/drawing/2014/main" id="{5600A8E7-8448-0245-BF8B-E95AC863BB08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Freeform 243">
                  <a:extLst>
                    <a:ext uri="{FF2B5EF4-FFF2-40B4-BE49-F238E27FC236}">
                      <a16:creationId xmlns:a16="http://schemas.microsoft.com/office/drawing/2014/main" id="{FAD0431C-25E5-BA45-B47D-D4D935C92591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Freeform 244">
                  <a:extLst>
                    <a:ext uri="{FF2B5EF4-FFF2-40B4-BE49-F238E27FC236}">
                      <a16:creationId xmlns:a16="http://schemas.microsoft.com/office/drawing/2014/main" id="{158518B1-5E2E-934C-AD49-743501D1223A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tx2">
                    <a:lumMod val="25000"/>
                    <a:lumOff val="7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ACA717A5-8285-8C49-B519-5B890015CDA9}"/>
                </a:ext>
              </a:extLst>
            </p:cNvPr>
            <p:cNvGrpSpPr/>
            <p:nvPr/>
          </p:nvGrpSpPr>
          <p:grpSpPr>
            <a:xfrm>
              <a:off x="615711" y="3320346"/>
              <a:ext cx="477092" cy="244001"/>
              <a:chOff x="1105742" y="2664678"/>
              <a:chExt cx="914400" cy="479686"/>
            </a:xfrm>
          </p:grpSpPr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4029C840-D660-6D47-941D-230D0FE9D956}"/>
                  </a:ext>
                </a:extLst>
              </p:cNvPr>
              <p:cNvSpPr/>
              <p:nvPr/>
            </p:nvSpPr>
            <p:spPr>
              <a:xfrm>
                <a:off x="1105742" y="2951032"/>
                <a:ext cx="911111" cy="193332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74CC4FA4-0859-264D-A8F8-38EB26D6C713}"/>
                  </a:ext>
                </a:extLst>
              </p:cNvPr>
              <p:cNvSpPr/>
              <p:nvPr/>
            </p:nvSpPr>
            <p:spPr>
              <a:xfrm>
                <a:off x="1108275" y="2664678"/>
                <a:ext cx="911867" cy="293400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A96135B5-5525-EA47-BB69-E6E072DC7043}"/>
                  </a:ext>
                </a:extLst>
              </p:cNvPr>
              <p:cNvGrpSpPr/>
              <p:nvPr/>
            </p:nvGrpSpPr>
            <p:grpSpPr>
              <a:xfrm>
                <a:off x="1171599" y="2698871"/>
                <a:ext cx="771688" cy="236197"/>
                <a:chOff x="7939341" y="3037317"/>
                <a:chExt cx="897649" cy="353919"/>
              </a:xfrm>
            </p:grpSpPr>
            <p:sp>
              <p:nvSpPr>
                <p:cNvPr id="235" name="Freeform 234">
                  <a:extLst>
                    <a:ext uri="{FF2B5EF4-FFF2-40B4-BE49-F238E27FC236}">
                      <a16:creationId xmlns:a16="http://schemas.microsoft.com/office/drawing/2014/main" id="{184BB9E3-E944-3E46-AD1A-B76D8BA0ADFA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Freeform 235">
                  <a:extLst>
                    <a:ext uri="{FF2B5EF4-FFF2-40B4-BE49-F238E27FC236}">
                      <a16:creationId xmlns:a16="http://schemas.microsoft.com/office/drawing/2014/main" id="{6FCE5AE2-819B-D04A-BFC3-4C44D032A76E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Freeform 236">
                  <a:extLst>
                    <a:ext uri="{FF2B5EF4-FFF2-40B4-BE49-F238E27FC236}">
                      <a16:creationId xmlns:a16="http://schemas.microsoft.com/office/drawing/2014/main" id="{A8DBA787-1841-644A-8F4E-171AEC987414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AB4943E0-7012-6345-90FB-8C572EE2D401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tx2">
                    <a:lumMod val="25000"/>
                    <a:lumOff val="7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AE5ADF08-91C5-3748-8F20-9313182FD05E}"/>
                </a:ext>
              </a:extLst>
            </p:cNvPr>
            <p:cNvSpPr/>
            <p:nvPr/>
          </p:nvSpPr>
          <p:spPr>
            <a:xfrm>
              <a:off x="825388" y="3147802"/>
              <a:ext cx="45719" cy="45719"/>
            </a:xfrm>
            <a:prstGeom prst="ellipse">
              <a:avLst/>
            </a:prstGeom>
            <a:solidFill>
              <a:srgbClr val="0000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E6881ABB-BCDD-0E48-851A-C72CC0E6CDA2}"/>
                </a:ext>
              </a:extLst>
            </p:cNvPr>
            <p:cNvSpPr/>
            <p:nvPr/>
          </p:nvSpPr>
          <p:spPr>
            <a:xfrm>
              <a:off x="827283" y="3207143"/>
              <a:ext cx="45719" cy="45719"/>
            </a:xfrm>
            <a:prstGeom prst="ellipse">
              <a:avLst/>
            </a:prstGeom>
            <a:solidFill>
              <a:srgbClr val="0000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DDD5933A-44B8-0842-84DD-BD1982139971}"/>
                </a:ext>
              </a:extLst>
            </p:cNvPr>
            <p:cNvSpPr/>
            <p:nvPr/>
          </p:nvSpPr>
          <p:spPr>
            <a:xfrm>
              <a:off x="827540" y="3266485"/>
              <a:ext cx="45719" cy="45719"/>
            </a:xfrm>
            <a:prstGeom prst="ellipse">
              <a:avLst/>
            </a:prstGeom>
            <a:solidFill>
              <a:srgbClr val="0000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8875116C-1111-4D43-BA7E-3D7B4538D2FC}"/>
              </a:ext>
            </a:extLst>
          </p:cNvPr>
          <p:cNvGrpSpPr/>
          <p:nvPr/>
        </p:nvGrpSpPr>
        <p:grpSpPr>
          <a:xfrm>
            <a:off x="4676137" y="5031670"/>
            <a:ext cx="919098" cy="526473"/>
            <a:chOff x="5339246" y="5541818"/>
            <a:chExt cx="919098" cy="526473"/>
          </a:xfrm>
        </p:grpSpPr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03A5AB8E-9DF7-F245-BEE6-66A92C0038A0}"/>
                </a:ext>
              </a:extLst>
            </p:cNvPr>
            <p:cNvSpPr/>
            <p:nvPr/>
          </p:nvSpPr>
          <p:spPr>
            <a:xfrm>
              <a:off x="5401994" y="5541818"/>
              <a:ext cx="777133" cy="526473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99000">
                  <a:schemeClr val="tx2">
                    <a:lumMod val="25000"/>
                    <a:lumOff val="75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DEA18B13-3F38-D541-9858-45DF9D0CD69D}"/>
                </a:ext>
              </a:extLst>
            </p:cNvPr>
            <p:cNvSpPr txBox="1"/>
            <p:nvPr/>
          </p:nvSpPr>
          <p:spPr>
            <a:xfrm>
              <a:off x="5339246" y="5607840"/>
              <a:ext cx="919098" cy="441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Wireless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Controller</a:t>
              </a:r>
            </a:p>
          </p:txBody>
        </p:sp>
      </p:grpSp>
      <p:sp>
        <p:nvSpPr>
          <p:cNvPr id="261" name="TextBox 260">
            <a:extLst>
              <a:ext uri="{FF2B5EF4-FFF2-40B4-BE49-F238E27FC236}">
                <a16:creationId xmlns:a16="http://schemas.microsoft.com/office/drawing/2014/main" id="{EFB83D0E-7D12-EB42-98B5-CCFA53489C7B}"/>
              </a:ext>
            </a:extLst>
          </p:cNvPr>
          <p:cNvSpPr txBox="1"/>
          <p:nvPr/>
        </p:nvSpPr>
        <p:spPr>
          <a:xfrm>
            <a:off x="5358424" y="467535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...</a:t>
            </a:r>
          </a:p>
        </p:txBody>
      </p: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85D298E1-9F80-764E-96D3-C54B5A4A9BDC}"/>
              </a:ext>
            </a:extLst>
          </p:cNvPr>
          <p:cNvCxnSpPr/>
          <p:nvPr/>
        </p:nvCxnSpPr>
        <p:spPr>
          <a:xfrm flipH="1">
            <a:off x="5123329" y="4412870"/>
            <a:ext cx="420312" cy="63092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F17CA03E-129D-1B42-9873-F49C7BDD0057}"/>
              </a:ext>
            </a:extLst>
          </p:cNvPr>
          <p:cNvCxnSpPr>
            <a:cxnSpLocks/>
          </p:cNvCxnSpPr>
          <p:nvPr/>
        </p:nvCxnSpPr>
        <p:spPr>
          <a:xfrm>
            <a:off x="5532039" y="4405943"/>
            <a:ext cx="420312" cy="63092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A2EAD8F4-C306-3340-B2BD-CF16C93DF2AA}"/>
              </a:ext>
            </a:extLst>
          </p:cNvPr>
          <p:cNvGrpSpPr/>
          <p:nvPr/>
        </p:nvGrpSpPr>
        <p:grpSpPr>
          <a:xfrm>
            <a:off x="5585775" y="5041195"/>
            <a:ext cx="919098" cy="526473"/>
            <a:chOff x="5339246" y="5541818"/>
            <a:chExt cx="919098" cy="526473"/>
          </a:xfrm>
        </p:grpSpPr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5D9CC52D-4EDC-014A-A9A6-E84EC9B0A9BA}"/>
                </a:ext>
              </a:extLst>
            </p:cNvPr>
            <p:cNvSpPr/>
            <p:nvPr/>
          </p:nvSpPr>
          <p:spPr>
            <a:xfrm>
              <a:off x="5401994" y="5541818"/>
              <a:ext cx="777133" cy="526473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99000">
                  <a:schemeClr val="tx2">
                    <a:lumMod val="25000"/>
                    <a:lumOff val="75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C0B2E0A2-8C93-C24F-A065-2189B9C2EABB}"/>
                </a:ext>
              </a:extLst>
            </p:cNvPr>
            <p:cNvSpPr txBox="1"/>
            <p:nvPr/>
          </p:nvSpPr>
          <p:spPr>
            <a:xfrm>
              <a:off x="5339246" y="5607840"/>
              <a:ext cx="919098" cy="441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Wireless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Controller</a:t>
              </a:r>
            </a:p>
          </p:txBody>
        </p:sp>
      </p:grp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B9000595-456B-DD4C-8978-867663ADDD36}"/>
              </a:ext>
            </a:extLst>
          </p:cNvPr>
          <p:cNvCxnSpPr/>
          <p:nvPr/>
        </p:nvCxnSpPr>
        <p:spPr>
          <a:xfrm flipH="1">
            <a:off x="7180730" y="4427154"/>
            <a:ext cx="420312" cy="63092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42C0B804-0C6F-D54C-AAF3-EE58B4D18649}"/>
              </a:ext>
            </a:extLst>
          </p:cNvPr>
          <p:cNvCxnSpPr>
            <a:cxnSpLocks/>
          </p:cNvCxnSpPr>
          <p:nvPr/>
        </p:nvCxnSpPr>
        <p:spPr>
          <a:xfrm>
            <a:off x="7589440" y="4420227"/>
            <a:ext cx="420312" cy="63092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277BD160-EFA5-DA47-B4E6-2F8FA6C82D42}"/>
              </a:ext>
            </a:extLst>
          </p:cNvPr>
          <p:cNvGrpSpPr/>
          <p:nvPr/>
        </p:nvGrpSpPr>
        <p:grpSpPr>
          <a:xfrm>
            <a:off x="6795399" y="5071503"/>
            <a:ext cx="1672049" cy="701199"/>
            <a:chOff x="7615670" y="5367338"/>
            <a:chExt cx="1672049" cy="701199"/>
          </a:xfrm>
        </p:grpSpPr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74D4A66C-CB10-EF4D-8730-FF0F89E2FD17}"/>
                </a:ext>
              </a:extLst>
            </p:cNvPr>
            <p:cNvCxnSpPr>
              <a:cxnSpLocks/>
            </p:cNvCxnSpPr>
            <p:nvPr/>
          </p:nvCxnSpPr>
          <p:spPr>
            <a:xfrm>
              <a:off x="7983682" y="5534891"/>
              <a:ext cx="0" cy="32471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98E37C50-6546-C245-AF01-D2E93FD616F8}"/>
                </a:ext>
              </a:extLst>
            </p:cNvPr>
            <p:cNvCxnSpPr>
              <a:cxnSpLocks/>
              <a:endCxn id="298" idx="2"/>
            </p:cNvCxnSpPr>
            <p:nvPr/>
          </p:nvCxnSpPr>
          <p:spPr>
            <a:xfrm>
              <a:off x="7980220" y="5491916"/>
              <a:ext cx="916155" cy="43272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BCDA49D8-CF2B-7040-A097-84C440B2C687}"/>
                </a:ext>
              </a:extLst>
            </p:cNvPr>
            <p:cNvCxnSpPr>
              <a:cxnSpLocks/>
            </p:cNvCxnSpPr>
            <p:nvPr/>
          </p:nvCxnSpPr>
          <p:spPr>
            <a:xfrm>
              <a:off x="8880764" y="5545282"/>
              <a:ext cx="0" cy="32471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57E51865-EB6F-7841-AA18-304145A026D0}"/>
                </a:ext>
              </a:extLst>
            </p:cNvPr>
            <p:cNvCxnSpPr>
              <a:cxnSpLocks/>
              <a:stCxn id="287" idx="4"/>
            </p:cNvCxnSpPr>
            <p:nvPr/>
          </p:nvCxnSpPr>
          <p:spPr>
            <a:xfrm flipV="1">
              <a:off x="7990567" y="5498616"/>
              <a:ext cx="891954" cy="40707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DEBF665C-2879-CF44-8B31-871DCD8BBB5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437420" y="5323610"/>
              <a:ext cx="0" cy="32471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3B2F585D-1570-EA47-AC48-924518A2FF2F}"/>
                </a:ext>
              </a:extLst>
            </p:cNvPr>
            <p:cNvGrpSpPr/>
            <p:nvPr/>
          </p:nvGrpSpPr>
          <p:grpSpPr>
            <a:xfrm>
              <a:off x="7643812" y="5372101"/>
              <a:ext cx="691405" cy="344014"/>
              <a:chOff x="1105742" y="2664678"/>
              <a:chExt cx="914400" cy="479686"/>
            </a:xfrm>
          </p:grpSpPr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4AFBA6FC-B7F5-354F-9A97-E2F1F610A448}"/>
                  </a:ext>
                </a:extLst>
              </p:cNvPr>
              <p:cNvSpPr/>
              <p:nvPr/>
            </p:nvSpPr>
            <p:spPr>
              <a:xfrm>
                <a:off x="1105742" y="2951032"/>
                <a:ext cx="911111" cy="193332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69" name="Freeform 268">
                <a:extLst>
                  <a:ext uri="{FF2B5EF4-FFF2-40B4-BE49-F238E27FC236}">
                    <a16:creationId xmlns:a16="http://schemas.microsoft.com/office/drawing/2014/main" id="{9F9ED627-8EAD-DC4B-9024-45D0DCEB97EF}"/>
                  </a:ext>
                </a:extLst>
              </p:cNvPr>
              <p:cNvSpPr/>
              <p:nvPr/>
            </p:nvSpPr>
            <p:spPr>
              <a:xfrm>
                <a:off x="1108275" y="2664678"/>
                <a:ext cx="911867" cy="293400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0437AB01-5663-AF4D-9685-FD62FBDB4C75}"/>
                  </a:ext>
                </a:extLst>
              </p:cNvPr>
              <p:cNvGrpSpPr/>
              <p:nvPr/>
            </p:nvGrpSpPr>
            <p:grpSpPr>
              <a:xfrm>
                <a:off x="1171599" y="2698871"/>
                <a:ext cx="771688" cy="236197"/>
                <a:chOff x="7939341" y="3037317"/>
                <a:chExt cx="897649" cy="353919"/>
              </a:xfrm>
            </p:grpSpPr>
            <p:sp>
              <p:nvSpPr>
                <p:cNvPr id="271" name="Freeform 270">
                  <a:extLst>
                    <a:ext uri="{FF2B5EF4-FFF2-40B4-BE49-F238E27FC236}">
                      <a16:creationId xmlns:a16="http://schemas.microsoft.com/office/drawing/2014/main" id="{C0D2F52A-89E8-D643-9DA7-4F6B362EC5EB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Freeform 271">
                  <a:extLst>
                    <a:ext uri="{FF2B5EF4-FFF2-40B4-BE49-F238E27FC236}">
                      <a16:creationId xmlns:a16="http://schemas.microsoft.com/office/drawing/2014/main" id="{0CFAB75D-9FA8-834F-A138-D2E8203B172A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Freeform 272">
                  <a:extLst>
                    <a:ext uri="{FF2B5EF4-FFF2-40B4-BE49-F238E27FC236}">
                      <a16:creationId xmlns:a16="http://schemas.microsoft.com/office/drawing/2014/main" id="{9CFBD623-4087-354B-AE87-B496EBAEA8EA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Freeform 273">
                  <a:extLst>
                    <a:ext uri="{FF2B5EF4-FFF2-40B4-BE49-F238E27FC236}">
                      <a16:creationId xmlns:a16="http://schemas.microsoft.com/office/drawing/2014/main" id="{5970C85F-C2D9-E04E-BFE3-4F648D09C32A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tx2">
                    <a:lumMod val="25000"/>
                    <a:lumOff val="7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68E6F915-685D-BD4F-89FA-CE85F5B39B7C}"/>
                </a:ext>
              </a:extLst>
            </p:cNvPr>
            <p:cNvGrpSpPr/>
            <p:nvPr/>
          </p:nvGrpSpPr>
          <p:grpSpPr>
            <a:xfrm>
              <a:off x="8539162" y="5367338"/>
              <a:ext cx="691405" cy="344014"/>
              <a:chOff x="1105742" y="2664678"/>
              <a:chExt cx="914400" cy="479686"/>
            </a:xfrm>
          </p:grpSpPr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BEFEF4E0-2FD3-844F-B80F-3AEC833D4D25}"/>
                  </a:ext>
                </a:extLst>
              </p:cNvPr>
              <p:cNvSpPr/>
              <p:nvPr/>
            </p:nvSpPr>
            <p:spPr>
              <a:xfrm>
                <a:off x="1105742" y="2951032"/>
                <a:ext cx="911111" cy="193332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77" name="Freeform 276">
                <a:extLst>
                  <a:ext uri="{FF2B5EF4-FFF2-40B4-BE49-F238E27FC236}">
                    <a16:creationId xmlns:a16="http://schemas.microsoft.com/office/drawing/2014/main" id="{BBCD33AD-465E-C347-93BA-A38014391AE9}"/>
                  </a:ext>
                </a:extLst>
              </p:cNvPr>
              <p:cNvSpPr/>
              <p:nvPr/>
            </p:nvSpPr>
            <p:spPr>
              <a:xfrm>
                <a:off x="1108275" y="2664678"/>
                <a:ext cx="911867" cy="293400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910731B3-3962-F546-B216-1844A98993B3}"/>
                  </a:ext>
                </a:extLst>
              </p:cNvPr>
              <p:cNvGrpSpPr/>
              <p:nvPr/>
            </p:nvGrpSpPr>
            <p:grpSpPr>
              <a:xfrm>
                <a:off x="1171599" y="2698871"/>
                <a:ext cx="771688" cy="236197"/>
                <a:chOff x="7939341" y="3037317"/>
                <a:chExt cx="897649" cy="353919"/>
              </a:xfrm>
            </p:grpSpPr>
            <p:sp>
              <p:nvSpPr>
                <p:cNvPr id="279" name="Freeform 278">
                  <a:extLst>
                    <a:ext uri="{FF2B5EF4-FFF2-40B4-BE49-F238E27FC236}">
                      <a16:creationId xmlns:a16="http://schemas.microsoft.com/office/drawing/2014/main" id="{26B1AB96-4836-1E47-835A-BBA3EE9BD109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Freeform 279">
                  <a:extLst>
                    <a:ext uri="{FF2B5EF4-FFF2-40B4-BE49-F238E27FC236}">
                      <a16:creationId xmlns:a16="http://schemas.microsoft.com/office/drawing/2014/main" id="{864F6D60-11EC-2E43-BE91-96C88CB23A89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Freeform 280">
                  <a:extLst>
                    <a:ext uri="{FF2B5EF4-FFF2-40B4-BE49-F238E27FC236}">
                      <a16:creationId xmlns:a16="http://schemas.microsoft.com/office/drawing/2014/main" id="{69FA6FAA-2F9F-5C4B-A0D0-072D8C5CC1A0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Freeform 281">
                  <a:extLst>
                    <a:ext uri="{FF2B5EF4-FFF2-40B4-BE49-F238E27FC236}">
                      <a16:creationId xmlns:a16="http://schemas.microsoft.com/office/drawing/2014/main" id="{F37C5974-6A0F-1B4C-BD2D-485E4168E88D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tx2">
                    <a:lumMod val="25000"/>
                    <a:lumOff val="7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32F4A885-E3A2-474B-A150-154D2D4A5239}"/>
                </a:ext>
              </a:extLst>
            </p:cNvPr>
            <p:cNvGrpSpPr/>
            <p:nvPr/>
          </p:nvGrpSpPr>
          <p:grpSpPr>
            <a:xfrm>
              <a:off x="7615670" y="5829299"/>
              <a:ext cx="767604" cy="220189"/>
              <a:chOff x="1105742" y="2664678"/>
              <a:chExt cx="914400" cy="479686"/>
            </a:xfrm>
          </p:grpSpPr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F1E7D682-514D-4F45-B626-3FA02BF90B7B}"/>
                  </a:ext>
                </a:extLst>
              </p:cNvPr>
              <p:cNvSpPr/>
              <p:nvPr/>
            </p:nvSpPr>
            <p:spPr>
              <a:xfrm>
                <a:off x="1105742" y="2951032"/>
                <a:ext cx="911111" cy="193332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85" name="Freeform 284">
                <a:extLst>
                  <a:ext uri="{FF2B5EF4-FFF2-40B4-BE49-F238E27FC236}">
                    <a16:creationId xmlns:a16="http://schemas.microsoft.com/office/drawing/2014/main" id="{28D9A602-AF3E-4C4C-ABA7-C99F694BB8DC}"/>
                  </a:ext>
                </a:extLst>
              </p:cNvPr>
              <p:cNvSpPr/>
              <p:nvPr/>
            </p:nvSpPr>
            <p:spPr>
              <a:xfrm>
                <a:off x="1108275" y="2664678"/>
                <a:ext cx="911867" cy="293400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4FB7EA8E-D0E4-364F-B28C-97AF02185F65}"/>
                  </a:ext>
                </a:extLst>
              </p:cNvPr>
              <p:cNvGrpSpPr/>
              <p:nvPr/>
            </p:nvGrpSpPr>
            <p:grpSpPr>
              <a:xfrm>
                <a:off x="1171599" y="2698871"/>
                <a:ext cx="771688" cy="236197"/>
                <a:chOff x="7939341" y="3037317"/>
                <a:chExt cx="897649" cy="353919"/>
              </a:xfrm>
            </p:grpSpPr>
            <p:sp>
              <p:nvSpPr>
                <p:cNvPr id="287" name="Freeform 286">
                  <a:extLst>
                    <a:ext uri="{FF2B5EF4-FFF2-40B4-BE49-F238E27FC236}">
                      <a16:creationId xmlns:a16="http://schemas.microsoft.com/office/drawing/2014/main" id="{7883D527-8E2F-AE41-A6AB-B5A3E139F10B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Freeform 287">
                  <a:extLst>
                    <a:ext uri="{FF2B5EF4-FFF2-40B4-BE49-F238E27FC236}">
                      <a16:creationId xmlns:a16="http://schemas.microsoft.com/office/drawing/2014/main" id="{88D3C32E-F85A-2B46-950A-BFD9EDA587D7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Freeform 288">
                  <a:extLst>
                    <a:ext uri="{FF2B5EF4-FFF2-40B4-BE49-F238E27FC236}">
                      <a16:creationId xmlns:a16="http://schemas.microsoft.com/office/drawing/2014/main" id="{D27DBFFA-E775-1D49-B872-391D3818F1C5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Freeform 289">
                  <a:extLst>
                    <a:ext uri="{FF2B5EF4-FFF2-40B4-BE49-F238E27FC236}">
                      <a16:creationId xmlns:a16="http://schemas.microsoft.com/office/drawing/2014/main" id="{E0E0CF5D-2C4A-4B46-A7A1-8D2CCFBBE8B8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tx2">
                    <a:lumMod val="25000"/>
                    <a:lumOff val="7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C0E757EC-2A87-344C-9F71-E0D88DA8BCC5}"/>
                </a:ext>
              </a:extLst>
            </p:cNvPr>
            <p:cNvGrpSpPr/>
            <p:nvPr/>
          </p:nvGrpSpPr>
          <p:grpSpPr>
            <a:xfrm>
              <a:off x="8520115" y="5848348"/>
              <a:ext cx="767604" cy="220189"/>
              <a:chOff x="1105742" y="2664678"/>
              <a:chExt cx="914400" cy="479686"/>
            </a:xfrm>
          </p:grpSpPr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34C874EF-3BA1-4B4F-8F9D-78203EEE9017}"/>
                  </a:ext>
                </a:extLst>
              </p:cNvPr>
              <p:cNvSpPr/>
              <p:nvPr/>
            </p:nvSpPr>
            <p:spPr>
              <a:xfrm>
                <a:off x="1105742" y="2951032"/>
                <a:ext cx="911111" cy="193332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3" name="Freeform 292">
                <a:extLst>
                  <a:ext uri="{FF2B5EF4-FFF2-40B4-BE49-F238E27FC236}">
                    <a16:creationId xmlns:a16="http://schemas.microsoft.com/office/drawing/2014/main" id="{66CB9A41-AE3A-5F4A-8285-F6B6237A40F1}"/>
                  </a:ext>
                </a:extLst>
              </p:cNvPr>
              <p:cNvSpPr/>
              <p:nvPr/>
            </p:nvSpPr>
            <p:spPr>
              <a:xfrm>
                <a:off x="1108275" y="2664678"/>
                <a:ext cx="911867" cy="293400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05112E9A-8A92-3B4D-B254-6974B567F6CE}"/>
                  </a:ext>
                </a:extLst>
              </p:cNvPr>
              <p:cNvGrpSpPr/>
              <p:nvPr/>
            </p:nvGrpSpPr>
            <p:grpSpPr>
              <a:xfrm>
                <a:off x="1171599" y="2698871"/>
                <a:ext cx="771688" cy="236197"/>
                <a:chOff x="7939341" y="3037317"/>
                <a:chExt cx="897649" cy="353919"/>
              </a:xfrm>
            </p:grpSpPr>
            <p:sp>
              <p:nvSpPr>
                <p:cNvPr id="295" name="Freeform 294">
                  <a:extLst>
                    <a:ext uri="{FF2B5EF4-FFF2-40B4-BE49-F238E27FC236}">
                      <a16:creationId xmlns:a16="http://schemas.microsoft.com/office/drawing/2014/main" id="{BFE87F50-3D1A-7A44-959C-A929FCF435D3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96" name="Freeform 295">
                  <a:extLst>
                    <a:ext uri="{FF2B5EF4-FFF2-40B4-BE49-F238E27FC236}">
                      <a16:creationId xmlns:a16="http://schemas.microsoft.com/office/drawing/2014/main" id="{F5E0E057-1060-A74D-A4E8-F9DA605FDA0E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97" name="Freeform 296">
                  <a:extLst>
                    <a:ext uri="{FF2B5EF4-FFF2-40B4-BE49-F238E27FC236}">
                      <a16:creationId xmlns:a16="http://schemas.microsoft.com/office/drawing/2014/main" id="{8919602F-587A-274C-9550-52A7797BE5F1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98" name="Freeform 297">
                  <a:extLst>
                    <a:ext uri="{FF2B5EF4-FFF2-40B4-BE49-F238E27FC236}">
                      <a16:creationId xmlns:a16="http://schemas.microsoft.com/office/drawing/2014/main" id="{82AA8B71-40C9-7348-A25C-B1F915BD7A35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tx2">
                    <a:lumMod val="25000"/>
                    <a:lumOff val="7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7BE22D7D-4D94-A149-98C9-329AA00C895C}"/>
              </a:ext>
            </a:extLst>
          </p:cNvPr>
          <p:cNvGrpSpPr/>
          <p:nvPr/>
        </p:nvGrpSpPr>
        <p:grpSpPr>
          <a:xfrm>
            <a:off x="3377249" y="1627521"/>
            <a:ext cx="2291457" cy="1570805"/>
            <a:chOff x="4184073" y="1425815"/>
            <a:chExt cx="2291457" cy="1570805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2317945-45F5-B643-A3A4-38546106D7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5703" y="1662712"/>
              <a:ext cx="1462650" cy="26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F33FF3A-5E68-CB43-833E-F6E1946EF0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0943" y="2820952"/>
              <a:ext cx="1462650" cy="26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BE83699-113F-EF4D-9929-D15CF9F15F3A}"/>
                </a:ext>
              </a:extLst>
            </p:cNvPr>
            <p:cNvCxnSpPr>
              <a:cxnSpLocks/>
            </p:cNvCxnSpPr>
            <p:nvPr/>
          </p:nvCxnSpPr>
          <p:spPr>
            <a:xfrm>
              <a:off x="4524733" y="1592938"/>
              <a:ext cx="1590146" cy="11417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5E947CD-DCC8-484E-A9EC-E167F59CD5F6}"/>
                </a:ext>
              </a:extLst>
            </p:cNvPr>
            <p:cNvCxnSpPr>
              <a:cxnSpLocks/>
              <a:endCxn id="30" idx="2"/>
            </p:cNvCxnSpPr>
            <p:nvPr/>
          </p:nvCxnSpPr>
          <p:spPr>
            <a:xfrm flipV="1">
              <a:off x="4566643" y="1576312"/>
              <a:ext cx="1534045" cy="11672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1AC1A1C4-007E-4743-A052-8744CAB17E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09020" y="1640542"/>
              <a:ext cx="0" cy="9974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7E7AB42-8DA0-5442-9894-1FC26F7A37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40197" y="1645025"/>
              <a:ext cx="0" cy="9974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7" name="Group 336">
              <a:extLst>
                <a:ext uri="{FF2B5EF4-FFF2-40B4-BE49-F238E27FC236}">
                  <a16:creationId xmlns:a16="http://schemas.microsoft.com/office/drawing/2014/main" id="{788AE380-54B1-F24B-AA5C-ED471A5962C3}"/>
                </a:ext>
              </a:extLst>
            </p:cNvPr>
            <p:cNvGrpSpPr/>
            <p:nvPr/>
          </p:nvGrpSpPr>
          <p:grpSpPr>
            <a:xfrm>
              <a:off x="4184073" y="1425815"/>
              <a:ext cx="2291457" cy="1570805"/>
              <a:chOff x="4184073" y="1425815"/>
              <a:chExt cx="2291457" cy="157080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055F4F1-B963-1743-89CE-D12C763966D0}"/>
                  </a:ext>
                </a:extLst>
              </p:cNvPr>
              <p:cNvGrpSpPr/>
              <p:nvPr/>
            </p:nvGrpSpPr>
            <p:grpSpPr>
              <a:xfrm>
                <a:off x="4199129" y="1434821"/>
                <a:ext cx="709186" cy="432288"/>
                <a:chOff x="7493876" y="2774731"/>
                <a:chExt cx="1481958" cy="894622"/>
              </a:xfrm>
            </p:grpSpPr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C6E433B-EE9A-614B-B61F-FA83CF3042C4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ysClr val="window" lastClr="FFFFFF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D9157530-D064-D243-92BD-D37CEDEF5399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2A2C0FFA-64CC-994D-A669-818DFFAE2E05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19" name="Freeform 18">
                    <a:extLst>
                      <a:ext uri="{FF2B5EF4-FFF2-40B4-BE49-F238E27FC236}">
                        <a16:creationId xmlns:a16="http://schemas.microsoft.com/office/drawing/2014/main" id="{B2D54EC2-5DC9-F045-BB9D-98718C34EE81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664405EF-81C8-334C-952E-EC4754EE4131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" name="Freeform 20">
                    <a:extLst>
                      <a:ext uri="{FF2B5EF4-FFF2-40B4-BE49-F238E27FC236}">
                        <a16:creationId xmlns:a16="http://schemas.microsoft.com/office/drawing/2014/main" id="{753E16CA-0536-A34F-A497-BB87A42E00AC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21">
                    <a:extLst>
                      <a:ext uri="{FF2B5EF4-FFF2-40B4-BE49-F238E27FC236}">
                        <a16:creationId xmlns:a16="http://schemas.microsoft.com/office/drawing/2014/main" id="{3F8C83F5-055A-BA4B-B628-0AE4F4993111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rgbClr val="4472C4">
                      <a:lumMod val="60000"/>
                      <a:lumOff val="4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F30A2171-FEB7-9D49-B5AC-469FD1640F82}"/>
                  </a:ext>
                </a:extLst>
              </p:cNvPr>
              <p:cNvGrpSpPr/>
              <p:nvPr/>
            </p:nvGrpSpPr>
            <p:grpSpPr>
              <a:xfrm>
                <a:off x="5748414" y="1425815"/>
                <a:ext cx="709186" cy="432288"/>
                <a:chOff x="7493876" y="2774731"/>
                <a:chExt cx="1481958" cy="894622"/>
              </a:xfrm>
            </p:grpSpPr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70411D18-7B84-B747-A803-969C55848F15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ysClr val="window" lastClr="FFFFFF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22016C64-483D-4048-BD77-E7873EAA0633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C9CAE991-EBEE-4E47-B551-B19ADFB63941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7C58A2B-1168-2F40-8C72-5C4FCE8C9043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7FB24B5B-7E80-9746-AFD7-00C4798AE403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30390FEA-AC65-5442-AAD8-F92DE051FECA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29">
                    <a:extLst>
                      <a:ext uri="{FF2B5EF4-FFF2-40B4-BE49-F238E27FC236}">
                        <a16:creationId xmlns:a16="http://schemas.microsoft.com/office/drawing/2014/main" id="{4E62E42B-99AE-324C-B9C6-9CE8E3640BF0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rgbClr val="4472C4">
                      <a:lumMod val="60000"/>
                      <a:lumOff val="4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3254EDFC-5B2B-B04D-A767-442179AB158C}"/>
                  </a:ext>
                </a:extLst>
              </p:cNvPr>
              <p:cNvGrpSpPr/>
              <p:nvPr/>
            </p:nvGrpSpPr>
            <p:grpSpPr>
              <a:xfrm>
                <a:off x="5766344" y="2559850"/>
                <a:ext cx="709186" cy="432288"/>
                <a:chOff x="7493876" y="2774731"/>
                <a:chExt cx="1481958" cy="894622"/>
              </a:xfrm>
            </p:grpSpPr>
            <p:sp>
              <p:nvSpPr>
                <p:cNvPr id="318" name="Freeform 317">
                  <a:extLst>
                    <a:ext uri="{FF2B5EF4-FFF2-40B4-BE49-F238E27FC236}">
                      <a16:creationId xmlns:a16="http://schemas.microsoft.com/office/drawing/2014/main" id="{4690C3D8-BC50-314E-A908-F266BA7E4EDA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ysClr val="window" lastClr="FFFFFF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319" name="Oval 318">
                  <a:extLst>
                    <a:ext uri="{FF2B5EF4-FFF2-40B4-BE49-F238E27FC236}">
                      <a16:creationId xmlns:a16="http://schemas.microsoft.com/office/drawing/2014/main" id="{7A142088-D713-4346-A125-E19475A87B33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320" name="Group 319">
                  <a:extLst>
                    <a:ext uri="{FF2B5EF4-FFF2-40B4-BE49-F238E27FC236}">
                      <a16:creationId xmlns:a16="http://schemas.microsoft.com/office/drawing/2014/main" id="{CD90BF7C-8CDD-DF44-BAA8-AE23CC4E3C82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321" name="Freeform 320">
                    <a:extLst>
                      <a:ext uri="{FF2B5EF4-FFF2-40B4-BE49-F238E27FC236}">
                        <a16:creationId xmlns:a16="http://schemas.microsoft.com/office/drawing/2014/main" id="{516A1FD7-540A-FC4E-A06C-41DB8E74DDC2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2" name="Freeform 321">
                    <a:extLst>
                      <a:ext uri="{FF2B5EF4-FFF2-40B4-BE49-F238E27FC236}">
                        <a16:creationId xmlns:a16="http://schemas.microsoft.com/office/drawing/2014/main" id="{66B0A392-4326-3749-BA68-F5596684858B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3" name="Freeform 322">
                    <a:extLst>
                      <a:ext uri="{FF2B5EF4-FFF2-40B4-BE49-F238E27FC236}">
                        <a16:creationId xmlns:a16="http://schemas.microsoft.com/office/drawing/2014/main" id="{2E0618F6-EAD7-7A42-BD5C-C093337B0362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4" name="Freeform 323">
                    <a:extLst>
                      <a:ext uri="{FF2B5EF4-FFF2-40B4-BE49-F238E27FC236}">
                        <a16:creationId xmlns:a16="http://schemas.microsoft.com/office/drawing/2014/main" id="{BE1B6868-34B2-B14B-BA97-20170C843242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rgbClr val="4472C4">
                      <a:lumMod val="60000"/>
                      <a:lumOff val="4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7691A3B6-401D-5544-93B2-D5D302D67BA0}"/>
                  </a:ext>
                </a:extLst>
              </p:cNvPr>
              <p:cNvGrpSpPr/>
              <p:nvPr/>
            </p:nvGrpSpPr>
            <p:grpSpPr>
              <a:xfrm>
                <a:off x="4184073" y="2564332"/>
                <a:ext cx="709186" cy="432288"/>
                <a:chOff x="7493876" y="2774731"/>
                <a:chExt cx="1481958" cy="894622"/>
              </a:xfrm>
            </p:grpSpPr>
            <p:sp>
              <p:nvSpPr>
                <p:cNvPr id="326" name="Freeform 325">
                  <a:extLst>
                    <a:ext uri="{FF2B5EF4-FFF2-40B4-BE49-F238E27FC236}">
                      <a16:creationId xmlns:a16="http://schemas.microsoft.com/office/drawing/2014/main" id="{F68F6178-14B5-9F47-80C5-5CDB3288A676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ysClr val="window" lastClr="FFFFFF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327" name="Oval 326">
                  <a:extLst>
                    <a:ext uri="{FF2B5EF4-FFF2-40B4-BE49-F238E27FC236}">
                      <a16:creationId xmlns:a16="http://schemas.microsoft.com/office/drawing/2014/main" id="{2B5C2356-43D6-654A-83FC-AAC108BEE978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328" name="Group 327">
                  <a:extLst>
                    <a:ext uri="{FF2B5EF4-FFF2-40B4-BE49-F238E27FC236}">
                      <a16:creationId xmlns:a16="http://schemas.microsoft.com/office/drawing/2014/main" id="{75E99CEE-7C6A-0449-9463-60CF3F0F3E88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329" name="Freeform 328">
                    <a:extLst>
                      <a:ext uri="{FF2B5EF4-FFF2-40B4-BE49-F238E27FC236}">
                        <a16:creationId xmlns:a16="http://schemas.microsoft.com/office/drawing/2014/main" id="{1BB32920-07E2-6D43-8D65-627D48F49B01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0" name="Freeform 329">
                    <a:extLst>
                      <a:ext uri="{FF2B5EF4-FFF2-40B4-BE49-F238E27FC236}">
                        <a16:creationId xmlns:a16="http://schemas.microsoft.com/office/drawing/2014/main" id="{F6555F43-0008-E548-A8C2-7834479172D8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1" name="Freeform 330">
                    <a:extLst>
                      <a:ext uri="{FF2B5EF4-FFF2-40B4-BE49-F238E27FC236}">
                        <a16:creationId xmlns:a16="http://schemas.microsoft.com/office/drawing/2014/main" id="{62176738-CCA6-2E48-BFDE-C4A265DEB103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2" name="Freeform 331">
                    <a:extLst>
                      <a:ext uri="{FF2B5EF4-FFF2-40B4-BE49-F238E27FC236}">
                        <a16:creationId xmlns:a16="http://schemas.microsoft.com/office/drawing/2014/main" id="{03876BA2-D536-F548-96DC-DA4FEB57360B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rgbClr val="4472C4">
                      <a:lumMod val="60000"/>
                      <a:lumOff val="4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C5DDC95D-FB34-844D-9F4C-80F34975D62E}"/>
              </a:ext>
            </a:extLst>
          </p:cNvPr>
          <p:cNvGrpSpPr/>
          <p:nvPr/>
        </p:nvGrpSpPr>
        <p:grpSpPr>
          <a:xfrm>
            <a:off x="7768839" y="643219"/>
            <a:ext cx="2508101" cy="5201772"/>
            <a:chOff x="7768839" y="643219"/>
            <a:chExt cx="2508101" cy="5201772"/>
          </a:xfrm>
        </p:grpSpPr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263A40A0-89B2-384E-96B3-C7EFCC543FAF}"/>
                </a:ext>
              </a:extLst>
            </p:cNvPr>
            <p:cNvGrpSpPr/>
            <p:nvPr/>
          </p:nvGrpSpPr>
          <p:grpSpPr>
            <a:xfrm>
              <a:off x="9284637" y="1127313"/>
              <a:ext cx="992303" cy="4324766"/>
              <a:chOff x="9163613" y="1019736"/>
              <a:chExt cx="992303" cy="4324766"/>
            </a:xfrm>
          </p:grpSpPr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D0309AA9-2A6A-AB48-8E09-C2E415FA5F6A}"/>
                  </a:ext>
                </a:extLst>
              </p:cNvPr>
              <p:cNvSpPr txBox="1"/>
              <p:nvPr/>
            </p:nvSpPr>
            <p:spPr>
              <a:xfrm>
                <a:off x="9163613" y="1019736"/>
                <a:ext cx="6351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>
                    <a:solidFill>
                      <a:srgbClr val="0000A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eBGP</a:t>
                </a:r>
                <a:endParaRPr lang="en-US" sz="1600" dirty="0">
                  <a:solidFill>
                    <a:srgbClr val="0000A8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0D66D49B-CF94-F44B-ACD2-F01AC923256B}"/>
                  </a:ext>
                </a:extLst>
              </p:cNvPr>
              <p:cNvSpPr txBox="1"/>
              <p:nvPr/>
            </p:nvSpPr>
            <p:spPr>
              <a:xfrm>
                <a:off x="9216840" y="2205878"/>
                <a:ext cx="6623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 err="1">
                    <a:solidFill>
                      <a:srgbClr val="0000A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iBGP</a:t>
                </a:r>
                <a:endParaRPr lang="en-US" sz="1600" dirty="0">
                  <a:solidFill>
                    <a:srgbClr val="0000A8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600" dirty="0">
                    <a:solidFill>
                      <a:srgbClr val="0000A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IS-IS</a:t>
                </a:r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1EBCAB63-4682-9846-A2E0-5CABBCB384BD}"/>
                  </a:ext>
                </a:extLst>
              </p:cNvPr>
              <p:cNvSpPr txBox="1"/>
              <p:nvPr/>
            </p:nvSpPr>
            <p:spPr>
              <a:xfrm>
                <a:off x="9264996" y="3441607"/>
                <a:ext cx="5380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00A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IS-IS</a:t>
                </a:r>
              </a:p>
            </p:txBody>
          </p:sp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DC528F1D-C6B1-624A-B123-53F7E89EF7D0}"/>
                  </a:ext>
                </a:extLst>
              </p:cNvPr>
              <p:cNvSpPr txBox="1"/>
              <p:nvPr/>
            </p:nvSpPr>
            <p:spPr>
              <a:xfrm>
                <a:off x="9243807" y="5005948"/>
                <a:ext cx="9121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00A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Ethernet</a:t>
                </a:r>
              </a:p>
            </p:txBody>
          </p:sp>
        </p:grpSp>
        <p:sp>
          <p:nvSpPr>
            <p:cNvPr id="348" name="TextBox 347">
              <a:extLst>
                <a:ext uri="{FF2B5EF4-FFF2-40B4-BE49-F238E27FC236}">
                  <a16:creationId xmlns:a16="http://schemas.microsoft.com/office/drawing/2014/main" id="{6FDF75F1-D000-4A4E-B67B-E159C5274ADA}"/>
                </a:ext>
              </a:extLst>
            </p:cNvPr>
            <p:cNvSpPr txBox="1"/>
            <p:nvPr/>
          </p:nvSpPr>
          <p:spPr>
            <a:xfrm>
              <a:off x="8538816" y="5096435"/>
              <a:ext cx="878959" cy="441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layer-2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switching</a:t>
              </a:r>
            </a:p>
          </p:txBody>
        </p:sp>
        <p:sp>
          <p:nvSpPr>
            <p:cNvPr id="349" name="TextBox 348">
              <a:extLst>
                <a:ext uri="{FF2B5EF4-FFF2-40B4-BE49-F238E27FC236}">
                  <a16:creationId xmlns:a16="http://schemas.microsoft.com/office/drawing/2014/main" id="{96E61FCB-C5EA-6449-B7F2-A93B08495329}"/>
                </a:ext>
              </a:extLst>
            </p:cNvPr>
            <p:cNvSpPr txBox="1"/>
            <p:nvPr/>
          </p:nvSpPr>
          <p:spPr>
            <a:xfrm>
              <a:off x="8361409" y="2976282"/>
              <a:ext cx="1141531" cy="441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intra-domain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routing</a:t>
              </a:r>
            </a:p>
          </p:txBody>
        </p: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47CEC064-DAC0-3C4D-B142-7949366D468D}"/>
                </a:ext>
              </a:extLst>
            </p:cNvPr>
            <p:cNvSpPr txBox="1"/>
            <p:nvPr/>
          </p:nvSpPr>
          <p:spPr>
            <a:xfrm>
              <a:off x="7768839" y="1555376"/>
              <a:ext cx="1128001" cy="441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inter-domain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routing</a:t>
              </a:r>
            </a:p>
          </p:txBody>
        </p:sp>
        <p:cxnSp>
          <p:nvCxnSpPr>
            <p:cNvPr id="352" name="Straight Arrow Connector 351">
              <a:extLst>
                <a:ext uri="{FF2B5EF4-FFF2-40B4-BE49-F238E27FC236}">
                  <a16:creationId xmlns:a16="http://schemas.microsoft.com/office/drawing/2014/main" id="{B28C0F19-4314-DD4C-B50F-A7407871D4FF}"/>
                </a:ext>
              </a:extLst>
            </p:cNvPr>
            <p:cNvCxnSpPr>
              <a:cxnSpLocks/>
            </p:cNvCxnSpPr>
            <p:nvPr/>
          </p:nvCxnSpPr>
          <p:spPr>
            <a:xfrm>
              <a:off x="8310282" y="1990165"/>
              <a:ext cx="0" cy="104887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Arrow Connector 355">
              <a:extLst>
                <a:ext uri="{FF2B5EF4-FFF2-40B4-BE49-F238E27FC236}">
                  <a16:creationId xmlns:a16="http://schemas.microsoft.com/office/drawing/2014/main" id="{44863BD7-96CB-B14F-8F4B-CCC0032677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87871" y="793376"/>
              <a:ext cx="0" cy="739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Arrow Connector 357">
              <a:extLst>
                <a:ext uri="{FF2B5EF4-FFF2-40B4-BE49-F238E27FC236}">
                  <a16:creationId xmlns:a16="http://schemas.microsoft.com/office/drawing/2014/main" id="{80782621-795F-8A4D-8A5F-77E72DEE0A0D}"/>
                </a:ext>
              </a:extLst>
            </p:cNvPr>
            <p:cNvCxnSpPr>
              <a:cxnSpLocks/>
              <a:stCxn id="349" idx="0"/>
            </p:cNvCxnSpPr>
            <p:nvPr/>
          </p:nvCxnSpPr>
          <p:spPr>
            <a:xfrm flipH="1" flipV="1">
              <a:off x="8924365" y="1846730"/>
              <a:ext cx="7810" cy="11295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Arrow Connector 360">
              <a:extLst>
                <a:ext uri="{FF2B5EF4-FFF2-40B4-BE49-F238E27FC236}">
                  <a16:creationId xmlns:a16="http://schemas.microsoft.com/office/drawing/2014/main" id="{493F1B28-1FDE-F348-9701-F3032C4A1EEE}"/>
                </a:ext>
              </a:extLst>
            </p:cNvPr>
            <p:cNvCxnSpPr>
              <a:cxnSpLocks/>
            </p:cNvCxnSpPr>
            <p:nvPr/>
          </p:nvCxnSpPr>
          <p:spPr>
            <a:xfrm>
              <a:off x="8950104" y="3397624"/>
              <a:ext cx="0" cy="11205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Arrow Connector 366">
              <a:extLst>
                <a:ext uri="{FF2B5EF4-FFF2-40B4-BE49-F238E27FC236}">
                  <a16:creationId xmlns:a16="http://schemas.microsoft.com/office/drawing/2014/main" id="{529E33B8-3F2F-384F-AF4D-8AB49BB83C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51259" y="4616824"/>
              <a:ext cx="0" cy="46616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Arrow Connector 368">
              <a:extLst>
                <a:ext uri="{FF2B5EF4-FFF2-40B4-BE49-F238E27FC236}">
                  <a16:creationId xmlns:a16="http://schemas.microsoft.com/office/drawing/2014/main" id="{EDDF7959-FF47-5D41-9631-B7E095C71278}"/>
                </a:ext>
              </a:extLst>
            </p:cNvPr>
            <p:cNvCxnSpPr>
              <a:cxnSpLocks/>
            </p:cNvCxnSpPr>
            <p:nvPr/>
          </p:nvCxnSpPr>
          <p:spPr>
            <a:xfrm>
              <a:off x="8955741" y="5459506"/>
              <a:ext cx="0" cy="3854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2" name="TextBox 371">
              <a:extLst>
                <a:ext uri="{FF2B5EF4-FFF2-40B4-BE49-F238E27FC236}">
                  <a16:creationId xmlns:a16="http://schemas.microsoft.com/office/drawing/2014/main" id="{827D42A7-24F4-DB46-ADA6-507FB421ACF5}"/>
                </a:ext>
              </a:extLst>
            </p:cNvPr>
            <p:cNvSpPr txBox="1"/>
            <p:nvPr/>
          </p:nvSpPr>
          <p:spPr>
            <a:xfrm>
              <a:off x="9136716" y="643219"/>
              <a:ext cx="1058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Protocols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2B7E9DC1-54B7-9E40-8160-D442C593BBD3}"/>
              </a:ext>
            </a:extLst>
          </p:cNvPr>
          <p:cNvGrpSpPr/>
          <p:nvPr/>
        </p:nvGrpSpPr>
        <p:grpSpPr>
          <a:xfrm>
            <a:off x="10275235" y="655548"/>
            <a:ext cx="1758748" cy="4777202"/>
            <a:chOff x="10597964" y="776571"/>
            <a:chExt cx="1758748" cy="4777202"/>
          </a:xfrm>
        </p:grpSpPr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96FBCF13-1219-ED48-B924-F71350DF7B57}"/>
                </a:ext>
              </a:extLst>
            </p:cNvPr>
            <p:cNvSpPr txBox="1"/>
            <p:nvPr/>
          </p:nvSpPr>
          <p:spPr>
            <a:xfrm>
              <a:off x="10597964" y="776571"/>
              <a:ext cx="1159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Link Speeds</a:t>
              </a:r>
            </a:p>
          </p:txBody>
        </p:sp>
        <p:sp>
          <p:nvSpPr>
            <p:cNvPr id="374" name="TextBox 373">
              <a:extLst>
                <a:ext uri="{FF2B5EF4-FFF2-40B4-BE49-F238E27FC236}">
                  <a16:creationId xmlns:a16="http://schemas.microsoft.com/office/drawing/2014/main" id="{55E76781-E1C0-FF48-ABD4-4F6CC187181A}"/>
                </a:ext>
              </a:extLst>
            </p:cNvPr>
            <p:cNvSpPr txBox="1"/>
            <p:nvPr/>
          </p:nvSpPr>
          <p:spPr>
            <a:xfrm>
              <a:off x="10884834" y="1194548"/>
              <a:ext cx="1471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10G; </a:t>
              </a:r>
            </a:p>
            <a:p>
              <a:r>
                <a:rPr lang="en-US" sz="1600" dirty="0"/>
                <a:t>100G pending</a:t>
              </a:r>
            </a:p>
          </p:txBody>
        </p:sp>
        <p:sp>
          <p:nvSpPr>
            <p:cNvPr id="375" name="TextBox 374">
              <a:extLst>
                <a:ext uri="{FF2B5EF4-FFF2-40B4-BE49-F238E27FC236}">
                  <a16:creationId xmlns:a16="http://schemas.microsoft.com/office/drawing/2014/main" id="{04C2E8D4-5FD6-5F48-9DBA-CABB0755C521}"/>
                </a:ext>
              </a:extLst>
            </p:cNvPr>
            <p:cNvSpPr txBox="1"/>
            <p:nvPr/>
          </p:nvSpPr>
          <p:spPr>
            <a:xfrm>
              <a:off x="10916210" y="2543737"/>
              <a:ext cx="13260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40G &amp; 100G</a:t>
              </a:r>
            </a:p>
          </p:txBody>
        </p:sp>
        <p:sp>
          <p:nvSpPr>
            <p:cNvPr id="376" name="TextBox 375">
              <a:extLst>
                <a:ext uri="{FF2B5EF4-FFF2-40B4-BE49-F238E27FC236}">
                  <a16:creationId xmlns:a16="http://schemas.microsoft.com/office/drawing/2014/main" id="{361D00CF-A6DB-0548-9146-445E8AF424D3}"/>
                </a:ext>
              </a:extLst>
            </p:cNvPr>
            <p:cNvSpPr txBox="1"/>
            <p:nvPr/>
          </p:nvSpPr>
          <p:spPr>
            <a:xfrm>
              <a:off x="10920692" y="3664325"/>
              <a:ext cx="5725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40G</a:t>
              </a:r>
            </a:p>
          </p:txBody>
        </p:sp>
        <p:sp>
          <p:nvSpPr>
            <p:cNvPr id="377" name="TextBox 376">
              <a:extLst>
                <a:ext uri="{FF2B5EF4-FFF2-40B4-BE49-F238E27FC236}">
                  <a16:creationId xmlns:a16="http://schemas.microsoft.com/office/drawing/2014/main" id="{EC0A5104-1E3D-7C49-881E-9262476C629A}"/>
                </a:ext>
              </a:extLst>
            </p:cNvPr>
            <p:cNvSpPr txBox="1"/>
            <p:nvPr/>
          </p:nvSpPr>
          <p:spPr>
            <a:xfrm>
              <a:off x="11019304" y="5215219"/>
              <a:ext cx="1098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10G &amp; 1G</a:t>
              </a:r>
            </a:p>
          </p:txBody>
        </p:sp>
      </p:grpSp>
      <p:sp>
        <p:nvSpPr>
          <p:cNvPr id="379" name="TextBox 378">
            <a:extLst>
              <a:ext uri="{FF2B5EF4-FFF2-40B4-BE49-F238E27FC236}">
                <a16:creationId xmlns:a16="http://schemas.microsoft.com/office/drawing/2014/main" id="{A5E9819D-55EC-744D-8EC4-D62AA98DFCEF}"/>
              </a:ext>
            </a:extLst>
          </p:cNvPr>
          <p:cNvSpPr txBox="1"/>
          <p:nvPr/>
        </p:nvSpPr>
        <p:spPr>
          <a:xfrm>
            <a:off x="2747681" y="1709739"/>
            <a:ext cx="680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border</a:t>
            </a: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DC936167-F960-8341-97A9-956B231B6BAF}"/>
              </a:ext>
            </a:extLst>
          </p:cNvPr>
          <p:cNvSpPr txBox="1"/>
          <p:nvPr/>
        </p:nvSpPr>
        <p:spPr>
          <a:xfrm>
            <a:off x="5616387" y="1687327"/>
            <a:ext cx="680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border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FD0C292A-EC65-DB41-96B2-186362CDFD06}"/>
              </a:ext>
            </a:extLst>
          </p:cNvPr>
          <p:cNvSpPr txBox="1"/>
          <p:nvPr/>
        </p:nvSpPr>
        <p:spPr>
          <a:xfrm>
            <a:off x="5647763" y="2807915"/>
            <a:ext cx="503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core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AB20B93E-E0BF-3944-8979-C19653933614}"/>
              </a:ext>
            </a:extLst>
          </p:cNvPr>
          <p:cNvSpPr txBox="1"/>
          <p:nvPr/>
        </p:nvSpPr>
        <p:spPr>
          <a:xfrm>
            <a:off x="2855257" y="2825844"/>
            <a:ext cx="525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Core</a:t>
            </a:r>
          </a:p>
        </p:txBody>
      </p: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BD283342-F583-194B-94CC-2E5848E4F3F8}"/>
              </a:ext>
            </a:extLst>
          </p:cNvPr>
          <p:cNvGrpSpPr/>
          <p:nvPr/>
        </p:nvGrpSpPr>
        <p:grpSpPr>
          <a:xfrm>
            <a:off x="3239335" y="4418424"/>
            <a:ext cx="597740" cy="722787"/>
            <a:chOff x="2529721" y="5066123"/>
            <a:chExt cx="597740" cy="722787"/>
          </a:xfrm>
        </p:grpSpPr>
        <p:sp>
          <p:nvSpPr>
            <p:cNvPr id="401" name="TextBox 400">
              <a:extLst>
                <a:ext uri="{FF2B5EF4-FFF2-40B4-BE49-F238E27FC236}">
                  <a16:creationId xmlns:a16="http://schemas.microsoft.com/office/drawing/2014/main" id="{42683330-752D-DB47-A1E2-FD225C9992E6}"/>
                </a:ext>
              </a:extLst>
            </p:cNvPr>
            <p:cNvSpPr txBox="1"/>
            <p:nvPr/>
          </p:nvSpPr>
          <p:spPr>
            <a:xfrm>
              <a:off x="2645520" y="541957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...</a:t>
              </a:r>
            </a:p>
          </p:txBody>
        </p: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59A619DB-8B98-6141-92F6-129B2441977D}"/>
                </a:ext>
              </a:extLst>
            </p:cNvPr>
            <p:cNvCxnSpPr>
              <a:cxnSpLocks/>
            </p:cNvCxnSpPr>
            <p:nvPr/>
          </p:nvCxnSpPr>
          <p:spPr>
            <a:xfrm>
              <a:off x="2827454" y="5066716"/>
              <a:ext cx="300007" cy="505075"/>
            </a:xfrm>
            <a:prstGeom prst="line">
              <a:avLst/>
            </a:prstGeom>
            <a:ln w="15875">
              <a:gradFill>
                <a:gsLst>
                  <a:gs pos="0">
                    <a:schemeClr val="tx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BDE0A967-F34C-E747-894A-7238D4BCED2A}"/>
                </a:ext>
              </a:extLst>
            </p:cNvPr>
            <p:cNvSpPr txBox="1"/>
            <p:nvPr/>
          </p:nvSpPr>
          <p:spPr>
            <a:xfrm>
              <a:off x="2566660" y="5301690"/>
              <a:ext cx="551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Agg3</a:t>
              </a:r>
            </a:p>
          </p:txBody>
        </p: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22D34AC2-EF97-D648-906E-F4EC9E81C6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9721" y="5066123"/>
              <a:ext cx="301169" cy="491437"/>
            </a:xfrm>
            <a:prstGeom prst="line">
              <a:avLst/>
            </a:prstGeom>
            <a:ln w="15875">
              <a:gradFill>
                <a:gsLst>
                  <a:gs pos="0">
                    <a:schemeClr val="tx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6" name="TextBox 405">
            <a:extLst>
              <a:ext uri="{FF2B5EF4-FFF2-40B4-BE49-F238E27FC236}">
                <a16:creationId xmlns:a16="http://schemas.microsoft.com/office/drawing/2014/main" id="{534D071B-AD58-1D4B-B2F8-907DACCB8DDB}"/>
              </a:ext>
            </a:extLst>
          </p:cNvPr>
          <p:cNvSpPr txBox="1"/>
          <p:nvPr/>
        </p:nvSpPr>
        <p:spPr>
          <a:xfrm>
            <a:off x="4364784" y="478140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...</a:t>
            </a:r>
          </a:p>
        </p:txBody>
      </p:sp>
      <p:cxnSp>
        <p:nvCxnSpPr>
          <p:cNvPr id="407" name="Straight Connector 406">
            <a:extLst>
              <a:ext uri="{FF2B5EF4-FFF2-40B4-BE49-F238E27FC236}">
                <a16:creationId xmlns:a16="http://schemas.microsoft.com/office/drawing/2014/main" id="{04A4DDA1-0409-4F4B-989A-A05624FD9ED3}"/>
              </a:ext>
            </a:extLst>
          </p:cNvPr>
          <p:cNvCxnSpPr>
            <a:cxnSpLocks/>
          </p:cNvCxnSpPr>
          <p:nvPr/>
        </p:nvCxnSpPr>
        <p:spPr>
          <a:xfrm>
            <a:off x="4546718" y="4428542"/>
            <a:ext cx="300007" cy="505075"/>
          </a:xfrm>
          <a:prstGeom prst="line">
            <a:avLst/>
          </a:prstGeom>
          <a:ln w="15875">
            <a:gradFill>
              <a:gsLst>
                <a:gs pos="0">
                  <a:schemeClr val="tx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8" name="TextBox 407">
            <a:extLst>
              <a:ext uri="{FF2B5EF4-FFF2-40B4-BE49-F238E27FC236}">
                <a16:creationId xmlns:a16="http://schemas.microsoft.com/office/drawing/2014/main" id="{B1413611-59F9-834D-B23A-5BA716441E88}"/>
              </a:ext>
            </a:extLst>
          </p:cNvPr>
          <p:cNvSpPr txBox="1"/>
          <p:nvPr/>
        </p:nvSpPr>
        <p:spPr>
          <a:xfrm>
            <a:off x="4285924" y="4663516"/>
            <a:ext cx="551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Agg4</a:t>
            </a:r>
          </a:p>
        </p:txBody>
      </p:sp>
      <p:cxnSp>
        <p:nvCxnSpPr>
          <p:cNvPr id="409" name="Straight Connector 408">
            <a:extLst>
              <a:ext uri="{FF2B5EF4-FFF2-40B4-BE49-F238E27FC236}">
                <a16:creationId xmlns:a16="http://schemas.microsoft.com/office/drawing/2014/main" id="{6DBF739C-12F3-DD42-8363-D3398A428A5B}"/>
              </a:ext>
            </a:extLst>
          </p:cNvPr>
          <p:cNvCxnSpPr>
            <a:cxnSpLocks/>
          </p:cNvCxnSpPr>
          <p:nvPr/>
        </p:nvCxnSpPr>
        <p:spPr>
          <a:xfrm flipH="1">
            <a:off x="4248985" y="4427949"/>
            <a:ext cx="301169" cy="491437"/>
          </a:xfrm>
          <a:prstGeom prst="line">
            <a:avLst/>
          </a:prstGeom>
          <a:ln w="15875">
            <a:gradFill>
              <a:gsLst>
                <a:gs pos="0">
                  <a:schemeClr val="tx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A41C9157-4F21-1A4C-9133-C8BB24842AA8}"/>
              </a:ext>
            </a:extLst>
          </p:cNvPr>
          <p:cNvGrpSpPr/>
          <p:nvPr/>
        </p:nvGrpSpPr>
        <p:grpSpPr>
          <a:xfrm>
            <a:off x="1151577" y="4250187"/>
            <a:ext cx="6801376" cy="455148"/>
            <a:chOff x="1971848" y="4546022"/>
            <a:chExt cx="6801376" cy="455148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722CC0A-C065-2E4B-9C82-0908B296D11E}"/>
                </a:ext>
              </a:extLst>
            </p:cNvPr>
            <p:cNvGrpSpPr/>
            <p:nvPr/>
          </p:nvGrpSpPr>
          <p:grpSpPr>
            <a:xfrm>
              <a:off x="1971848" y="4546022"/>
              <a:ext cx="709186" cy="432288"/>
              <a:chOff x="7493876" y="2774731"/>
              <a:chExt cx="1481958" cy="894622"/>
            </a:xfrm>
          </p:grpSpPr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8145F027-560C-6947-B809-3E006450A405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ysClr val="window" lastClr="FFFFFF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B554E31F-386F-794E-8EB1-4A351EA947D0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FEF2FA44-1790-054F-87DA-49D10FA6A308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92" name="Freeform 91">
                  <a:extLst>
                    <a:ext uri="{FF2B5EF4-FFF2-40B4-BE49-F238E27FC236}">
                      <a16:creationId xmlns:a16="http://schemas.microsoft.com/office/drawing/2014/main" id="{9D4D9F08-7618-EC48-A0EC-0A55694EA01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Freeform 92">
                  <a:extLst>
                    <a:ext uri="{FF2B5EF4-FFF2-40B4-BE49-F238E27FC236}">
                      <a16:creationId xmlns:a16="http://schemas.microsoft.com/office/drawing/2014/main" id="{A4E87040-88C5-5F4E-B89B-3F2C40B439B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Freeform 93">
                  <a:extLst>
                    <a:ext uri="{FF2B5EF4-FFF2-40B4-BE49-F238E27FC236}">
                      <a16:creationId xmlns:a16="http://schemas.microsoft.com/office/drawing/2014/main" id="{BF91BA4A-B5D1-6545-9CC0-AFD62CDB3ABF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 94">
                  <a:extLst>
                    <a:ext uri="{FF2B5EF4-FFF2-40B4-BE49-F238E27FC236}">
                      <a16:creationId xmlns:a16="http://schemas.microsoft.com/office/drawing/2014/main" id="{F370D55E-F7A9-6443-AF70-BE1847C035E5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4472C4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AD63AE2-FCA3-074D-AD3F-8619DAA96892}"/>
                </a:ext>
              </a:extLst>
            </p:cNvPr>
            <p:cNvGrpSpPr/>
            <p:nvPr/>
          </p:nvGrpSpPr>
          <p:grpSpPr>
            <a:xfrm>
              <a:off x="2992928" y="4549832"/>
              <a:ext cx="709186" cy="432288"/>
              <a:chOff x="7493876" y="2774731"/>
              <a:chExt cx="1481958" cy="894622"/>
            </a:xfrm>
          </p:grpSpPr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E95BD4F8-A071-E04D-AF78-962EC0EE79F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ysClr val="window" lastClr="FFFFFF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CAEB27FA-2A37-BB45-9CC3-5315EEA1C0CE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38D46EC2-B465-8A40-A458-82F2F9C2445F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18" name="Freeform 117">
                  <a:extLst>
                    <a:ext uri="{FF2B5EF4-FFF2-40B4-BE49-F238E27FC236}">
                      <a16:creationId xmlns:a16="http://schemas.microsoft.com/office/drawing/2014/main" id="{9F0232D3-BC49-C947-8430-D65776767520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Freeform 118">
                  <a:extLst>
                    <a:ext uri="{FF2B5EF4-FFF2-40B4-BE49-F238E27FC236}">
                      <a16:creationId xmlns:a16="http://schemas.microsoft.com/office/drawing/2014/main" id="{A69E8334-2D7B-AF45-8EC3-C35911599DEE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Freeform 119">
                  <a:extLst>
                    <a:ext uri="{FF2B5EF4-FFF2-40B4-BE49-F238E27FC236}">
                      <a16:creationId xmlns:a16="http://schemas.microsoft.com/office/drawing/2014/main" id="{4073C48B-B6E6-104C-932B-FBE6A343E3B2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Freeform 120">
                  <a:extLst>
                    <a:ext uri="{FF2B5EF4-FFF2-40B4-BE49-F238E27FC236}">
                      <a16:creationId xmlns:a16="http://schemas.microsoft.com/office/drawing/2014/main" id="{A6932984-2AEF-6A47-96C9-6FDDC56D4FD4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4472C4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FB24C728-EE4B-AC4A-9E57-66D711418A43}"/>
                </a:ext>
              </a:extLst>
            </p:cNvPr>
            <p:cNvGrpSpPr/>
            <p:nvPr/>
          </p:nvGrpSpPr>
          <p:grpSpPr>
            <a:xfrm>
              <a:off x="4002578" y="4553642"/>
              <a:ext cx="709186" cy="432288"/>
              <a:chOff x="7493876" y="2774731"/>
              <a:chExt cx="1481958" cy="894622"/>
            </a:xfrm>
          </p:grpSpPr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323ACBBF-B014-4A4A-8C27-22DDAEBB26F3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ysClr val="window" lastClr="FFFFFF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EBDC24FD-750E-DC4C-BC10-C68FEDD4822C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3BBF4BAB-5BE0-4348-B5C1-0F31618E62ED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26" name="Freeform 125">
                  <a:extLst>
                    <a:ext uri="{FF2B5EF4-FFF2-40B4-BE49-F238E27FC236}">
                      <a16:creationId xmlns:a16="http://schemas.microsoft.com/office/drawing/2014/main" id="{732CD7F3-DE06-F449-A84B-DA2FACDFAF4F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126">
                  <a:extLst>
                    <a:ext uri="{FF2B5EF4-FFF2-40B4-BE49-F238E27FC236}">
                      <a16:creationId xmlns:a16="http://schemas.microsoft.com/office/drawing/2014/main" id="{0087325B-B233-4745-AE6C-900EFB3D8BEB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form 127">
                  <a:extLst>
                    <a:ext uri="{FF2B5EF4-FFF2-40B4-BE49-F238E27FC236}">
                      <a16:creationId xmlns:a16="http://schemas.microsoft.com/office/drawing/2014/main" id="{65567E28-B08F-5F42-B29C-0DBCBDB950E1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128">
                  <a:extLst>
                    <a:ext uri="{FF2B5EF4-FFF2-40B4-BE49-F238E27FC236}">
                      <a16:creationId xmlns:a16="http://schemas.microsoft.com/office/drawing/2014/main" id="{5E4F2006-ED68-8344-9231-922C64E8498C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4472C4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49458FE4-2FEF-7249-A53D-CA350A27BB35}"/>
                </a:ext>
              </a:extLst>
            </p:cNvPr>
            <p:cNvGrpSpPr/>
            <p:nvPr/>
          </p:nvGrpSpPr>
          <p:grpSpPr>
            <a:xfrm>
              <a:off x="5012228" y="4557452"/>
              <a:ext cx="709186" cy="432288"/>
              <a:chOff x="7493876" y="2774731"/>
              <a:chExt cx="1481958" cy="894622"/>
            </a:xfrm>
          </p:grpSpPr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5003A287-5339-5247-B812-7856615FE8A5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ysClr val="window" lastClr="FFFFFF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F3B86111-7482-3B4A-A02C-28D9F99A83A4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8FA443FC-5E62-5043-9FEF-1F0608C06D64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34" name="Freeform 133">
                  <a:extLst>
                    <a:ext uri="{FF2B5EF4-FFF2-40B4-BE49-F238E27FC236}">
                      <a16:creationId xmlns:a16="http://schemas.microsoft.com/office/drawing/2014/main" id="{3A341C7B-3ABD-3944-83F2-2B44794A9982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Freeform 134">
                  <a:extLst>
                    <a:ext uri="{FF2B5EF4-FFF2-40B4-BE49-F238E27FC236}">
                      <a16:creationId xmlns:a16="http://schemas.microsoft.com/office/drawing/2014/main" id="{589A3BB9-DF7A-BD4A-8F27-4979C65976AD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Freeform 135">
                  <a:extLst>
                    <a:ext uri="{FF2B5EF4-FFF2-40B4-BE49-F238E27FC236}">
                      <a16:creationId xmlns:a16="http://schemas.microsoft.com/office/drawing/2014/main" id="{E2442A19-2E2B-5A47-B505-C10FFCFBE6AE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Freeform 136">
                  <a:extLst>
                    <a:ext uri="{FF2B5EF4-FFF2-40B4-BE49-F238E27FC236}">
                      <a16:creationId xmlns:a16="http://schemas.microsoft.com/office/drawing/2014/main" id="{DAEEADE0-91C1-0A44-864E-04B7BA4A72A7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4472C4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D87895BC-A7D4-2C4D-9D1E-D1070C5DC0F1}"/>
                </a:ext>
              </a:extLst>
            </p:cNvPr>
            <p:cNvGrpSpPr/>
            <p:nvPr/>
          </p:nvGrpSpPr>
          <p:grpSpPr>
            <a:xfrm>
              <a:off x="6021878" y="4561262"/>
              <a:ext cx="709186" cy="432288"/>
              <a:chOff x="7493876" y="2774731"/>
              <a:chExt cx="1481958" cy="894622"/>
            </a:xfrm>
          </p:grpSpPr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EB4F87E0-53D2-0C4F-AC00-2B4791C4772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ysClr val="window" lastClr="FFFFFF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D15B2BDD-8CF2-284C-8DD3-F91F90ABB48E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E4BBAA27-80C2-F04F-9D02-C64128BA5BDD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42" name="Freeform 141">
                  <a:extLst>
                    <a:ext uri="{FF2B5EF4-FFF2-40B4-BE49-F238E27FC236}">
                      <a16:creationId xmlns:a16="http://schemas.microsoft.com/office/drawing/2014/main" id="{A2C0FFF8-E516-4344-B583-392B9021B8E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>
                  <a:extLst>
                    <a:ext uri="{FF2B5EF4-FFF2-40B4-BE49-F238E27FC236}">
                      <a16:creationId xmlns:a16="http://schemas.microsoft.com/office/drawing/2014/main" id="{00690C3B-31B0-CE4F-9DF2-B6DBFF64E09D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Freeform 143">
                  <a:extLst>
                    <a:ext uri="{FF2B5EF4-FFF2-40B4-BE49-F238E27FC236}">
                      <a16:creationId xmlns:a16="http://schemas.microsoft.com/office/drawing/2014/main" id="{357B5E95-D26E-2444-93F7-E4C28A09E781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Freeform 144">
                  <a:extLst>
                    <a:ext uri="{FF2B5EF4-FFF2-40B4-BE49-F238E27FC236}">
                      <a16:creationId xmlns:a16="http://schemas.microsoft.com/office/drawing/2014/main" id="{0722F6AD-9B85-8140-8BB0-FBFFB0927889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4472C4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71AF1F5E-1C2D-BE4E-97B0-94151BBE36C5}"/>
                </a:ext>
              </a:extLst>
            </p:cNvPr>
            <p:cNvGrpSpPr/>
            <p:nvPr/>
          </p:nvGrpSpPr>
          <p:grpSpPr>
            <a:xfrm>
              <a:off x="7042958" y="4565072"/>
              <a:ext cx="709186" cy="432288"/>
              <a:chOff x="7493876" y="2774731"/>
              <a:chExt cx="1481958" cy="894622"/>
            </a:xfrm>
          </p:grpSpPr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7EFADB82-B459-CE4F-8EB5-E185C08AE5CA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ysClr val="window" lastClr="FFFFFF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F0C9B0B3-FE11-8549-B98B-052E146CE9C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C5E5D51D-7F8C-354E-835B-0E724B4949EA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50" name="Freeform 149">
                  <a:extLst>
                    <a:ext uri="{FF2B5EF4-FFF2-40B4-BE49-F238E27FC236}">
                      <a16:creationId xmlns:a16="http://schemas.microsoft.com/office/drawing/2014/main" id="{3288AD48-E06A-2447-913A-D8FC0EBA5245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Freeform 150">
                  <a:extLst>
                    <a:ext uri="{FF2B5EF4-FFF2-40B4-BE49-F238E27FC236}">
                      <a16:creationId xmlns:a16="http://schemas.microsoft.com/office/drawing/2014/main" id="{3C545C3A-0101-4442-ADE9-6630AA535BE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Freeform 151">
                  <a:extLst>
                    <a:ext uri="{FF2B5EF4-FFF2-40B4-BE49-F238E27FC236}">
                      <a16:creationId xmlns:a16="http://schemas.microsoft.com/office/drawing/2014/main" id="{3C0E5561-EF75-274E-AAE3-A39721B54BDD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Freeform 152">
                  <a:extLst>
                    <a:ext uri="{FF2B5EF4-FFF2-40B4-BE49-F238E27FC236}">
                      <a16:creationId xmlns:a16="http://schemas.microsoft.com/office/drawing/2014/main" id="{A6340C30-DEF4-F041-B2AD-EFEEEC697E93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4472C4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6E2485A1-2D5B-124B-861A-4CBCF2FE8B96}"/>
                </a:ext>
              </a:extLst>
            </p:cNvPr>
            <p:cNvGrpSpPr/>
            <p:nvPr/>
          </p:nvGrpSpPr>
          <p:grpSpPr>
            <a:xfrm>
              <a:off x="8064038" y="4568882"/>
              <a:ext cx="709186" cy="432288"/>
              <a:chOff x="7493876" y="2774731"/>
              <a:chExt cx="1481958" cy="894622"/>
            </a:xfrm>
          </p:grpSpPr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CA6F12DD-EEDC-0F42-A2AE-04A91A87B26F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ysClr val="window" lastClr="FFFFFF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77BE86B5-974F-EE41-9169-5AECBDC8EB79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FEDE535C-18B3-314E-838D-180248CB32F9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58" name="Freeform 157">
                  <a:extLst>
                    <a:ext uri="{FF2B5EF4-FFF2-40B4-BE49-F238E27FC236}">
                      <a16:creationId xmlns:a16="http://schemas.microsoft.com/office/drawing/2014/main" id="{EB688B68-14A2-0245-B8A6-958DC1C3834E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Freeform 158">
                  <a:extLst>
                    <a:ext uri="{FF2B5EF4-FFF2-40B4-BE49-F238E27FC236}">
                      <a16:creationId xmlns:a16="http://schemas.microsoft.com/office/drawing/2014/main" id="{610DBBA3-B9FA-0349-BE43-1ECDDA87EAAD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id="{E865CABE-DB44-BA41-BF46-DE5747CFC32D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id="{F89CA9F7-306D-5A46-9011-FE9B65B8DB56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4472C4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410" name="TextBox 409">
            <a:extLst>
              <a:ext uri="{FF2B5EF4-FFF2-40B4-BE49-F238E27FC236}">
                <a16:creationId xmlns:a16="http://schemas.microsoft.com/office/drawing/2014/main" id="{4C007CF7-3FE5-6344-90C9-A35F54450360}"/>
              </a:ext>
            </a:extLst>
          </p:cNvPr>
          <p:cNvSpPr txBox="1"/>
          <p:nvPr/>
        </p:nvSpPr>
        <p:spPr>
          <a:xfrm>
            <a:off x="6268849" y="4682940"/>
            <a:ext cx="726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firewall</a:t>
            </a:r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C9AEE6FA-2F78-E14F-83EC-BCC3589C6F4A}"/>
              </a:ext>
            </a:extLst>
          </p:cNvPr>
          <p:cNvSpPr txBox="1"/>
          <p:nvPr/>
        </p:nvSpPr>
        <p:spPr>
          <a:xfrm>
            <a:off x="7107049" y="4692465"/>
            <a:ext cx="1034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data center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D0001E65-15E6-8341-8364-73C74515B9F4}"/>
              </a:ext>
            </a:extLst>
          </p:cNvPr>
          <p:cNvSpPr txBox="1"/>
          <p:nvPr/>
        </p:nvSpPr>
        <p:spPr>
          <a:xfrm>
            <a:off x="5281287" y="4658753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WiFi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211B725-4588-7D4B-B4E6-5279C4C34825}"/>
              </a:ext>
            </a:extLst>
          </p:cNvPr>
          <p:cNvGrpSpPr/>
          <p:nvPr/>
        </p:nvGrpSpPr>
        <p:grpSpPr>
          <a:xfrm>
            <a:off x="7742903" y="516194"/>
            <a:ext cx="4350774" cy="5515896"/>
            <a:chOff x="7742903" y="516194"/>
            <a:chExt cx="4350774" cy="551589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0BCF4065-35EF-7C43-8B8F-F9FBB4826465}"/>
                </a:ext>
              </a:extLst>
            </p:cNvPr>
            <p:cNvSpPr/>
            <p:nvPr/>
          </p:nvSpPr>
          <p:spPr>
            <a:xfrm>
              <a:off x="7742903" y="516194"/>
              <a:ext cx="4350774" cy="5515896"/>
            </a:xfrm>
            <a:custGeom>
              <a:avLst/>
              <a:gdLst>
                <a:gd name="connsiteX0" fmla="*/ 0 w 4350774"/>
                <a:gd name="connsiteY0" fmla="*/ 0 h 5515896"/>
                <a:gd name="connsiteX1" fmla="*/ 58994 w 4350774"/>
                <a:gd name="connsiteY1" fmla="*/ 2875935 h 5515896"/>
                <a:gd name="connsiteX2" fmla="*/ 781665 w 4350774"/>
                <a:gd name="connsiteY2" fmla="*/ 3569109 h 5515896"/>
                <a:gd name="connsiteX3" fmla="*/ 840658 w 4350774"/>
                <a:gd name="connsiteY3" fmla="*/ 5515896 h 5515896"/>
                <a:gd name="connsiteX4" fmla="*/ 4350774 w 4350774"/>
                <a:gd name="connsiteY4" fmla="*/ 5501148 h 5515896"/>
                <a:gd name="connsiteX5" fmla="*/ 4247536 w 4350774"/>
                <a:gd name="connsiteY5" fmla="*/ 0 h 5515896"/>
                <a:gd name="connsiteX6" fmla="*/ 0 w 4350774"/>
                <a:gd name="connsiteY6" fmla="*/ 0 h 551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0774" h="5515896">
                  <a:moveTo>
                    <a:pt x="0" y="0"/>
                  </a:moveTo>
                  <a:lnTo>
                    <a:pt x="58994" y="2875935"/>
                  </a:lnTo>
                  <a:lnTo>
                    <a:pt x="781665" y="3569109"/>
                  </a:lnTo>
                  <a:lnTo>
                    <a:pt x="840658" y="5515896"/>
                  </a:lnTo>
                  <a:lnTo>
                    <a:pt x="4350774" y="5501148"/>
                  </a:lnTo>
                  <a:lnTo>
                    <a:pt x="42475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EF416A8-32E0-8F43-80D1-DDDF84CFB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86944" y="1538624"/>
              <a:ext cx="3518107" cy="37995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057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19">
            <a:extLst>
              <a:ext uri="{FF2B5EF4-FFF2-40B4-BE49-F238E27FC236}">
                <a16:creationId xmlns:a16="http://schemas.microsoft.com/office/drawing/2014/main" id="{F64820FD-43AE-524F-92B3-2C996E99E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4563" y="4510963"/>
            <a:ext cx="901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" name="Line 20">
            <a:extLst>
              <a:ext uri="{FF2B5EF4-FFF2-40B4-BE49-F238E27FC236}">
                <a16:creationId xmlns:a16="http://schemas.microsoft.com/office/drawing/2014/main" id="{671BEEC6-B648-BD41-8A64-91771D85E6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9054" y="3591110"/>
            <a:ext cx="0" cy="655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1" name="Line 22">
            <a:extLst>
              <a:ext uri="{FF2B5EF4-FFF2-40B4-BE49-F238E27FC236}">
                <a16:creationId xmlns:a16="http://schemas.microsoft.com/office/drawing/2014/main" id="{4BD049D1-92B4-8841-8329-453013A739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5423" y="5538352"/>
            <a:ext cx="0" cy="438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MAC addresses (review)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639A8D23-CDBF-2646-8186-B37431299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429" y="1108065"/>
            <a:ext cx="997837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0" dirty="0">
                <a:solidFill>
                  <a:srgbClr val="000000"/>
                </a:solidFill>
                <a:latin typeface="+mn-lt"/>
              </a:rPr>
              <a:t>each interface on LAN </a:t>
            </a:r>
          </a:p>
          <a:p>
            <a:pPr marL="457200" indent="-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A8"/>
              </a:buClr>
              <a:buFont typeface="Wingdings" pitchFamily="2" charset="2"/>
              <a:buChar char="§"/>
              <a:defRPr/>
            </a:pPr>
            <a:r>
              <a:rPr lang="en-US" sz="2800" i="0" dirty="0">
                <a:solidFill>
                  <a:srgbClr val="000000"/>
                </a:solidFill>
                <a:latin typeface="+mn-lt"/>
              </a:rPr>
              <a:t>has unique 48-bit </a:t>
            </a:r>
            <a:r>
              <a:rPr lang="en-US" sz="2800" i="0" dirty="0">
                <a:solidFill>
                  <a:srgbClr val="0000A8"/>
                </a:solidFill>
                <a:latin typeface="+mn-lt"/>
              </a:rPr>
              <a:t>MAC</a:t>
            </a:r>
            <a:r>
              <a:rPr lang="en-US" sz="2800" i="0" dirty="0">
                <a:solidFill>
                  <a:srgbClr val="000000"/>
                </a:solidFill>
                <a:latin typeface="+mn-lt"/>
              </a:rPr>
              <a:t> address</a:t>
            </a:r>
          </a:p>
          <a:p>
            <a:pPr marL="457200" indent="-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A8"/>
              </a:buClr>
              <a:buFont typeface="Wingdings" pitchFamily="2" charset="2"/>
              <a:buChar char="§"/>
              <a:defRPr/>
            </a:pPr>
            <a:r>
              <a:rPr lang="en-US" sz="2800" i="0" dirty="0">
                <a:solidFill>
                  <a:srgbClr val="000000"/>
                </a:solidFill>
                <a:latin typeface="+mn-lt"/>
              </a:rPr>
              <a:t>has a locally unique 32-bit IP address </a:t>
            </a:r>
          </a:p>
          <a:p>
            <a:pPr marL="457200" indent="-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A8"/>
              </a:buClr>
              <a:buFont typeface="Wingdings" pitchFamily="2" charset="2"/>
              <a:buChar char="§"/>
              <a:defRPr/>
            </a:pPr>
            <a:r>
              <a:rPr lang="en-US" sz="2800" i="0" dirty="0">
                <a:solidFill>
                  <a:srgbClr val="000000"/>
                </a:solidFill>
                <a:latin typeface="+mn-lt"/>
              </a:rPr>
              <a:t>ARP protocol used to learn mapping between IP, MAC addresses</a:t>
            </a:r>
          </a:p>
        </p:txBody>
      </p:sp>
      <p:sp>
        <p:nvSpPr>
          <p:cNvPr id="47" name="Freeform 8">
            <a:extLst>
              <a:ext uri="{FF2B5EF4-FFF2-40B4-BE49-F238E27FC236}">
                <a16:creationId xmlns:a16="http://schemas.microsoft.com/office/drawing/2014/main" id="{F57007A4-9929-8C47-B54D-D1B70F2B48AD}"/>
              </a:ext>
            </a:extLst>
          </p:cNvPr>
          <p:cNvSpPr>
            <a:spLocks/>
          </p:cNvSpPr>
          <p:nvPr/>
        </p:nvSpPr>
        <p:spPr bwMode="auto">
          <a:xfrm>
            <a:off x="5251766" y="3833101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" name="Line 21">
            <a:extLst>
              <a:ext uri="{FF2B5EF4-FFF2-40B4-BE49-F238E27FC236}">
                <a16:creationId xmlns:a16="http://schemas.microsoft.com/office/drawing/2014/main" id="{8EE12B75-B162-D046-8610-F469FA2F14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72654" y="4559970"/>
            <a:ext cx="796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2" name="Text Box 24">
            <a:extLst>
              <a:ext uri="{FF2B5EF4-FFF2-40B4-BE49-F238E27FC236}">
                <a16:creationId xmlns:a16="http://schemas.microsoft.com/office/drawing/2014/main" id="{0B96A29F-FA92-4046-A8C4-553BE3BB4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6477" y="3547623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1A-2F-BB-76-09-AD</a:t>
            </a:r>
          </a:p>
        </p:txBody>
      </p:sp>
      <p:sp>
        <p:nvSpPr>
          <p:cNvPr id="54" name="Line 26">
            <a:extLst>
              <a:ext uri="{FF2B5EF4-FFF2-40B4-BE49-F238E27FC236}">
                <a16:creationId xmlns:a16="http://schemas.microsoft.com/office/drawing/2014/main" id="{D34196EA-878C-BD4B-B367-A871F347D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31156" y="4675988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5" name="Text Box 27">
            <a:extLst>
              <a:ext uri="{FF2B5EF4-FFF2-40B4-BE49-F238E27FC236}">
                <a16:creationId xmlns:a16="http://schemas.microsoft.com/office/drawing/2014/main" id="{9E6E8FDA-5A5E-0F42-B9A3-C2819201F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5026" y="5018552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58-23-D7-FA-20-B0</a:t>
            </a:r>
          </a:p>
        </p:txBody>
      </p:sp>
      <p:sp>
        <p:nvSpPr>
          <p:cNvPr id="56" name="Line 28">
            <a:extLst>
              <a:ext uri="{FF2B5EF4-FFF2-40B4-BE49-F238E27FC236}">
                <a16:creationId xmlns:a16="http://schemas.microsoft.com/office/drawing/2014/main" id="{75320AB1-33FB-E441-96FA-8A3695961F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88610" y="5973121"/>
            <a:ext cx="360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5200AA6C-1F84-3F41-9A67-F6A4557B0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951" y="5817260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0C-C4-11-6F-E3-98</a:t>
            </a:r>
          </a:p>
        </p:txBody>
      </p:sp>
      <p:sp>
        <p:nvSpPr>
          <p:cNvPr id="58" name="Line 30">
            <a:extLst>
              <a:ext uri="{FF2B5EF4-FFF2-40B4-BE49-F238E27FC236}">
                <a16:creationId xmlns:a16="http://schemas.microsoft.com/office/drawing/2014/main" id="{A3219F56-0BCF-1141-92E9-42AADFF292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1063" y="4666538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9" name="Text Box 31">
            <a:extLst>
              <a:ext uri="{FF2B5EF4-FFF2-40B4-BE49-F238E27FC236}">
                <a16:creationId xmlns:a16="http://schemas.microsoft.com/office/drawing/2014/main" id="{2EFE11A4-7F50-BB42-A3B3-7827175F3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488" y="5041188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71-65-F7-2B-08-53</a:t>
            </a:r>
          </a:p>
        </p:txBody>
      </p:sp>
      <p:sp>
        <p:nvSpPr>
          <p:cNvPr id="60" name="Text Box 32">
            <a:extLst>
              <a:ext uri="{FF2B5EF4-FFF2-40B4-BE49-F238E27FC236}">
                <a16:creationId xmlns:a16="http://schemas.microsoft.com/office/drawing/2014/main" id="{4D80277F-6853-7C4B-8A3B-77BAE9A5A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203" y="4231632"/>
            <a:ext cx="217335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en-US" i="0" dirty="0">
                <a:solidFill>
                  <a:srgbClr val="000000"/>
                </a:solidFill>
                <a:latin typeface="+mn-lt"/>
              </a:rPr>
              <a:t>LAN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+mn-lt"/>
              </a:rPr>
              <a:t>(wired or wireless)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+mn-lt"/>
              </a:rPr>
              <a:t>137.196.7/24</a:t>
            </a:r>
            <a:endParaRPr lang="en-US" i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1" name="Rectangle 37">
            <a:extLst>
              <a:ext uri="{FF2B5EF4-FFF2-40B4-BE49-F238E27FC236}">
                <a16:creationId xmlns:a16="http://schemas.microsoft.com/office/drawing/2014/main" id="{BD959ED9-514E-BB43-A03D-9610B0A43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4682" y="3592932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74" name="Group 44">
            <a:extLst>
              <a:ext uri="{FF2B5EF4-FFF2-40B4-BE49-F238E27FC236}">
                <a16:creationId xmlns:a16="http://schemas.microsoft.com/office/drawing/2014/main" id="{F28A69E5-B425-D84E-A92A-1BF2AE27083E}"/>
              </a:ext>
            </a:extLst>
          </p:cNvPr>
          <p:cNvGrpSpPr>
            <a:grpSpLocks/>
          </p:cNvGrpSpPr>
          <p:nvPr/>
        </p:nvGrpSpPr>
        <p:grpSpPr bwMode="auto">
          <a:xfrm>
            <a:off x="5856052" y="3060260"/>
            <a:ext cx="812800" cy="658813"/>
            <a:chOff x="-44" y="1473"/>
            <a:chExt cx="981" cy="1105"/>
          </a:xfrm>
        </p:grpSpPr>
        <p:pic>
          <p:nvPicPr>
            <p:cNvPr id="75" name="Picture 45" descr="desktop_computer_stylized_medium">
              <a:extLst>
                <a:ext uri="{FF2B5EF4-FFF2-40B4-BE49-F238E27FC236}">
                  <a16:creationId xmlns:a16="http://schemas.microsoft.com/office/drawing/2014/main" id="{28306720-28D9-9C4C-8C6D-B304BB9A4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12165CA3-A696-A94F-A6BA-D9ECFB265D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3" name="Rectangle 37">
            <a:extLst>
              <a:ext uri="{FF2B5EF4-FFF2-40B4-BE49-F238E27FC236}">
                <a16:creationId xmlns:a16="http://schemas.microsoft.com/office/drawing/2014/main" id="{CD202D37-460B-D748-8210-605E1AE082D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422984" y="4379267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84" name="Rectangle 37">
            <a:extLst>
              <a:ext uri="{FF2B5EF4-FFF2-40B4-BE49-F238E27FC236}">
                <a16:creationId xmlns:a16="http://schemas.microsoft.com/office/drawing/2014/main" id="{820D05A1-5D97-6B44-A956-45C339CD6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3507" y="5846242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85" name="Rectangle 37">
            <a:extLst>
              <a:ext uri="{FF2B5EF4-FFF2-40B4-BE49-F238E27FC236}">
                <a16:creationId xmlns:a16="http://schemas.microsoft.com/office/drawing/2014/main" id="{95FE12BC-DAAC-5848-8DA7-F4CB324AD8A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857689" y="4441187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" name="Group 38">
            <a:extLst>
              <a:ext uri="{FF2B5EF4-FFF2-40B4-BE49-F238E27FC236}">
                <a16:creationId xmlns:a16="http://schemas.microsoft.com/office/drawing/2014/main" id="{90CD0E16-8B92-9A4D-9A85-FA76287C25CA}"/>
              </a:ext>
            </a:extLst>
          </p:cNvPr>
          <p:cNvGrpSpPr>
            <a:grpSpLocks/>
          </p:cNvGrpSpPr>
          <p:nvPr/>
        </p:nvGrpSpPr>
        <p:grpSpPr bwMode="auto">
          <a:xfrm>
            <a:off x="3748263" y="4133138"/>
            <a:ext cx="812800" cy="658813"/>
            <a:chOff x="-44" y="1473"/>
            <a:chExt cx="981" cy="1105"/>
          </a:xfrm>
        </p:grpSpPr>
        <p:pic>
          <p:nvPicPr>
            <p:cNvPr id="65" name="Picture 39" descr="desktop_computer_stylized_medium">
              <a:extLst>
                <a:ext uri="{FF2B5EF4-FFF2-40B4-BE49-F238E27FC236}">
                  <a16:creationId xmlns:a16="http://schemas.microsoft.com/office/drawing/2014/main" id="{8751C04C-5F67-E747-BB72-C6A175F35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Freeform 40">
              <a:extLst>
                <a:ext uri="{FF2B5EF4-FFF2-40B4-BE49-F238E27FC236}">
                  <a16:creationId xmlns:a16="http://schemas.microsoft.com/office/drawing/2014/main" id="{42DD46F7-3C85-0143-8A1D-B7410F2B0D0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9" name="Group 47">
            <a:extLst>
              <a:ext uri="{FF2B5EF4-FFF2-40B4-BE49-F238E27FC236}">
                <a16:creationId xmlns:a16="http://schemas.microsoft.com/office/drawing/2014/main" id="{44746C07-410E-1F4F-91B6-1B430F3CFA31}"/>
              </a:ext>
            </a:extLst>
          </p:cNvPr>
          <p:cNvGrpSpPr>
            <a:grpSpLocks/>
          </p:cNvGrpSpPr>
          <p:nvPr/>
        </p:nvGrpSpPr>
        <p:grpSpPr bwMode="auto">
          <a:xfrm>
            <a:off x="7705898" y="4288508"/>
            <a:ext cx="812800" cy="658812"/>
            <a:chOff x="-26" y="1473"/>
            <a:chExt cx="981" cy="1105"/>
          </a:xfrm>
        </p:grpSpPr>
        <p:pic>
          <p:nvPicPr>
            <p:cNvPr id="80" name="Picture 48" descr="desktop_computer_stylized_medium">
              <a:extLst>
                <a:ext uri="{FF2B5EF4-FFF2-40B4-BE49-F238E27FC236}">
                  <a16:creationId xmlns:a16="http://schemas.microsoft.com/office/drawing/2014/main" id="{3B33B5E2-E8CC-3C46-9F6A-AA84F4719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6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Freeform 49">
              <a:extLst>
                <a:ext uri="{FF2B5EF4-FFF2-40B4-BE49-F238E27FC236}">
                  <a16:creationId xmlns:a16="http://schemas.microsoft.com/office/drawing/2014/main" id="{7DA23775-D4E8-F544-B835-C7A71FAB6C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04DD163-DABA-C240-A6C6-E33234DB2F4D}"/>
              </a:ext>
            </a:extLst>
          </p:cNvPr>
          <p:cNvCxnSpPr/>
          <p:nvPr/>
        </p:nvCxnSpPr>
        <p:spPr>
          <a:xfrm flipH="1">
            <a:off x="6545551" y="3726322"/>
            <a:ext cx="254833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41">
            <a:extLst>
              <a:ext uri="{FF2B5EF4-FFF2-40B4-BE49-F238E27FC236}">
                <a16:creationId xmlns:a16="http://schemas.microsoft.com/office/drawing/2014/main" id="{27B89BCB-87CA-7640-BC2D-65A05B519E96}"/>
              </a:ext>
            </a:extLst>
          </p:cNvPr>
          <p:cNvGrpSpPr>
            <a:grpSpLocks/>
          </p:cNvGrpSpPr>
          <p:nvPr/>
        </p:nvGrpSpPr>
        <p:grpSpPr bwMode="auto">
          <a:xfrm>
            <a:off x="5658373" y="6039796"/>
            <a:ext cx="812800" cy="658813"/>
            <a:chOff x="-44" y="1473"/>
            <a:chExt cx="981" cy="1105"/>
          </a:xfrm>
        </p:grpSpPr>
        <p:pic>
          <p:nvPicPr>
            <p:cNvPr id="70" name="Picture 42" descr="desktop_computer_stylized_medium">
              <a:extLst>
                <a:ext uri="{FF2B5EF4-FFF2-40B4-BE49-F238E27FC236}">
                  <a16:creationId xmlns:a16="http://schemas.microsoft.com/office/drawing/2014/main" id="{0C82CFB4-3428-8647-99DD-3B6C59F3E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Freeform 43">
              <a:extLst>
                <a:ext uri="{FF2B5EF4-FFF2-40B4-BE49-F238E27FC236}">
                  <a16:creationId xmlns:a16="http://schemas.microsoft.com/office/drawing/2014/main" id="{04A0D4C8-54E1-0E46-B711-36765520B5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7" name="Text Box 33">
            <a:extLst>
              <a:ext uri="{FF2B5EF4-FFF2-40B4-BE49-F238E27FC236}">
                <a16:creationId xmlns:a16="http://schemas.microsoft.com/office/drawing/2014/main" id="{4D60F09C-EEAE-8949-89C9-70CE657C8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287" y="3333177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137.196.7.78</a:t>
            </a:r>
          </a:p>
        </p:txBody>
      </p:sp>
      <p:sp>
        <p:nvSpPr>
          <p:cNvPr id="88" name="Text Box 36">
            <a:extLst>
              <a:ext uri="{FF2B5EF4-FFF2-40B4-BE49-F238E27FC236}">
                <a16:creationId xmlns:a16="http://schemas.microsoft.com/office/drawing/2014/main" id="{DD4B55F8-6951-BB48-93B1-8A8C712F3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9438" y="5217334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137.196.7.14</a:t>
            </a:r>
          </a:p>
        </p:txBody>
      </p:sp>
      <p:sp>
        <p:nvSpPr>
          <p:cNvPr id="89" name="Text Box 39">
            <a:extLst>
              <a:ext uri="{FF2B5EF4-FFF2-40B4-BE49-F238E27FC236}">
                <a16:creationId xmlns:a16="http://schemas.microsoft.com/office/drawing/2014/main" id="{2D84C91A-F7A7-644A-9323-5E12ED7E9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704" y="6034828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137.196.7.88</a:t>
            </a:r>
          </a:p>
        </p:txBody>
      </p:sp>
      <p:sp>
        <p:nvSpPr>
          <p:cNvPr id="90" name="Text Box 31">
            <a:extLst>
              <a:ext uri="{FF2B5EF4-FFF2-40B4-BE49-F238E27FC236}">
                <a16:creationId xmlns:a16="http://schemas.microsoft.com/office/drawing/2014/main" id="{CD5A8CEC-3E57-A944-A0C6-256AED094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181" y="5257090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137.196.7.23</a:t>
            </a:r>
          </a:p>
        </p:txBody>
      </p:sp>
    </p:spTree>
    <p:extLst>
      <p:ext uri="{BB962C8B-B14F-4D97-AF65-F5344CB8AC3E}">
        <p14:creationId xmlns:p14="http://schemas.microsoft.com/office/powerpoint/2010/main" val="56090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39751EC-3470-E44E-9E47-1DBEC48F367C}"/>
              </a:ext>
            </a:extLst>
          </p:cNvPr>
          <p:cNvGrpSpPr/>
          <p:nvPr/>
        </p:nvGrpSpPr>
        <p:grpSpPr>
          <a:xfrm>
            <a:off x="7535443" y="2298503"/>
            <a:ext cx="1243611" cy="519112"/>
            <a:chOff x="9287864" y="4082048"/>
            <a:chExt cx="1243611" cy="519112"/>
          </a:xfrm>
        </p:grpSpPr>
        <p:sp>
          <p:nvSpPr>
            <p:cNvPr id="556" name="Rectangle 75">
              <a:extLst>
                <a:ext uri="{FF2B5EF4-FFF2-40B4-BE49-F238E27FC236}">
                  <a16:creationId xmlns:a16="http://schemas.microsoft.com/office/drawing/2014/main" id="{86D84E7B-7F94-CF43-97CD-E40F099FC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0181" y="4127584"/>
              <a:ext cx="1188897" cy="471997"/>
            </a:xfrm>
            <a:prstGeom prst="rect">
              <a:avLst/>
            </a:prstGeom>
            <a:solidFill>
              <a:srgbClr val="F56F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7" name="Rectangle 2">
              <a:extLst>
                <a:ext uri="{FF2B5EF4-FFF2-40B4-BE49-F238E27FC236}">
                  <a16:creationId xmlns:a16="http://schemas.microsoft.com/office/drawing/2014/main" id="{75001E46-9EFA-6F46-BF58-DE475A333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9866" y="4128085"/>
              <a:ext cx="1181609" cy="46831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8" name="Line 3">
              <a:extLst>
                <a:ext uri="{FF2B5EF4-FFF2-40B4-BE49-F238E27FC236}">
                  <a16:creationId xmlns:a16="http://schemas.microsoft.com/office/drawing/2014/main" id="{58FD3C8D-D13C-DD42-85DC-F3FC758279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51453" y="4342570"/>
              <a:ext cx="1179110" cy="14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9" name="Text Box 6">
              <a:extLst>
                <a:ext uri="{FF2B5EF4-FFF2-40B4-BE49-F238E27FC236}">
                  <a16:creationId xmlns:a16="http://schemas.microsoft.com/office/drawing/2014/main" id="{06310D8E-E39C-8749-8C4D-6762E12A6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7864" y="4107358"/>
              <a:ext cx="24130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562" name="Line 18">
              <a:extLst>
                <a:ext uri="{FF2B5EF4-FFF2-40B4-BE49-F238E27FC236}">
                  <a16:creationId xmlns:a16="http://schemas.microsoft.com/office/drawing/2014/main" id="{674927D0-7AF4-FB45-A199-0AA4F2F4D9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30891" y="4132848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3" name="Line 21">
              <a:extLst>
                <a:ext uri="{FF2B5EF4-FFF2-40B4-BE49-F238E27FC236}">
                  <a16:creationId xmlns:a16="http://schemas.microsoft.com/office/drawing/2014/main" id="{ED992B3F-F06B-D64B-B214-C090060600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0378" y="4129673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5" name="Line 23">
              <a:extLst>
                <a:ext uri="{FF2B5EF4-FFF2-40B4-BE49-F238E27FC236}">
                  <a16:creationId xmlns:a16="http://schemas.microsoft.com/office/drawing/2014/main" id="{0E55E53C-5364-9444-98BF-DF258E8EB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11878" y="4137610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8" name="Text Box 26">
              <a:extLst>
                <a:ext uri="{FF2B5EF4-FFF2-40B4-BE49-F238E27FC236}">
                  <a16:creationId xmlns:a16="http://schemas.microsoft.com/office/drawing/2014/main" id="{2BB93CA1-198F-BD45-B13D-35FA7DC8E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8378" y="4296360"/>
              <a:ext cx="24130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572" name="Text Box 30">
              <a:extLst>
                <a:ext uri="{FF2B5EF4-FFF2-40B4-BE49-F238E27FC236}">
                  <a16:creationId xmlns:a16="http://schemas.microsoft.com/office/drawing/2014/main" id="{B28826E1-E494-BE45-847D-47836FFF5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0540" y="4300533"/>
              <a:ext cx="24130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573" name="Text Box 57">
              <a:extLst>
                <a:ext uri="{FF2B5EF4-FFF2-40B4-BE49-F238E27FC236}">
                  <a16:creationId xmlns:a16="http://schemas.microsoft.com/office/drawing/2014/main" id="{0E14A6FA-A1FE-3F46-A4F2-105D9B7A7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3616" y="4082048"/>
              <a:ext cx="2413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584" name="Oval 81">
              <a:extLst>
                <a:ext uri="{FF2B5EF4-FFF2-40B4-BE49-F238E27FC236}">
                  <a16:creationId xmlns:a16="http://schemas.microsoft.com/office/drawing/2014/main" id="{9FE56524-10FB-6042-A1CC-7979BFD9B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5753" y="4442410"/>
              <a:ext cx="4286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85" name="Oval 82">
              <a:extLst>
                <a:ext uri="{FF2B5EF4-FFF2-40B4-BE49-F238E27FC236}">
                  <a16:creationId xmlns:a16="http://schemas.microsoft.com/office/drawing/2014/main" id="{32B7ED54-8A66-9C40-90E0-AB788CBBD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7853" y="4439235"/>
              <a:ext cx="4286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86" name="Oval 83">
              <a:extLst>
                <a:ext uri="{FF2B5EF4-FFF2-40B4-BE49-F238E27FC236}">
                  <a16:creationId xmlns:a16="http://schemas.microsoft.com/office/drawing/2014/main" id="{ACECF9A3-7435-ED4E-A83D-328DB3D23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5228" y="4443998"/>
              <a:ext cx="42863" cy="476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443345-4697-A84D-B271-4440D2A31971}"/>
              </a:ext>
            </a:extLst>
          </p:cNvPr>
          <p:cNvGrpSpPr/>
          <p:nvPr/>
        </p:nvGrpSpPr>
        <p:grpSpPr>
          <a:xfrm>
            <a:off x="8704311" y="2293748"/>
            <a:ext cx="1259780" cy="523875"/>
            <a:chOff x="10932220" y="4822113"/>
            <a:chExt cx="1259780" cy="523875"/>
          </a:xfrm>
        </p:grpSpPr>
        <p:sp>
          <p:nvSpPr>
            <p:cNvPr id="620" name="Rectangle 76">
              <a:extLst>
                <a:ext uri="{FF2B5EF4-FFF2-40B4-BE49-F238E27FC236}">
                  <a16:creationId xmlns:a16="http://schemas.microsoft.com/office/drawing/2014/main" id="{5443F9B0-0F91-A14D-9E8E-E2DFA236E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1071" y="4880851"/>
              <a:ext cx="1190929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22" name="Rectangle 2">
              <a:extLst>
                <a:ext uri="{FF2B5EF4-FFF2-40B4-BE49-F238E27FC236}">
                  <a16:creationId xmlns:a16="http://schemas.microsoft.com/office/drawing/2014/main" id="{5E7248A8-6B10-0841-AE53-D0ABC4CED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0391" y="4872913"/>
              <a:ext cx="1181609" cy="46831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3" name="Line 3">
              <a:extLst>
                <a:ext uri="{FF2B5EF4-FFF2-40B4-BE49-F238E27FC236}">
                  <a16:creationId xmlns:a16="http://schemas.microsoft.com/office/drawing/2014/main" id="{DD3A74DB-9E59-9348-8893-A2232C822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09376" y="5090714"/>
              <a:ext cx="1163270" cy="2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6" name="Line 17">
              <a:extLst>
                <a:ext uri="{FF2B5EF4-FFF2-40B4-BE49-F238E27FC236}">
                  <a16:creationId xmlns:a16="http://schemas.microsoft.com/office/drawing/2014/main" id="{651AA383-259C-DC4C-B417-34535BECA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01146" y="4882438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1" name="Line 24">
              <a:extLst>
                <a:ext uri="{FF2B5EF4-FFF2-40B4-BE49-F238E27FC236}">
                  <a16:creationId xmlns:a16="http://schemas.microsoft.com/office/drawing/2014/main" id="{A9A98EAD-050F-EF41-8FA1-A45247966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05871" y="4877676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2" name="Line 25">
              <a:extLst>
                <a:ext uri="{FF2B5EF4-FFF2-40B4-BE49-F238E27FC236}">
                  <a16:creationId xmlns:a16="http://schemas.microsoft.com/office/drawing/2014/main" id="{A2531D0B-9E46-0941-94A0-96006DBAD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96421" y="4872913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4" name="Text Box 27">
              <a:extLst>
                <a:ext uri="{FF2B5EF4-FFF2-40B4-BE49-F238E27FC236}">
                  <a16:creationId xmlns:a16="http://schemas.microsoft.com/office/drawing/2014/main" id="{7649D600-6D49-3044-A4AB-61B599FF2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7845" y="4840575"/>
              <a:ext cx="2413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635" name="Text Box 28">
              <a:extLst>
                <a:ext uri="{FF2B5EF4-FFF2-40B4-BE49-F238E27FC236}">
                  <a16:creationId xmlns:a16="http://schemas.microsoft.com/office/drawing/2014/main" id="{5BAA2670-D55C-C142-827F-9CE7DB759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13871" y="5045951"/>
              <a:ext cx="29845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16</a:t>
              </a:r>
            </a:p>
          </p:txBody>
        </p:sp>
        <p:sp>
          <p:nvSpPr>
            <p:cNvPr id="636" name="Text Box 29">
              <a:extLst>
                <a:ext uri="{FF2B5EF4-FFF2-40B4-BE49-F238E27FC236}">
                  <a16:creationId xmlns:a16="http://schemas.microsoft.com/office/drawing/2014/main" id="{D7F356E9-BF66-D145-915D-38A53F2F18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32220" y="5049376"/>
              <a:ext cx="29845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639" name="Text Box 74">
              <a:extLst>
                <a:ext uri="{FF2B5EF4-FFF2-40B4-BE49-F238E27FC236}">
                  <a16:creationId xmlns:a16="http://schemas.microsoft.com/office/drawing/2014/main" id="{C33FAB3F-C18D-F04F-AFF6-CD5E1444D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09108" y="4822113"/>
              <a:ext cx="29845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15</a:t>
              </a:r>
            </a:p>
          </p:txBody>
        </p:sp>
        <p:sp>
          <p:nvSpPr>
            <p:cNvPr id="643" name="Oval 84">
              <a:extLst>
                <a:ext uri="{FF2B5EF4-FFF2-40B4-BE49-F238E27FC236}">
                  <a16:creationId xmlns:a16="http://schemas.microsoft.com/office/drawing/2014/main" id="{86949CB4-4A39-0346-AFF6-9F5A2A7D7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7121" y="5185651"/>
              <a:ext cx="42862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4" name="Oval 85">
              <a:extLst>
                <a:ext uri="{FF2B5EF4-FFF2-40B4-BE49-F238E27FC236}">
                  <a16:creationId xmlns:a16="http://schemas.microsoft.com/office/drawing/2014/main" id="{E4D51E21-8C17-E743-8B81-06236413D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4421" y="4971338"/>
              <a:ext cx="42862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5" name="Oval 86">
              <a:extLst>
                <a:ext uri="{FF2B5EF4-FFF2-40B4-BE49-F238E27FC236}">
                  <a16:creationId xmlns:a16="http://schemas.microsoft.com/office/drawing/2014/main" id="{520890CD-F328-1643-8FAD-D429622AE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9133" y="4968163"/>
              <a:ext cx="4286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/>
              </a:rPr>
              <a:t>Port-based VLANs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25" name="Text Box 85">
            <a:extLst>
              <a:ext uri="{FF2B5EF4-FFF2-40B4-BE49-F238E27FC236}">
                <a16:creationId xmlns:a16="http://schemas.microsoft.com/office/drawing/2014/main" id="{DBE7F08B-75D4-654E-BA3B-51E343AAE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828" y="2469025"/>
            <a:ext cx="369778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0" dirty="0">
                <a:solidFill>
                  <a:srgbClr val="000000"/>
                </a:solidFill>
                <a:latin typeface="+mn-lt"/>
                <a:cs typeface="Arial" charset="0"/>
              </a:rPr>
              <a:t>switch(es) supporting VLAN capabilities can be configured to define multiple </a:t>
            </a:r>
            <a:r>
              <a:rPr lang="en-US" sz="2800" dirty="0">
                <a:solidFill>
                  <a:srgbClr val="0000A8"/>
                </a:solidFill>
                <a:latin typeface="+mn-lt"/>
                <a:cs typeface="Arial" charset="0"/>
              </a:rPr>
              <a:t>virtual </a:t>
            </a:r>
            <a:r>
              <a:rPr lang="en-US" sz="2800" i="0" dirty="0">
                <a:solidFill>
                  <a:srgbClr val="000000"/>
                </a:solidFill>
                <a:latin typeface="+mn-lt"/>
                <a:cs typeface="Arial" charset="0"/>
              </a:rPr>
              <a:t>LANS over single physical LAN infrastructure.</a:t>
            </a:r>
          </a:p>
        </p:txBody>
      </p:sp>
      <p:sp>
        <p:nvSpPr>
          <p:cNvPr id="226" name="Rectangle 86">
            <a:extLst>
              <a:ext uri="{FF2B5EF4-FFF2-40B4-BE49-F238E27FC236}">
                <a16:creationId xmlns:a16="http://schemas.microsoft.com/office/drawing/2014/main" id="{040C315C-CE33-1045-B5A5-A72E5FF7F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603" y="1867773"/>
            <a:ext cx="4140915" cy="347696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7" name="Text Box 87">
            <a:extLst>
              <a:ext uri="{FF2B5EF4-FFF2-40B4-BE49-F238E27FC236}">
                <a16:creationId xmlns:a16="http://schemas.microsoft.com/office/drawing/2014/main" id="{3747A2E4-8B70-A749-8C53-5E13C96C5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365" y="1607445"/>
            <a:ext cx="3014663" cy="82804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Virtual Local Area Network (VLAN)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ABEEB3-46FD-EA41-8074-A5BDD9C11183}"/>
              </a:ext>
            </a:extLst>
          </p:cNvPr>
          <p:cNvGrpSpPr/>
          <p:nvPr/>
        </p:nvGrpSpPr>
        <p:grpSpPr>
          <a:xfrm>
            <a:off x="7579415" y="1918955"/>
            <a:ext cx="2388836" cy="410624"/>
            <a:chOff x="7399107" y="1365161"/>
            <a:chExt cx="2388836" cy="732595"/>
          </a:xfrm>
        </p:grpSpPr>
        <p:sp>
          <p:nvSpPr>
            <p:cNvPr id="541" name="Freeform 540">
              <a:extLst>
                <a:ext uri="{FF2B5EF4-FFF2-40B4-BE49-F238E27FC236}">
                  <a16:creationId xmlns:a16="http://schemas.microsoft.com/office/drawing/2014/main" id="{20E2C253-E31D-DA4E-8C57-56EFE4A095ED}"/>
                </a:ext>
              </a:extLst>
            </p:cNvPr>
            <p:cNvSpPr/>
            <p:nvPr/>
          </p:nvSpPr>
          <p:spPr>
            <a:xfrm>
              <a:off x="7399107" y="1365161"/>
              <a:ext cx="2388836" cy="732595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2" name="Group 541">
              <a:extLst>
                <a:ext uri="{FF2B5EF4-FFF2-40B4-BE49-F238E27FC236}">
                  <a16:creationId xmlns:a16="http://schemas.microsoft.com/office/drawing/2014/main" id="{1596EEC3-C1AA-2E4B-BA66-1B555E77FCC5}"/>
                </a:ext>
              </a:extLst>
            </p:cNvPr>
            <p:cNvGrpSpPr/>
            <p:nvPr/>
          </p:nvGrpSpPr>
          <p:grpSpPr>
            <a:xfrm>
              <a:off x="7564998" y="1450537"/>
              <a:ext cx="2021605" cy="589765"/>
              <a:chOff x="7939341" y="3037317"/>
              <a:chExt cx="897649" cy="353919"/>
            </a:xfrm>
          </p:grpSpPr>
          <p:sp>
            <p:nvSpPr>
              <p:cNvPr id="543" name="Freeform 542">
                <a:extLst>
                  <a:ext uri="{FF2B5EF4-FFF2-40B4-BE49-F238E27FC236}">
                    <a16:creationId xmlns:a16="http://schemas.microsoft.com/office/drawing/2014/main" id="{AB2941FE-E212-F347-B495-140D5C7ED03C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4" name="Freeform 543">
                <a:extLst>
                  <a:ext uri="{FF2B5EF4-FFF2-40B4-BE49-F238E27FC236}">
                    <a16:creationId xmlns:a16="http://schemas.microsoft.com/office/drawing/2014/main" id="{91A112E4-81D0-F44B-9985-65B5C629D09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5" name="Freeform 544">
                <a:extLst>
                  <a:ext uri="{FF2B5EF4-FFF2-40B4-BE49-F238E27FC236}">
                    <a16:creationId xmlns:a16="http://schemas.microsoft.com/office/drawing/2014/main" id="{1585E8CB-B8A8-844A-9962-714F597BBE4F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6" name="Freeform 545">
                <a:extLst>
                  <a:ext uri="{FF2B5EF4-FFF2-40B4-BE49-F238E27FC236}">
                    <a16:creationId xmlns:a16="http://schemas.microsoft.com/office/drawing/2014/main" id="{EC524C8C-F983-3A44-9FDA-771511096419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04" name="Rectangle 3">
            <a:extLst>
              <a:ext uri="{FF2B5EF4-FFF2-40B4-BE49-F238E27FC236}">
                <a16:creationId xmlns:a16="http://schemas.microsoft.com/office/drawing/2014/main" id="{8B0BF6C6-7F95-0647-8336-38D2D9565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932" y="721723"/>
            <a:ext cx="5961059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kern="0" dirty="0">
                <a:solidFill>
                  <a:srgbClr val="CC0000"/>
                </a:solidFill>
                <a:cs typeface="+mn-cs"/>
              </a:rPr>
              <a:t>port-based VLAN: </a:t>
            </a:r>
            <a:r>
              <a:rPr lang="en-US" sz="2400" kern="0" dirty="0">
                <a:cs typeface="+mn-cs"/>
              </a:rPr>
              <a:t>switch ports grouped (by switch management software) so that </a:t>
            </a:r>
            <a:r>
              <a:rPr lang="en-US" sz="2400" i="1" kern="0" dirty="0">
                <a:solidFill>
                  <a:srgbClr val="0000A8"/>
                </a:solidFill>
                <a:cs typeface="+mn-cs"/>
              </a:rPr>
              <a:t>single</a:t>
            </a:r>
            <a:r>
              <a:rPr lang="en-US" sz="2400" kern="0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sz="2400" kern="0" dirty="0">
                <a:cs typeface="+mn-cs"/>
              </a:rPr>
              <a:t>physical switch ……</a:t>
            </a:r>
          </a:p>
          <a:p>
            <a:pPr>
              <a:defRPr/>
            </a:pPr>
            <a:endParaRPr lang="en-US" sz="2000" kern="0" dirty="0">
              <a:latin typeface="Gill Sans MT" charset="0"/>
              <a:cs typeface="+mn-cs"/>
            </a:endParaRPr>
          </a:p>
        </p:txBody>
      </p:sp>
      <p:sp>
        <p:nvSpPr>
          <p:cNvPr id="430" name="Line 61">
            <a:extLst>
              <a:ext uri="{FF2B5EF4-FFF2-40B4-BE49-F238E27FC236}">
                <a16:creationId xmlns:a16="http://schemas.microsoft.com/office/drawing/2014/main" id="{504ED2E3-D101-424C-8AE9-5C34917B54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27193" y="2649273"/>
            <a:ext cx="901700" cy="27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1" name="Line 62">
            <a:extLst>
              <a:ext uri="{FF2B5EF4-FFF2-40B4-BE49-F238E27FC236}">
                <a16:creationId xmlns:a16="http://schemas.microsoft.com/office/drawing/2014/main" id="{2122A03F-B45C-EC49-8D54-8D3B7DB4DA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12956" y="2649273"/>
            <a:ext cx="806450" cy="419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2" name="Line 63">
            <a:extLst>
              <a:ext uri="{FF2B5EF4-FFF2-40B4-BE49-F238E27FC236}">
                <a16:creationId xmlns:a16="http://schemas.microsoft.com/office/drawing/2014/main" id="{F985FD06-D0A5-3048-AF98-111FE4DF76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32092" y="2664199"/>
            <a:ext cx="672983" cy="3613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3" name="Text Box 64">
            <a:extLst>
              <a:ext uri="{FF2B5EF4-FFF2-40B4-BE49-F238E27FC236}">
                <a16:creationId xmlns:a16="http://schemas.microsoft.com/office/drawing/2014/main" id="{299DB3CE-7B62-0F41-8A17-414B51C9B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1614" y="2864458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…</a:t>
            </a:r>
          </a:p>
        </p:txBody>
      </p:sp>
      <p:sp>
        <p:nvSpPr>
          <p:cNvPr id="434" name="Line 69">
            <a:extLst>
              <a:ext uri="{FF2B5EF4-FFF2-40B4-BE49-F238E27FC236}">
                <a16:creationId xmlns:a16="http://schemas.microsoft.com/office/drawing/2014/main" id="{131CBCB7-EC04-C34D-8089-DF6962A05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0156" y="2652448"/>
            <a:ext cx="101600" cy="377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5" name="Line 70">
            <a:extLst>
              <a:ext uri="{FF2B5EF4-FFF2-40B4-BE49-F238E27FC236}">
                <a16:creationId xmlns:a16="http://schemas.microsoft.com/office/drawing/2014/main" id="{3E75F251-D967-EA4E-9C97-EB6B5246A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30631" y="2450835"/>
            <a:ext cx="479425" cy="603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6" name="Line 71">
            <a:extLst>
              <a:ext uri="{FF2B5EF4-FFF2-40B4-BE49-F238E27FC236}">
                <a16:creationId xmlns:a16="http://schemas.microsoft.com/office/drawing/2014/main" id="{00AB0795-DB89-1B41-A48F-217D5BED1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86293" y="2395273"/>
            <a:ext cx="514350" cy="484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7" name="Text Box 72">
            <a:extLst>
              <a:ext uri="{FF2B5EF4-FFF2-40B4-BE49-F238E27FC236}">
                <a16:creationId xmlns:a16="http://schemas.microsoft.com/office/drawing/2014/main" id="{377DDBF1-C221-7B40-952F-70C5D6714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6520" y="3356023"/>
            <a:ext cx="173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EE (VLAN ports 1-8)</a:t>
            </a:r>
          </a:p>
        </p:txBody>
      </p:sp>
      <p:sp>
        <p:nvSpPr>
          <p:cNvPr id="438" name="Text Box 73">
            <a:extLst>
              <a:ext uri="{FF2B5EF4-FFF2-40B4-BE49-F238E27FC236}">
                <a16:creationId xmlns:a16="http://schemas.microsoft.com/office/drawing/2014/main" id="{FDE3B945-5B46-E04D-BFCA-4A7A699A9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7415" y="3356023"/>
            <a:ext cx="25725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CS (VLAN ports 9-15)</a:t>
            </a:r>
          </a:p>
        </p:txBody>
      </p:sp>
      <p:sp>
        <p:nvSpPr>
          <p:cNvPr id="447" name="Text Box 45">
            <a:extLst>
              <a:ext uri="{FF2B5EF4-FFF2-40B4-BE49-F238E27FC236}">
                <a16:creationId xmlns:a16="http://schemas.microsoft.com/office/drawing/2014/main" id="{2D1CE1C0-31D9-844E-8F50-70F2806CE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5370" y="2827505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…</a:t>
            </a:r>
          </a:p>
        </p:txBody>
      </p:sp>
      <p:grpSp>
        <p:nvGrpSpPr>
          <p:cNvPr id="448" name="Group 44">
            <a:extLst>
              <a:ext uri="{FF2B5EF4-FFF2-40B4-BE49-F238E27FC236}">
                <a16:creationId xmlns:a16="http://schemas.microsoft.com/office/drawing/2014/main" id="{700B7029-39F6-C74E-AC0E-38210F4099EF}"/>
              </a:ext>
            </a:extLst>
          </p:cNvPr>
          <p:cNvGrpSpPr>
            <a:grpSpLocks/>
          </p:cNvGrpSpPr>
          <p:nvPr/>
        </p:nvGrpSpPr>
        <p:grpSpPr bwMode="auto">
          <a:xfrm>
            <a:off x="6290618" y="2835010"/>
            <a:ext cx="609600" cy="558800"/>
            <a:chOff x="-44" y="1473"/>
            <a:chExt cx="981" cy="1105"/>
          </a:xfrm>
        </p:grpSpPr>
        <p:pic>
          <p:nvPicPr>
            <p:cNvPr id="449" name="Picture 45" descr="desktop_computer_stylized_medium">
              <a:extLst>
                <a:ext uri="{FF2B5EF4-FFF2-40B4-BE49-F238E27FC236}">
                  <a16:creationId xmlns:a16="http://schemas.microsoft.com/office/drawing/2014/main" id="{DBD01A03-81B8-534F-93E0-1D4C45D29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" name="Freeform 46">
              <a:extLst>
                <a:ext uri="{FF2B5EF4-FFF2-40B4-BE49-F238E27FC236}">
                  <a16:creationId xmlns:a16="http://schemas.microsoft.com/office/drawing/2014/main" id="{635026BE-6129-3740-BA64-8136F70D67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51" name="Group 44">
            <a:extLst>
              <a:ext uri="{FF2B5EF4-FFF2-40B4-BE49-F238E27FC236}">
                <a16:creationId xmlns:a16="http://schemas.microsoft.com/office/drawing/2014/main" id="{5180A7F4-6359-C649-AEDF-B175B94960B4}"/>
              </a:ext>
            </a:extLst>
          </p:cNvPr>
          <p:cNvGrpSpPr>
            <a:grpSpLocks/>
          </p:cNvGrpSpPr>
          <p:nvPr/>
        </p:nvGrpSpPr>
        <p:grpSpPr bwMode="auto">
          <a:xfrm>
            <a:off x="6855399" y="2840344"/>
            <a:ext cx="609600" cy="558800"/>
            <a:chOff x="-44" y="1473"/>
            <a:chExt cx="981" cy="1105"/>
          </a:xfrm>
        </p:grpSpPr>
        <p:pic>
          <p:nvPicPr>
            <p:cNvPr id="452" name="Picture 45" descr="desktop_computer_stylized_medium">
              <a:extLst>
                <a:ext uri="{FF2B5EF4-FFF2-40B4-BE49-F238E27FC236}">
                  <a16:creationId xmlns:a16="http://schemas.microsoft.com/office/drawing/2014/main" id="{14B1FE25-A4BF-9D47-8AD2-68F17E2D3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3" name="Freeform 46">
              <a:extLst>
                <a:ext uri="{FF2B5EF4-FFF2-40B4-BE49-F238E27FC236}">
                  <a16:creationId xmlns:a16="http://schemas.microsoft.com/office/drawing/2014/main" id="{BBF7941F-1FF1-1849-803E-B825A4F414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54" name="Group 44">
            <a:extLst>
              <a:ext uri="{FF2B5EF4-FFF2-40B4-BE49-F238E27FC236}">
                <a16:creationId xmlns:a16="http://schemas.microsoft.com/office/drawing/2014/main" id="{3B53FC44-EDA2-6143-AAE9-F7F4B007F065}"/>
              </a:ext>
            </a:extLst>
          </p:cNvPr>
          <p:cNvGrpSpPr>
            <a:grpSpLocks/>
          </p:cNvGrpSpPr>
          <p:nvPr/>
        </p:nvGrpSpPr>
        <p:grpSpPr bwMode="auto">
          <a:xfrm>
            <a:off x="7612266" y="2835682"/>
            <a:ext cx="609600" cy="558800"/>
            <a:chOff x="-44" y="1473"/>
            <a:chExt cx="981" cy="1105"/>
          </a:xfrm>
        </p:grpSpPr>
        <p:pic>
          <p:nvPicPr>
            <p:cNvPr id="455" name="Picture 45" descr="desktop_computer_stylized_medium">
              <a:extLst>
                <a:ext uri="{FF2B5EF4-FFF2-40B4-BE49-F238E27FC236}">
                  <a16:creationId xmlns:a16="http://schemas.microsoft.com/office/drawing/2014/main" id="{27DADEDF-8827-4347-B67A-F3A8226995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6" name="Freeform 46">
              <a:extLst>
                <a:ext uri="{FF2B5EF4-FFF2-40B4-BE49-F238E27FC236}">
                  <a16:creationId xmlns:a16="http://schemas.microsoft.com/office/drawing/2014/main" id="{6A110340-235C-2846-A908-0380A764EB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57" name="Group 44">
            <a:extLst>
              <a:ext uri="{FF2B5EF4-FFF2-40B4-BE49-F238E27FC236}">
                <a16:creationId xmlns:a16="http://schemas.microsoft.com/office/drawing/2014/main" id="{799E5DB2-77CF-E344-82DA-E1C53B1B1556}"/>
              </a:ext>
            </a:extLst>
          </p:cNvPr>
          <p:cNvGrpSpPr>
            <a:grpSpLocks/>
          </p:cNvGrpSpPr>
          <p:nvPr/>
        </p:nvGrpSpPr>
        <p:grpSpPr bwMode="auto">
          <a:xfrm>
            <a:off x="8577667" y="2831020"/>
            <a:ext cx="609600" cy="558800"/>
            <a:chOff x="-44" y="1473"/>
            <a:chExt cx="981" cy="1105"/>
          </a:xfrm>
        </p:grpSpPr>
        <p:pic>
          <p:nvPicPr>
            <p:cNvPr id="458" name="Picture 45" descr="desktop_computer_stylized_medium">
              <a:extLst>
                <a:ext uri="{FF2B5EF4-FFF2-40B4-BE49-F238E27FC236}">
                  <a16:creationId xmlns:a16="http://schemas.microsoft.com/office/drawing/2014/main" id="{D37910D3-8AA7-C24C-818C-2F605830F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9" name="Freeform 46">
              <a:extLst>
                <a:ext uri="{FF2B5EF4-FFF2-40B4-BE49-F238E27FC236}">
                  <a16:creationId xmlns:a16="http://schemas.microsoft.com/office/drawing/2014/main" id="{B4F17700-4146-9C4E-A002-23A5A81265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60" name="Group 44">
            <a:extLst>
              <a:ext uri="{FF2B5EF4-FFF2-40B4-BE49-F238E27FC236}">
                <a16:creationId xmlns:a16="http://schemas.microsoft.com/office/drawing/2014/main" id="{BC32569F-4860-C044-8345-620D3C44BE94}"/>
              </a:ext>
            </a:extLst>
          </p:cNvPr>
          <p:cNvGrpSpPr>
            <a:grpSpLocks/>
          </p:cNvGrpSpPr>
          <p:nvPr/>
        </p:nvGrpSpPr>
        <p:grpSpPr bwMode="auto">
          <a:xfrm>
            <a:off x="9092894" y="2836930"/>
            <a:ext cx="609600" cy="558800"/>
            <a:chOff x="-44" y="1473"/>
            <a:chExt cx="981" cy="1105"/>
          </a:xfrm>
        </p:grpSpPr>
        <p:pic>
          <p:nvPicPr>
            <p:cNvPr id="461" name="Picture 45" descr="desktop_computer_stylized_medium">
              <a:extLst>
                <a:ext uri="{FF2B5EF4-FFF2-40B4-BE49-F238E27FC236}">
                  <a16:creationId xmlns:a16="http://schemas.microsoft.com/office/drawing/2014/main" id="{D412AD3B-D014-6047-80EA-4735BF4B4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2" name="Freeform 46">
              <a:extLst>
                <a:ext uri="{FF2B5EF4-FFF2-40B4-BE49-F238E27FC236}">
                  <a16:creationId xmlns:a16="http://schemas.microsoft.com/office/drawing/2014/main" id="{353A741B-0D62-3446-9077-1E43F71BA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63" name="Group 44">
            <a:extLst>
              <a:ext uri="{FF2B5EF4-FFF2-40B4-BE49-F238E27FC236}">
                <a16:creationId xmlns:a16="http://schemas.microsoft.com/office/drawing/2014/main" id="{D42CBE99-C058-0F44-B1D9-2439ABF13462}"/>
              </a:ext>
            </a:extLst>
          </p:cNvPr>
          <p:cNvGrpSpPr>
            <a:grpSpLocks/>
          </p:cNvGrpSpPr>
          <p:nvPr/>
        </p:nvGrpSpPr>
        <p:grpSpPr bwMode="auto">
          <a:xfrm>
            <a:off x="9956495" y="2845922"/>
            <a:ext cx="609600" cy="558800"/>
            <a:chOff x="-44" y="1473"/>
            <a:chExt cx="981" cy="1105"/>
          </a:xfrm>
        </p:grpSpPr>
        <p:pic>
          <p:nvPicPr>
            <p:cNvPr id="464" name="Picture 45" descr="desktop_computer_stylized_medium">
              <a:extLst>
                <a:ext uri="{FF2B5EF4-FFF2-40B4-BE49-F238E27FC236}">
                  <a16:creationId xmlns:a16="http://schemas.microsoft.com/office/drawing/2014/main" id="{12D4DF7A-D18D-7A44-B2AA-BED58DFA4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5" name="Freeform 46">
              <a:extLst>
                <a:ext uri="{FF2B5EF4-FFF2-40B4-BE49-F238E27FC236}">
                  <a16:creationId xmlns:a16="http://schemas.microsoft.com/office/drawing/2014/main" id="{1BBC825C-81B6-FE42-9537-7ECC063686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18BAC5-6F99-9949-A533-8E94FF0D852A}"/>
              </a:ext>
            </a:extLst>
          </p:cNvPr>
          <p:cNvGrpSpPr/>
          <p:nvPr/>
        </p:nvGrpSpPr>
        <p:grpSpPr>
          <a:xfrm>
            <a:off x="6211492" y="3817384"/>
            <a:ext cx="5305402" cy="2612342"/>
            <a:chOff x="6211492" y="3817384"/>
            <a:chExt cx="5305402" cy="2612342"/>
          </a:xfrm>
        </p:grpSpPr>
        <p:grpSp>
          <p:nvGrpSpPr>
            <p:cNvPr id="684" name="Group 683">
              <a:extLst>
                <a:ext uri="{FF2B5EF4-FFF2-40B4-BE49-F238E27FC236}">
                  <a16:creationId xmlns:a16="http://schemas.microsoft.com/office/drawing/2014/main" id="{032775F3-0670-3C4B-B2DF-70AE363DCDFF}"/>
                </a:ext>
              </a:extLst>
            </p:cNvPr>
            <p:cNvGrpSpPr/>
            <p:nvPr/>
          </p:nvGrpSpPr>
          <p:grpSpPr>
            <a:xfrm>
              <a:off x="6540241" y="4410585"/>
              <a:ext cx="4725167" cy="1478151"/>
              <a:chOff x="6576817" y="3374265"/>
              <a:chExt cx="4310127" cy="1451015"/>
            </a:xfrm>
          </p:grpSpPr>
          <p:sp>
            <p:nvSpPr>
              <p:cNvPr id="685" name="Oval 684">
                <a:extLst>
                  <a:ext uri="{FF2B5EF4-FFF2-40B4-BE49-F238E27FC236}">
                    <a16:creationId xmlns:a16="http://schemas.microsoft.com/office/drawing/2014/main" id="{809D7D0E-60C1-2C48-AD6E-75E52E4358D7}"/>
                  </a:ext>
                </a:extLst>
              </p:cNvPr>
              <p:cNvSpPr/>
              <p:nvPr/>
            </p:nvSpPr>
            <p:spPr>
              <a:xfrm>
                <a:off x="8691093" y="3384997"/>
                <a:ext cx="1094704" cy="528034"/>
              </a:xfrm>
              <a:prstGeom prst="ellipse">
                <a:avLst/>
              </a:prstGeom>
              <a:noFill/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Oval 685">
                <a:extLst>
                  <a:ext uri="{FF2B5EF4-FFF2-40B4-BE49-F238E27FC236}">
                    <a16:creationId xmlns:a16="http://schemas.microsoft.com/office/drawing/2014/main" id="{EF688021-C6FD-1B4E-B315-BB324D547AD5}"/>
                  </a:ext>
                </a:extLst>
              </p:cNvPr>
              <p:cNvSpPr/>
              <p:nvPr/>
            </p:nvSpPr>
            <p:spPr>
              <a:xfrm>
                <a:off x="9704233" y="3561007"/>
                <a:ext cx="1094704" cy="528034"/>
              </a:xfrm>
              <a:prstGeom prst="ellipse">
                <a:avLst/>
              </a:prstGeom>
              <a:noFill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Oval 686">
                <a:extLst>
                  <a:ext uri="{FF2B5EF4-FFF2-40B4-BE49-F238E27FC236}">
                    <a16:creationId xmlns:a16="http://schemas.microsoft.com/office/drawing/2014/main" id="{1F5AD41F-54EA-6A44-B0D6-74F874C66EF2}"/>
                  </a:ext>
                </a:extLst>
              </p:cNvPr>
              <p:cNvSpPr/>
              <p:nvPr/>
            </p:nvSpPr>
            <p:spPr>
              <a:xfrm>
                <a:off x="9274940" y="4110502"/>
                <a:ext cx="1094704" cy="57525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Oval 687">
                <a:extLst>
                  <a:ext uri="{FF2B5EF4-FFF2-40B4-BE49-F238E27FC236}">
                    <a16:creationId xmlns:a16="http://schemas.microsoft.com/office/drawing/2014/main" id="{4C7FB047-C4AD-824E-B7ED-47D40D01146F}"/>
                  </a:ext>
                </a:extLst>
              </p:cNvPr>
              <p:cNvSpPr/>
              <p:nvPr/>
            </p:nvSpPr>
            <p:spPr>
              <a:xfrm>
                <a:off x="8178090" y="4250021"/>
                <a:ext cx="1313640" cy="57525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Oval 688">
                <a:extLst>
                  <a:ext uri="{FF2B5EF4-FFF2-40B4-BE49-F238E27FC236}">
                    <a16:creationId xmlns:a16="http://schemas.microsoft.com/office/drawing/2014/main" id="{012F2C31-F332-114A-9BCF-F8B282914B90}"/>
                  </a:ext>
                </a:extLst>
              </p:cNvPr>
              <p:cNvSpPr/>
              <p:nvPr/>
            </p:nvSpPr>
            <p:spPr>
              <a:xfrm>
                <a:off x="7222907" y="4170602"/>
                <a:ext cx="1313640" cy="57525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Oval 689">
                <a:extLst>
                  <a:ext uri="{FF2B5EF4-FFF2-40B4-BE49-F238E27FC236}">
                    <a16:creationId xmlns:a16="http://schemas.microsoft.com/office/drawing/2014/main" id="{D798AE63-63D4-7B40-9268-74F3FB1BA890}"/>
                  </a:ext>
                </a:extLst>
              </p:cNvPr>
              <p:cNvSpPr/>
              <p:nvPr/>
            </p:nvSpPr>
            <p:spPr>
              <a:xfrm>
                <a:off x="7029724" y="3539536"/>
                <a:ext cx="1313640" cy="575259"/>
              </a:xfrm>
              <a:prstGeom prst="ellipse">
                <a:avLst/>
              </a:prstGeom>
              <a:noFill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Oval 690">
                <a:extLst>
                  <a:ext uri="{FF2B5EF4-FFF2-40B4-BE49-F238E27FC236}">
                    <a16:creationId xmlns:a16="http://schemas.microsoft.com/office/drawing/2014/main" id="{D1D557D9-E710-6349-86FB-1E32C8BE5407}"/>
                  </a:ext>
                </a:extLst>
              </p:cNvPr>
              <p:cNvSpPr/>
              <p:nvPr/>
            </p:nvSpPr>
            <p:spPr>
              <a:xfrm>
                <a:off x="9792240" y="3842194"/>
                <a:ext cx="1094704" cy="57525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Oval 691">
                <a:extLst>
                  <a:ext uri="{FF2B5EF4-FFF2-40B4-BE49-F238E27FC236}">
                    <a16:creationId xmlns:a16="http://schemas.microsoft.com/office/drawing/2014/main" id="{FB07E267-41BC-A04C-B76A-60A7F3D74A23}"/>
                  </a:ext>
                </a:extLst>
              </p:cNvPr>
              <p:cNvSpPr/>
              <p:nvPr/>
            </p:nvSpPr>
            <p:spPr>
              <a:xfrm>
                <a:off x="9358649" y="3395729"/>
                <a:ext cx="1094704" cy="528034"/>
              </a:xfrm>
              <a:prstGeom prst="ellipse">
                <a:avLst/>
              </a:prstGeom>
              <a:solidFill>
                <a:schemeClr val="bg1"/>
              </a:solidFill>
              <a:effectLst>
                <a:outerShdw blurRad="50800" dist="38100" dir="18900000" algn="bl" rotWithShape="0">
                  <a:schemeClr val="bg1">
                    <a:lumMod val="6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Oval 692">
                <a:extLst>
                  <a:ext uri="{FF2B5EF4-FFF2-40B4-BE49-F238E27FC236}">
                    <a16:creationId xmlns:a16="http://schemas.microsoft.com/office/drawing/2014/main" id="{5682B567-D458-C848-AA8C-B31B69F32CB5}"/>
                  </a:ext>
                </a:extLst>
              </p:cNvPr>
              <p:cNvSpPr/>
              <p:nvPr/>
            </p:nvSpPr>
            <p:spPr>
              <a:xfrm>
                <a:off x="7727324" y="3374265"/>
                <a:ext cx="1442434" cy="605307"/>
              </a:xfrm>
              <a:prstGeom prst="ellipse">
                <a:avLst/>
              </a:prstGeom>
              <a:solidFill>
                <a:schemeClr val="bg1"/>
              </a:solidFill>
              <a:effectLst>
                <a:outerShdw blurRad="50800" dist="38100" dir="16200000" rotWithShape="0">
                  <a:schemeClr val="bg1">
                    <a:lumMod val="6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Oval 693">
                <a:extLst>
                  <a:ext uri="{FF2B5EF4-FFF2-40B4-BE49-F238E27FC236}">
                    <a16:creationId xmlns:a16="http://schemas.microsoft.com/office/drawing/2014/main" id="{905F9C15-25EA-7B4C-940C-44F363940A1A}"/>
                  </a:ext>
                </a:extLst>
              </p:cNvPr>
              <p:cNvSpPr/>
              <p:nvPr/>
            </p:nvSpPr>
            <p:spPr>
              <a:xfrm>
                <a:off x="6576817" y="3859361"/>
                <a:ext cx="1313640" cy="575259"/>
              </a:xfrm>
              <a:prstGeom prst="ellipse">
                <a:avLst/>
              </a:prstGeom>
              <a:solidFill>
                <a:schemeClr val="bg1"/>
              </a:solidFill>
              <a:effectLst>
                <a:outerShdw blurRad="50800" dist="38100" dir="13500000" algn="b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Freeform 694">
                <a:extLst>
                  <a:ext uri="{FF2B5EF4-FFF2-40B4-BE49-F238E27FC236}">
                    <a16:creationId xmlns:a16="http://schemas.microsoft.com/office/drawing/2014/main" id="{931DE170-9A7A-A446-A6FC-4B1B055B91C6}"/>
                  </a:ext>
                </a:extLst>
              </p:cNvPr>
              <p:cNvSpPr/>
              <p:nvPr/>
            </p:nvSpPr>
            <p:spPr>
              <a:xfrm>
                <a:off x="7094483" y="3443189"/>
                <a:ext cx="3651294" cy="1248629"/>
              </a:xfrm>
              <a:custGeom>
                <a:avLst/>
                <a:gdLst>
                  <a:gd name="connsiteX0" fmla="*/ 18918 w 3651294"/>
                  <a:gd name="connsiteY0" fmla="*/ 327923 h 1248629"/>
                  <a:gd name="connsiteX1" fmla="*/ 0 w 3651294"/>
                  <a:gd name="connsiteY1" fmla="*/ 472965 h 1248629"/>
                  <a:gd name="connsiteX2" fmla="*/ 75674 w 3651294"/>
                  <a:gd name="connsiteY2" fmla="*/ 939625 h 1248629"/>
                  <a:gd name="connsiteX3" fmla="*/ 176574 w 3651294"/>
                  <a:gd name="connsiteY3" fmla="*/ 964850 h 1248629"/>
                  <a:gd name="connsiteX4" fmla="*/ 214411 w 3651294"/>
                  <a:gd name="connsiteY4" fmla="*/ 1034218 h 1248629"/>
                  <a:gd name="connsiteX5" fmla="*/ 1072055 w 3651294"/>
                  <a:gd name="connsiteY5" fmla="*/ 1248629 h 1248629"/>
                  <a:gd name="connsiteX6" fmla="*/ 1210791 w 3651294"/>
                  <a:gd name="connsiteY6" fmla="*/ 1179261 h 1248629"/>
                  <a:gd name="connsiteX7" fmla="*/ 1311691 w 3651294"/>
                  <a:gd name="connsiteY7" fmla="*/ 1248629 h 1248629"/>
                  <a:gd name="connsiteX8" fmla="*/ 2238703 w 3651294"/>
                  <a:gd name="connsiteY8" fmla="*/ 1242323 h 1248629"/>
                  <a:gd name="connsiteX9" fmla="*/ 2352215 w 3651294"/>
                  <a:gd name="connsiteY9" fmla="*/ 1072055 h 1248629"/>
                  <a:gd name="connsiteX10" fmla="*/ 2453114 w 3651294"/>
                  <a:gd name="connsiteY10" fmla="*/ 1109892 h 1248629"/>
                  <a:gd name="connsiteX11" fmla="*/ 3165716 w 3651294"/>
                  <a:gd name="connsiteY11" fmla="*/ 1021605 h 1248629"/>
                  <a:gd name="connsiteX12" fmla="*/ 3272921 w 3651294"/>
                  <a:gd name="connsiteY12" fmla="*/ 870257 h 1248629"/>
                  <a:gd name="connsiteX13" fmla="*/ 3651294 w 3651294"/>
                  <a:gd name="connsiteY13" fmla="*/ 567559 h 1248629"/>
                  <a:gd name="connsiteX14" fmla="*/ 3600844 w 3651294"/>
                  <a:gd name="connsiteY14" fmla="*/ 510803 h 1248629"/>
                  <a:gd name="connsiteX15" fmla="*/ 3619763 w 3651294"/>
                  <a:gd name="connsiteY15" fmla="*/ 416210 h 1248629"/>
                  <a:gd name="connsiteX16" fmla="*/ 3436883 w 3651294"/>
                  <a:gd name="connsiteY16" fmla="*/ 245942 h 1248629"/>
                  <a:gd name="connsiteX17" fmla="*/ 3436883 w 3651294"/>
                  <a:gd name="connsiteY17" fmla="*/ 245942 h 1248629"/>
                  <a:gd name="connsiteX18" fmla="*/ 3285534 w 3651294"/>
                  <a:gd name="connsiteY18" fmla="*/ 182880 h 1248629"/>
                  <a:gd name="connsiteX19" fmla="*/ 2699056 w 3651294"/>
                  <a:gd name="connsiteY19" fmla="*/ 18919 h 1248629"/>
                  <a:gd name="connsiteX20" fmla="*/ 2440502 w 3651294"/>
                  <a:gd name="connsiteY20" fmla="*/ 69368 h 1248629"/>
                  <a:gd name="connsiteX21" fmla="*/ 2308071 w 3651294"/>
                  <a:gd name="connsiteY21" fmla="*/ 6306 h 1248629"/>
                  <a:gd name="connsiteX22" fmla="*/ 2011680 w 3651294"/>
                  <a:gd name="connsiteY22" fmla="*/ 0 h 1248629"/>
                  <a:gd name="connsiteX23" fmla="*/ 1828800 w 3651294"/>
                  <a:gd name="connsiteY23" fmla="*/ 31531 h 1248629"/>
                  <a:gd name="connsiteX24" fmla="*/ 775663 w 3651294"/>
                  <a:gd name="connsiteY24" fmla="*/ 94593 h 1248629"/>
                  <a:gd name="connsiteX25" fmla="*/ 599089 w 3651294"/>
                  <a:gd name="connsiteY25" fmla="*/ 170268 h 1248629"/>
                  <a:gd name="connsiteX26" fmla="*/ 283779 w 3651294"/>
                  <a:gd name="connsiteY26" fmla="*/ 195492 h 1248629"/>
                  <a:gd name="connsiteX27" fmla="*/ 18918 w 3651294"/>
                  <a:gd name="connsiteY27" fmla="*/ 327923 h 1248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651294" h="1248629">
                    <a:moveTo>
                      <a:pt x="18918" y="327923"/>
                    </a:moveTo>
                    <a:lnTo>
                      <a:pt x="0" y="472965"/>
                    </a:lnTo>
                    <a:lnTo>
                      <a:pt x="75674" y="939625"/>
                    </a:lnTo>
                    <a:lnTo>
                      <a:pt x="176574" y="964850"/>
                    </a:lnTo>
                    <a:lnTo>
                      <a:pt x="214411" y="1034218"/>
                    </a:lnTo>
                    <a:lnTo>
                      <a:pt x="1072055" y="1248629"/>
                    </a:lnTo>
                    <a:lnTo>
                      <a:pt x="1210791" y="1179261"/>
                    </a:lnTo>
                    <a:lnTo>
                      <a:pt x="1311691" y="1248629"/>
                    </a:lnTo>
                    <a:lnTo>
                      <a:pt x="2238703" y="1242323"/>
                    </a:lnTo>
                    <a:lnTo>
                      <a:pt x="2352215" y="1072055"/>
                    </a:lnTo>
                    <a:lnTo>
                      <a:pt x="2453114" y="1109892"/>
                    </a:lnTo>
                    <a:lnTo>
                      <a:pt x="3165716" y="1021605"/>
                    </a:lnTo>
                    <a:lnTo>
                      <a:pt x="3272921" y="870257"/>
                    </a:lnTo>
                    <a:lnTo>
                      <a:pt x="3651294" y="567559"/>
                    </a:lnTo>
                    <a:lnTo>
                      <a:pt x="3600844" y="510803"/>
                    </a:lnTo>
                    <a:lnTo>
                      <a:pt x="3619763" y="416210"/>
                    </a:lnTo>
                    <a:lnTo>
                      <a:pt x="3436883" y="245942"/>
                    </a:lnTo>
                    <a:lnTo>
                      <a:pt x="3436883" y="245942"/>
                    </a:lnTo>
                    <a:lnTo>
                      <a:pt x="3285534" y="182880"/>
                    </a:lnTo>
                    <a:lnTo>
                      <a:pt x="2699056" y="18919"/>
                    </a:lnTo>
                    <a:lnTo>
                      <a:pt x="2440502" y="69368"/>
                    </a:lnTo>
                    <a:lnTo>
                      <a:pt x="2308071" y="6306"/>
                    </a:lnTo>
                    <a:lnTo>
                      <a:pt x="2011680" y="0"/>
                    </a:lnTo>
                    <a:lnTo>
                      <a:pt x="1828800" y="31531"/>
                    </a:lnTo>
                    <a:lnTo>
                      <a:pt x="775663" y="94593"/>
                    </a:lnTo>
                    <a:lnTo>
                      <a:pt x="599089" y="170268"/>
                    </a:lnTo>
                    <a:lnTo>
                      <a:pt x="283779" y="195492"/>
                    </a:lnTo>
                    <a:lnTo>
                      <a:pt x="18918" y="3279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2" name="Rectangle 211">
              <a:extLst>
                <a:ext uri="{FF2B5EF4-FFF2-40B4-BE49-F238E27FC236}">
                  <a16:creationId xmlns:a16="http://schemas.microsoft.com/office/drawing/2014/main" id="{69F6A505-6FC4-F044-8AE9-A1A9917E6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1492" y="3817384"/>
              <a:ext cx="514032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marR="0" lvl="0" indent="-342900" defTabSz="91440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65000"/>
                <a:buFont typeface="Wingdings" charset="0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rPr>
                <a:t>… operates as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ea typeface="ＭＳ Ｐゴシック" charset="0"/>
                </a:rPr>
                <a:t>multiple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rPr>
                <a:t>virtual switches</a:t>
              </a:r>
            </a:p>
            <a:p>
              <a:pPr marL="342900" marR="0" lvl="0" indent="-342900" defTabSz="91440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65000"/>
                <a:buFont typeface="Wingdings" charset="0"/>
                <a:buChar char="v"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charset="0"/>
                <a:ea typeface="ＭＳ Ｐゴシック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8921662-C3D4-0647-9F72-39C9CE0D19E6}"/>
                </a:ext>
              </a:extLst>
            </p:cNvPr>
            <p:cNvGrpSpPr/>
            <p:nvPr/>
          </p:nvGrpSpPr>
          <p:grpSpPr>
            <a:xfrm>
              <a:off x="6371136" y="4706033"/>
              <a:ext cx="2504545" cy="1723693"/>
              <a:chOff x="6713475" y="4508715"/>
              <a:chExt cx="2504545" cy="1723693"/>
            </a:xfrm>
          </p:grpSpPr>
          <p:grpSp>
            <p:nvGrpSpPr>
              <p:cNvPr id="647" name="Group 646">
                <a:extLst>
                  <a:ext uri="{FF2B5EF4-FFF2-40B4-BE49-F238E27FC236}">
                    <a16:creationId xmlns:a16="http://schemas.microsoft.com/office/drawing/2014/main" id="{1557549E-498F-7447-979B-9B359264E0A6}"/>
                  </a:ext>
                </a:extLst>
              </p:cNvPr>
              <p:cNvGrpSpPr/>
              <p:nvPr/>
            </p:nvGrpSpPr>
            <p:grpSpPr>
              <a:xfrm>
                <a:off x="7956791" y="4882148"/>
                <a:ext cx="1253884" cy="519112"/>
                <a:chOff x="9277591" y="4082048"/>
                <a:chExt cx="1253884" cy="519112"/>
              </a:xfrm>
            </p:grpSpPr>
            <p:sp>
              <p:nvSpPr>
                <p:cNvPr id="662" name="Rectangle 75">
                  <a:extLst>
                    <a:ext uri="{FF2B5EF4-FFF2-40B4-BE49-F238E27FC236}">
                      <a16:creationId xmlns:a16="http://schemas.microsoft.com/office/drawing/2014/main" id="{27B96988-11D0-474D-93EB-348F240AF5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40181" y="4127584"/>
                  <a:ext cx="1188897" cy="471997"/>
                </a:xfrm>
                <a:prstGeom prst="rect">
                  <a:avLst/>
                </a:prstGeom>
                <a:solidFill>
                  <a:srgbClr val="F56F6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3" name="Rectangle 2">
                  <a:extLst>
                    <a:ext uri="{FF2B5EF4-FFF2-40B4-BE49-F238E27FC236}">
                      <a16:creationId xmlns:a16="http://schemas.microsoft.com/office/drawing/2014/main" id="{8B68E981-F5E3-2F42-819A-A669CFE11B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49866" y="4128085"/>
                  <a:ext cx="1181609" cy="468313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4" name="Line 3">
                  <a:extLst>
                    <a:ext uri="{FF2B5EF4-FFF2-40B4-BE49-F238E27FC236}">
                      <a16:creationId xmlns:a16="http://schemas.microsoft.com/office/drawing/2014/main" id="{5E688D47-83AD-C34B-A1ED-6322C39436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351453" y="4342570"/>
                  <a:ext cx="1179110" cy="14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5" name="Text Box 6">
                  <a:extLst>
                    <a:ext uri="{FF2B5EF4-FFF2-40B4-BE49-F238E27FC236}">
                      <a16:creationId xmlns:a16="http://schemas.microsoft.com/office/drawing/2014/main" id="{FBA92F64-DEA8-0145-A270-ADFA4F7483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277591" y="4097084"/>
                  <a:ext cx="241300" cy="214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i="0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666" name="Line 18">
                  <a:extLst>
                    <a:ext uri="{FF2B5EF4-FFF2-40B4-BE49-F238E27FC236}">
                      <a16:creationId xmlns:a16="http://schemas.microsoft.com/office/drawing/2014/main" id="{B05E417E-D861-214C-90B9-6B8EDFA4CE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930891" y="4132848"/>
                  <a:ext cx="0" cy="463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7" name="Line 21">
                  <a:extLst>
                    <a:ext uri="{FF2B5EF4-FFF2-40B4-BE49-F238E27FC236}">
                      <a16:creationId xmlns:a16="http://schemas.microsoft.com/office/drawing/2014/main" id="{D7A2106C-D1FA-FC49-A4A1-12E5A11479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40378" y="4129673"/>
                  <a:ext cx="0" cy="463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8" name="Line 23">
                  <a:extLst>
                    <a:ext uri="{FF2B5EF4-FFF2-40B4-BE49-F238E27FC236}">
                      <a16:creationId xmlns:a16="http://schemas.microsoft.com/office/drawing/2014/main" id="{BE1A2472-CC43-B049-946E-8A2507DEC0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11878" y="4137610"/>
                  <a:ext cx="0" cy="463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9" name="Text Box 26">
                  <a:extLst>
                    <a:ext uri="{FF2B5EF4-FFF2-40B4-BE49-F238E27FC236}">
                      <a16:creationId xmlns:a16="http://schemas.microsoft.com/office/drawing/2014/main" id="{6A32EC24-5E70-9845-AE75-3CFCAEC76A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148378" y="4296360"/>
                  <a:ext cx="241300" cy="214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i="0" dirty="0">
                      <a:solidFill>
                        <a:schemeClr val="bg1"/>
                      </a:solidFill>
                      <a:latin typeface="Arial" charset="0"/>
                    </a:rPr>
                    <a:t>8</a:t>
                  </a:r>
                </a:p>
              </p:txBody>
            </p:sp>
            <p:sp>
              <p:nvSpPr>
                <p:cNvPr id="670" name="Text Box 30">
                  <a:extLst>
                    <a:ext uri="{FF2B5EF4-FFF2-40B4-BE49-F238E27FC236}">
                      <a16:creationId xmlns:a16="http://schemas.microsoft.com/office/drawing/2014/main" id="{8197BC53-69F8-A742-8EF7-9255154961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287115" y="4297109"/>
                  <a:ext cx="241300" cy="214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i="0" dirty="0">
                      <a:solidFill>
                        <a:schemeClr val="bg1"/>
                      </a:solidFill>
                      <a:latin typeface="Arial" charset="0"/>
                    </a:rPr>
                    <a:t>2</a:t>
                  </a:r>
                </a:p>
              </p:txBody>
            </p:sp>
            <p:sp>
              <p:nvSpPr>
                <p:cNvPr id="671" name="Text Box 57">
                  <a:extLst>
                    <a:ext uri="{FF2B5EF4-FFF2-40B4-BE49-F238E27FC236}">
                      <a16:creationId xmlns:a16="http://schemas.microsoft.com/office/drawing/2014/main" id="{F222EBB6-5B2A-0D45-92C3-2B55D5AE7A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143616" y="4082048"/>
                  <a:ext cx="241300" cy="214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i="0" dirty="0">
                      <a:solidFill>
                        <a:schemeClr val="bg1"/>
                      </a:solidFill>
                      <a:latin typeface="Arial" charset="0"/>
                    </a:rPr>
                    <a:t>7</a:t>
                  </a:r>
                </a:p>
              </p:txBody>
            </p:sp>
            <p:sp>
              <p:nvSpPr>
                <p:cNvPr id="672" name="Oval 81">
                  <a:extLst>
                    <a:ext uri="{FF2B5EF4-FFF2-40B4-BE49-F238E27FC236}">
                      <a16:creationId xmlns:a16="http://schemas.microsoft.com/office/drawing/2014/main" id="{E52540DE-6219-0B44-87AE-A9BD6A3DC0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65753" y="4442410"/>
                  <a:ext cx="42863" cy="476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73" name="Oval 82">
                  <a:extLst>
                    <a:ext uri="{FF2B5EF4-FFF2-40B4-BE49-F238E27FC236}">
                      <a16:creationId xmlns:a16="http://schemas.microsoft.com/office/drawing/2014/main" id="{A0B5B120-1532-1C46-9438-F25A285AF6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7853" y="4439235"/>
                  <a:ext cx="42863" cy="476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74" name="Oval 83">
                  <a:extLst>
                    <a:ext uri="{FF2B5EF4-FFF2-40B4-BE49-F238E27FC236}">
                      <a16:creationId xmlns:a16="http://schemas.microsoft.com/office/drawing/2014/main" id="{A3B232BC-691D-3F49-A451-1D60DC31FA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45228" y="4443998"/>
                  <a:ext cx="42863" cy="476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49" name="Group 548">
                <a:extLst>
                  <a:ext uri="{FF2B5EF4-FFF2-40B4-BE49-F238E27FC236}">
                    <a16:creationId xmlns:a16="http://schemas.microsoft.com/office/drawing/2014/main" id="{1E0E1360-1D03-4244-AB63-FBB9A246D632}"/>
                  </a:ext>
                </a:extLst>
              </p:cNvPr>
              <p:cNvGrpSpPr/>
              <p:nvPr/>
            </p:nvGrpSpPr>
            <p:grpSpPr>
              <a:xfrm>
                <a:off x="8011898" y="4508715"/>
                <a:ext cx="1206122" cy="410624"/>
                <a:chOff x="7399107" y="1365161"/>
                <a:chExt cx="2388836" cy="732595"/>
              </a:xfrm>
            </p:grpSpPr>
            <p:sp>
              <p:nvSpPr>
                <p:cNvPr id="609" name="Freeform 608">
                  <a:extLst>
                    <a:ext uri="{FF2B5EF4-FFF2-40B4-BE49-F238E27FC236}">
                      <a16:creationId xmlns:a16="http://schemas.microsoft.com/office/drawing/2014/main" id="{93AAB91A-4626-864D-913D-2F31098E5822}"/>
                    </a:ext>
                  </a:extLst>
                </p:cNvPr>
                <p:cNvSpPr/>
                <p:nvPr/>
              </p:nvSpPr>
              <p:spPr>
                <a:xfrm>
                  <a:off x="7399107" y="1365161"/>
                  <a:ext cx="2388836" cy="732595"/>
                </a:xfrm>
                <a:custGeom>
                  <a:avLst/>
                  <a:gdLst>
                    <a:gd name="connsiteX0" fmla="*/ 0 w 3783724"/>
                    <a:gd name="connsiteY0" fmla="*/ 1313793 h 1324303"/>
                    <a:gd name="connsiteX1" fmla="*/ 0 w 3783724"/>
                    <a:gd name="connsiteY1" fmla="*/ 1313793 h 1324303"/>
                    <a:gd name="connsiteX2" fmla="*/ 252248 w 3783724"/>
                    <a:gd name="connsiteY2" fmla="*/ 0 h 1324303"/>
                    <a:gd name="connsiteX3" fmla="*/ 3415862 w 3783724"/>
                    <a:gd name="connsiteY3" fmla="*/ 21020 h 1324303"/>
                    <a:gd name="connsiteX4" fmla="*/ 3783724 w 3783724"/>
                    <a:gd name="connsiteY4" fmla="*/ 1324303 h 1324303"/>
                    <a:gd name="connsiteX5" fmla="*/ 0 w 3783724"/>
                    <a:gd name="connsiteY5" fmla="*/ 1313793 h 13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3724" h="1324303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610" name="Group 609">
                  <a:extLst>
                    <a:ext uri="{FF2B5EF4-FFF2-40B4-BE49-F238E27FC236}">
                      <a16:creationId xmlns:a16="http://schemas.microsoft.com/office/drawing/2014/main" id="{E0274902-E835-C346-937F-15C1C8A96F98}"/>
                    </a:ext>
                  </a:extLst>
                </p:cNvPr>
                <p:cNvGrpSpPr/>
                <p:nvPr/>
              </p:nvGrpSpPr>
              <p:grpSpPr>
                <a:xfrm>
                  <a:off x="7564998" y="1450537"/>
                  <a:ext cx="2021605" cy="589765"/>
                  <a:chOff x="7939341" y="3037317"/>
                  <a:chExt cx="897649" cy="353919"/>
                </a:xfrm>
              </p:grpSpPr>
              <p:sp>
                <p:nvSpPr>
                  <p:cNvPr id="611" name="Freeform 610">
                    <a:extLst>
                      <a:ext uri="{FF2B5EF4-FFF2-40B4-BE49-F238E27FC236}">
                        <a16:creationId xmlns:a16="http://schemas.microsoft.com/office/drawing/2014/main" id="{C39AA749-E2A1-5044-812D-948525D6BBA4}"/>
                      </a:ext>
                    </a:extLst>
                  </p:cNvPr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2" name="Freeform 611">
                    <a:extLst>
                      <a:ext uri="{FF2B5EF4-FFF2-40B4-BE49-F238E27FC236}">
                        <a16:creationId xmlns:a16="http://schemas.microsoft.com/office/drawing/2014/main" id="{25F61225-EAA4-BB43-9F0E-F6385A139582}"/>
                      </a:ext>
                    </a:extLst>
                  </p:cNvPr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3" name="Freeform 612">
                    <a:extLst>
                      <a:ext uri="{FF2B5EF4-FFF2-40B4-BE49-F238E27FC236}">
                        <a16:creationId xmlns:a16="http://schemas.microsoft.com/office/drawing/2014/main" id="{DFB55FEA-9214-6845-BED9-A5E6C52BAF1F}"/>
                      </a:ext>
                    </a:extLst>
                  </p:cNvPr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4" name="Freeform 613">
                    <a:extLst>
                      <a:ext uri="{FF2B5EF4-FFF2-40B4-BE49-F238E27FC236}">
                        <a16:creationId xmlns:a16="http://schemas.microsoft.com/office/drawing/2014/main" id="{F1D41D29-9F0B-6541-9334-EDDEC9F39068}"/>
                      </a:ext>
                    </a:extLst>
                  </p:cNvPr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AD004A6-8C47-C844-B24D-6D3E4EAFA6DC}"/>
                  </a:ext>
                </a:extLst>
              </p:cNvPr>
              <p:cNvGrpSpPr/>
              <p:nvPr/>
            </p:nvGrpSpPr>
            <p:grpSpPr>
              <a:xfrm>
                <a:off x="6713475" y="5263098"/>
                <a:ext cx="2324083" cy="969310"/>
                <a:chOff x="6713475" y="5263098"/>
                <a:chExt cx="2324083" cy="969310"/>
              </a:xfrm>
            </p:grpSpPr>
            <p:sp>
              <p:nvSpPr>
                <p:cNvPr id="574" name="Line 61">
                  <a:extLst>
                    <a:ext uri="{FF2B5EF4-FFF2-40B4-BE49-F238E27FC236}">
                      <a16:creationId xmlns:a16="http://schemas.microsoft.com/office/drawing/2014/main" id="{C8A4EEED-1DD9-2043-A8F0-64BD1469D3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259676" y="5267911"/>
                  <a:ext cx="901700" cy="2794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75" name="Line 62">
                  <a:extLst>
                    <a:ext uri="{FF2B5EF4-FFF2-40B4-BE49-F238E27FC236}">
                      <a16:creationId xmlns:a16="http://schemas.microsoft.com/office/drawing/2014/main" id="{B6658ABF-84A5-9D49-88CF-B3072D8BAD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45439" y="5263098"/>
                  <a:ext cx="806450" cy="4191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76" name="Line 63">
                  <a:extLst>
                    <a:ext uri="{FF2B5EF4-FFF2-40B4-BE49-F238E27FC236}">
                      <a16:creationId xmlns:a16="http://schemas.microsoft.com/office/drawing/2014/main" id="{104CD8A8-65F3-2047-9A76-DB6AF9480F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364575" y="5268398"/>
                  <a:ext cx="672983" cy="36131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81" name="Text Box 72">
                  <a:extLst>
                    <a:ext uri="{FF2B5EF4-FFF2-40B4-BE49-F238E27FC236}">
                      <a16:creationId xmlns:a16="http://schemas.microsoft.com/office/drawing/2014/main" id="{9969E5E3-3D92-2D46-B9C4-969153B6B7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69377" y="5955409"/>
                  <a:ext cx="1731567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i="0" dirty="0">
                      <a:solidFill>
                        <a:srgbClr val="000000"/>
                      </a:solidFill>
                      <a:latin typeface="Arial" charset="0"/>
                    </a:rPr>
                    <a:t>EE (VLAN ports 1-8)</a:t>
                  </a:r>
                </a:p>
              </p:txBody>
            </p:sp>
            <p:sp>
              <p:nvSpPr>
                <p:cNvPr id="590" name="Text Box 45">
                  <a:extLst>
                    <a:ext uri="{FF2B5EF4-FFF2-40B4-BE49-F238E27FC236}">
                      <a16:creationId xmlns:a16="http://schemas.microsoft.com/office/drawing/2014/main" id="{3C95110B-9ADB-DC4E-878A-70D85E2ACF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98227" y="5426891"/>
                  <a:ext cx="34336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i="0" dirty="0">
                      <a:solidFill>
                        <a:srgbClr val="000000"/>
                      </a:solidFill>
                      <a:latin typeface="+mn-lt"/>
                    </a:rPr>
                    <a:t>…</a:t>
                  </a:r>
                </a:p>
              </p:txBody>
            </p:sp>
            <p:grpSp>
              <p:nvGrpSpPr>
                <p:cNvPr id="591" name="Group 44">
                  <a:extLst>
                    <a:ext uri="{FF2B5EF4-FFF2-40B4-BE49-F238E27FC236}">
                      <a16:creationId xmlns:a16="http://schemas.microsoft.com/office/drawing/2014/main" id="{37D271C4-F866-344E-859B-5D8A6AA5EA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13475" y="5434396"/>
                  <a:ext cx="609600" cy="558800"/>
                  <a:chOff x="-44" y="1473"/>
                  <a:chExt cx="981" cy="1105"/>
                </a:xfrm>
              </p:grpSpPr>
              <p:pic>
                <p:nvPicPr>
                  <p:cNvPr id="607" name="Picture 45" descr="desktop_computer_stylized_medium">
                    <a:extLst>
                      <a:ext uri="{FF2B5EF4-FFF2-40B4-BE49-F238E27FC236}">
                        <a16:creationId xmlns:a16="http://schemas.microsoft.com/office/drawing/2014/main" id="{EE7EAE4D-E265-AD46-B29F-100BD3D8BAB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08" name="Freeform 46">
                    <a:extLst>
                      <a:ext uri="{FF2B5EF4-FFF2-40B4-BE49-F238E27FC236}">
                        <a16:creationId xmlns:a16="http://schemas.microsoft.com/office/drawing/2014/main" id="{1718B8A6-4704-2E47-850D-969F80C1A6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592" name="Group 44">
                  <a:extLst>
                    <a:ext uri="{FF2B5EF4-FFF2-40B4-BE49-F238E27FC236}">
                      <a16:creationId xmlns:a16="http://schemas.microsoft.com/office/drawing/2014/main" id="{DFF3640E-DE8E-2846-9EC4-62511FA2A7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278256" y="5439730"/>
                  <a:ext cx="609600" cy="558800"/>
                  <a:chOff x="-44" y="1473"/>
                  <a:chExt cx="981" cy="1105"/>
                </a:xfrm>
              </p:grpSpPr>
              <p:pic>
                <p:nvPicPr>
                  <p:cNvPr id="605" name="Picture 45" descr="desktop_computer_stylized_medium">
                    <a:extLst>
                      <a:ext uri="{FF2B5EF4-FFF2-40B4-BE49-F238E27FC236}">
                        <a16:creationId xmlns:a16="http://schemas.microsoft.com/office/drawing/2014/main" id="{EB88B671-831A-BF4D-B80A-C0B98F2FF80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06" name="Freeform 46">
                    <a:extLst>
                      <a:ext uri="{FF2B5EF4-FFF2-40B4-BE49-F238E27FC236}">
                        <a16:creationId xmlns:a16="http://schemas.microsoft.com/office/drawing/2014/main" id="{FF76564F-1425-BA4E-8D99-A58B568030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593" name="Group 44">
                  <a:extLst>
                    <a:ext uri="{FF2B5EF4-FFF2-40B4-BE49-F238E27FC236}">
                      <a16:creationId xmlns:a16="http://schemas.microsoft.com/office/drawing/2014/main" id="{D2ACFA91-3AF2-5D49-BFE6-8B43D69F27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035123" y="5435068"/>
                  <a:ext cx="609600" cy="558800"/>
                  <a:chOff x="-44" y="1473"/>
                  <a:chExt cx="981" cy="1105"/>
                </a:xfrm>
              </p:grpSpPr>
              <p:pic>
                <p:nvPicPr>
                  <p:cNvPr id="603" name="Picture 45" descr="desktop_computer_stylized_medium">
                    <a:extLst>
                      <a:ext uri="{FF2B5EF4-FFF2-40B4-BE49-F238E27FC236}">
                        <a16:creationId xmlns:a16="http://schemas.microsoft.com/office/drawing/2014/main" id="{8918D717-448C-9E42-AAA9-63B5732D6D2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04" name="Freeform 46">
                    <a:extLst>
                      <a:ext uri="{FF2B5EF4-FFF2-40B4-BE49-F238E27FC236}">
                        <a16:creationId xmlns:a16="http://schemas.microsoft.com/office/drawing/2014/main" id="{84DD81C4-5B4A-1545-92AE-1242C96326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927051A-00A6-E14B-A445-814273D5873E}"/>
                </a:ext>
              </a:extLst>
            </p:cNvPr>
            <p:cNvGrpSpPr/>
            <p:nvPr/>
          </p:nvGrpSpPr>
          <p:grpSpPr>
            <a:xfrm>
              <a:off x="8944384" y="4697880"/>
              <a:ext cx="2572510" cy="1717408"/>
              <a:chOff x="8810272" y="4515000"/>
              <a:chExt cx="2572510" cy="1717408"/>
            </a:xfrm>
          </p:grpSpPr>
          <p:grpSp>
            <p:nvGrpSpPr>
              <p:cNvPr id="648" name="Group 647">
                <a:extLst>
                  <a:ext uri="{FF2B5EF4-FFF2-40B4-BE49-F238E27FC236}">
                    <a16:creationId xmlns:a16="http://schemas.microsoft.com/office/drawing/2014/main" id="{1B7EBF1C-A4EE-8B4D-8767-1D8755245B08}"/>
                  </a:ext>
                </a:extLst>
              </p:cNvPr>
              <p:cNvGrpSpPr/>
              <p:nvPr/>
            </p:nvGrpSpPr>
            <p:grpSpPr>
              <a:xfrm>
                <a:off x="9139356" y="4877393"/>
                <a:ext cx="1256356" cy="523875"/>
                <a:chOff x="10935644" y="4822113"/>
                <a:chExt cx="1256356" cy="523875"/>
              </a:xfrm>
            </p:grpSpPr>
            <p:sp>
              <p:nvSpPr>
                <p:cNvPr id="649" name="Rectangle 76">
                  <a:extLst>
                    <a:ext uri="{FF2B5EF4-FFF2-40B4-BE49-F238E27FC236}">
                      <a16:creationId xmlns:a16="http://schemas.microsoft.com/office/drawing/2014/main" id="{E65626A6-4868-7640-8E71-737D09BD97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01071" y="4880851"/>
                  <a:ext cx="1190929" cy="4572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50" name="Rectangle 2">
                  <a:extLst>
                    <a:ext uri="{FF2B5EF4-FFF2-40B4-BE49-F238E27FC236}">
                      <a16:creationId xmlns:a16="http://schemas.microsoft.com/office/drawing/2014/main" id="{71B72A86-9E20-EC4E-93E3-2CF1D58EE6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10391" y="4872913"/>
                  <a:ext cx="1181609" cy="468313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51" name="Line 3">
                  <a:extLst>
                    <a:ext uri="{FF2B5EF4-FFF2-40B4-BE49-F238E27FC236}">
                      <a16:creationId xmlns:a16="http://schemas.microsoft.com/office/drawing/2014/main" id="{2222A9E6-7415-2841-B604-7FBC00BA07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09376" y="5090714"/>
                  <a:ext cx="1163270" cy="286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52" name="Line 17">
                  <a:extLst>
                    <a:ext uri="{FF2B5EF4-FFF2-40B4-BE49-F238E27FC236}">
                      <a16:creationId xmlns:a16="http://schemas.microsoft.com/office/drawing/2014/main" id="{ADFAB7C5-BD60-CC48-85B2-5DCD1ED4A9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601146" y="4882438"/>
                  <a:ext cx="0" cy="463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53" name="Line 24">
                  <a:extLst>
                    <a:ext uri="{FF2B5EF4-FFF2-40B4-BE49-F238E27FC236}">
                      <a16:creationId xmlns:a16="http://schemas.microsoft.com/office/drawing/2014/main" id="{4231A000-6642-2841-A691-17AEE6F134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305871" y="4877676"/>
                  <a:ext cx="0" cy="463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54" name="Line 25">
                  <a:extLst>
                    <a:ext uri="{FF2B5EF4-FFF2-40B4-BE49-F238E27FC236}">
                      <a16:creationId xmlns:a16="http://schemas.microsoft.com/office/drawing/2014/main" id="{A07D36A7-E5A1-6540-AA67-969B85C009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896421" y="4872913"/>
                  <a:ext cx="0" cy="463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55" name="Text Box 27">
                  <a:extLst>
                    <a:ext uri="{FF2B5EF4-FFF2-40B4-BE49-F238E27FC236}">
                      <a16:creationId xmlns:a16="http://schemas.microsoft.com/office/drawing/2014/main" id="{A4523ACC-2460-6341-86DC-C45C08E820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954695" y="4830300"/>
                  <a:ext cx="241300" cy="214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i="0" dirty="0">
                      <a:solidFill>
                        <a:schemeClr val="bg1"/>
                      </a:solidFill>
                      <a:latin typeface="Arial" charset="0"/>
                    </a:rPr>
                    <a:t>9</a:t>
                  </a:r>
                </a:p>
              </p:txBody>
            </p:sp>
            <p:sp>
              <p:nvSpPr>
                <p:cNvPr id="656" name="Text Box 28">
                  <a:extLst>
                    <a:ext uri="{FF2B5EF4-FFF2-40B4-BE49-F238E27FC236}">
                      <a16:creationId xmlns:a16="http://schemas.microsoft.com/office/drawing/2014/main" id="{59A40326-B578-E54E-A3BC-A02453F99E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813871" y="5045951"/>
                  <a:ext cx="298450" cy="214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i="0" dirty="0">
                      <a:solidFill>
                        <a:schemeClr val="bg1"/>
                      </a:solidFill>
                      <a:latin typeface="Arial" charset="0"/>
                    </a:rPr>
                    <a:t>16</a:t>
                  </a:r>
                </a:p>
              </p:txBody>
            </p:sp>
            <p:sp>
              <p:nvSpPr>
                <p:cNvPr id="657" name="Text Box 29">
                  <a:extLst>
                    <a:ext uri="{FF2B5EF4-FFF2-40B4-BE49-F238E27FC236}">
                      <a16:creationId xmlns:a16="http://schemas.microsoft.com/office/drawing/2014/main" id="{BD98A039-D622-A540-9E42-23C920966A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935644" y="5045951"/>
                  <a:ext cx="298450" cy="214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i="0" dirty="0">
                      <a:solidFill>
                        <a:schemeClr val="bg1"/>
                      </a:solidFill>
                      <a:latin typeface="Arial" charset="0"/>
                    </a:rPr>
                    <a:t>10</a:t>
                  </a:r>
                </a:p>
              </p:txBody>
            </p:sp>
            <p:sp>
              <p:nvSpPr>
                <p:cNvPr id="658" name="Text Box 74">
                  <a:extLst>
                    <a:ext uri="{FF2B5EF4-FFF2-40B4-BE49-F238E27FC236}">
                      <a16:creationId xmlns:a16="http://schemas.microsoft.com/office/drawing/2014/main" id="{1B787302-8EC4-E34A-9C56-E010EF8392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809108" y="4822113"/>
                  <a:ext cx="298450" cy="214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i="0" dirty="0">
                      <a:solidFill>
                        <a:schemeClr val="bg1"/>
                      </a:solidFill>
                      <a:latin typeface="Arial" charset="0"/>
                    </a:rPr>
                    <a:t>15</a:t>
                  </a:r>
                </a:p>
              </p:txBody>
            </p:sp>
            <p:sp>
              <p:nvSpPr>
                <p:cNvPr id="659" name="Oval 84">
                  <a:extLst>
                    <a:ext uri="{FF2B5EF4-FFF2-40B4-BE49-F238E27FC236}">
                      <a16:creationId xmlns:a16="http://schemas.microsoft.com/office/drawing/2014/main" id="{DF07D6F5-A194-324B-AA14-90705A3EA6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47121" y="5185651"/>
                  <a:ext cx="42862" cy="476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0" name="Oval 85">
                  <a:extLst>
                    <a:ext uri="{FF2B5EF4-FFF2-40B4-BE49-F238E27FC236}">
                      <a16:creationId xmlns:a16="http://schemas.microsoft.com/office/drawing/2014/main" id="{FEF46F66-7BA6-0848-A338-502D368AB3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34421" y="4971338"/>
                  <a:ext cx="42862" cy="476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1" name="Oval 86">
                  <a:extLst>
                    <a:ext uri="{FF2B5EF4-FFF2-40B4-BE49-F238E27FC236}">
                      <a16:creationId xmlns:a16="http://schemas.microsoft.com/office/drawing/2014/main" id="{CDD6FCD4-4E2B-CA4B-877B-B9C677C91E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9133" y="4968163"/>
                  <a:ext cx="42863" cy="476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577" name="Text Box 64">
                <a:extLst>
                  <a:ext uri="{FF2B5EF4-FFF2-40B4-BE49-F238E27FC236}">
                    <a16:creationId xmlns:a16="http://schemas.microsoft.com/office/drawing/2014/main" id="{71E6981D-8B61-704D-9538-1846331D09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44471" y="5463844"/>
                <a:ext cx="3433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i="0" dirty="0">
                    <a:solidFill>
                      <a:srgbClr val="000000"/>
                    </a:solidFill>
                    <a:latin typeface="+mn-lt"/>
                  </a:rPr>
                  <a:t>…</a:t>
                </a:r>
              </a:p>
            </p:txBody>
          </p:sp>
          <p:sp>
            <p:nvSpPr>
              <p:cNvPr id="578" name="Line 69">
                <a:extLst>
                  <a:ext uri="{FF2B5EF4-FFF2-40B4-BE49-F238E27FC236}">
                    <a16:creationId xmlns:a16="http://schemas.microsoft.com/office/drawing/2014/main" id="{790193E6-E58F-6348-B912-D3C188C3F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63013" y="5251834"/>
                <a:ext cx="101600" cy="3778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9" name="Line 70">
                <a:extLst>
                  <a:ext uri="{FF2B5EF4-FFF2-40B4-BE49-F238E27FC236}">
                    <a16:creationId xmlns:a16="http://schemas.microsoft.com/office/drawing/2014/main" id="{B855E16D-E833-964B-A02F-B3E7FC8F2E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53488" y="5050221"/>
                <a:ext cx="479425" cy="6032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82" name="Text Box 73">
                <a:extLst>
                  <a:ext uri="{FF2B5EF4-FFF2-40B4-BE49-F238E27FC236}">
                    <a16:creationId xmlns:a16="http://schemas.microsoft.com/office/drawing/2014/main" id="{9DD4CDAE-4937-AD47-8AE2-BA2CC98F77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10272" y="5955409"/>
                <a:ext cx="257251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i="0" dirty="0">
                    <a:solidFill>
                      <a:srgbClr val="000000"/>
                    </a:solidFill>
                    <a:latin typeface="Arial" charset="0"/>
                  </a:rPr>
                  <a:t>CS (VLAN ports 9-15)</a:t>
                </a:r>
              </a:p>
            </p:txBody>
          </p:sp>
          <p:grpSp>
            <p:nvGrpSpPr>
              <p:cNvPr id="594" name="Group 44">
                <a:extLst>
                  <a:ext uri="{FF2B5EF4-FFF2-40B4-BE49-F238E27FC236}">
                    <a16:creationId xmlns:a16="http://schemas.microsoft.com/office/drawing/2014/main" id="{A37BDD8D-DFA2-7E49-8169-E5C71164A0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00524" y="5430406"/>
                <a:ext cx="609600" cy="558800"/>
                <a:chOff x="-44" y="1473"/>
                <a:chExt cx="981" cy="1105"/>
              </a:xfrm>
            </p:grpSpPr>
            <p:pic>
              <p:nvPicPr>
                <p:cNvPr id="601" name="Picture 45" descr="desktop_computer_stylized_medium">
                  <a:extLst>
                    <a:ext uri="{FF2B5EF4-FFF2-40B4-BE49-F238E27FC236}">
                      <a16:creationId xmlns:a16="http://schemas.microsoft.com/office/drawing/2014/main" id="{CD31DF6B-49B9-694F-9A83-BB540C45D4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02" name="Freeform 46">
                  <a:extLst>
                    <a:ext uri="{FF2B5EF4-FFF2-40B4-BE49-F238E27FC236}">
                      <a16:creationId xmlns:a16="http://schemas.microsoft.com/office/drawing/2014/main" id="{B5C46613-86CD-0746-AA4E-C3F449FEF3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95" name="Group 44">
                <a:extLst>
                  <a:ext uri="{FF2B5EF4-FFF2-40B4-BE49-F238E27FC236}">
                    <a16:creationId xmlns:a16="http://schemas.microsoft.com/office/drawing/2014/main" id="{D3C95FFE-8A11-6B4D-A493-7954CBAABB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15751" y="5436316"/>
                <a:ext cx="609600" cy="558800"/>
                <a:chOff x="-44" y="1473"/>
                <a:chExt cx="981" cy="1105"/>
              </a:xfrm>
            </p:grpSpPr>
            <p:pic>
              <p:nvPicPr>
                <p:cNvPr id="599" name="Picture 45" descr="desktop_computer_stylized_medium">
                  <a:extLst>
                    <a:ext uri="{FF2B5EF4-FFF2-40B4-BE49-F238E27FC236}">
                      <a16:creationId xmlns:a16="http://schemas.microsoft.com/office/drawing/2014/main" id="{AC60ABBD-5927-3947-91D4-0B5FE7D9F57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00" name="Freeform 46">
                  <a:extLst>
                    <a:ext uri="{FF2B5EF4-FFF2-40B4-BE49-F238E27FC236}">
                      <a16:creationId xmlns:a16="http://schemas.microsoft.com/office/drawing/2014/main" id="{853B4F5E-4C5E-6A4B-A81D-0FB8F82C27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75" name="Group 674">
                <a:extLst>
                  <a:ext uri="{FF2B5EF4-FFF2-40B4-BE49-F238E27FC236}">
                    <a16:creationId xmlns:a16="http://schemas.microsoft.com/office/drawing/2014/main" id="{0274C7F3-D9FF-A543-9669-2E8AEFE209A9}"/>
                  </a:ext>
                </a:extLst>
              </p:cNvPr>
              <p:cNvGrpSpPr/>
              <p:nvPr/>
            </p:nvGrpSpPr>
            <p:grpSpPr>
              <a:xfrm>
                <a:off x="9202354" y="4515000"/>
                <a:ext cx="1206122" cy="410624"/>
                <a:chOff x="7399107" y="1365161"/>
                <a:chExt cx="2388836" cy="732595"/>
              </a:xfrm>
            </p:grpSpPr>
            <p:sp>
              <p:nvSpPr>
                <p:cNvPr id="676" name="Freeform 675">
                  <a:extLst>
                    <a:ext uri="{FF2B5EF4-FFF2-40B4-BE49-F238E27FC236}">
                      <a16:creationId xmlns:a16="http://schemas.microsoft.com/office/drawing/2014/main" id="{2212059A-C18E-E647-9FCF-DE3FFA066872}"/>
                    </a:ext>
                  </a:extLst>
                </p:cNvPr>
                <p:cNvSpPr/>
                <p:nvPr/>
              </p:nvSpPr>
              <p:spPr>
                <a:xfrm>
                  <a:off x="7399107" y="1365161"/>
                  <a:ext cx="2388836" cy="732595"/>
                </a:xfrm>
                <a:custGeom>
                  <a:avLst/>
                  <a:gdLst>
                    <a:gd name="connsiteX0" fmla="*/ 0 w 3783724"/>
                    <a:gd name="connsiteY0" fmla="*/ 1313793 h 1324303"/>
                    <a:gd name="connsiteX1" fmla="*/ 0 w 3783724"/>
                    <a:gd name="connsiteY1" fmla="*/ 1313793 h 1324303"/>
                    <a:gd name="connsiteX2" fmla="*/ 252248 w 3783724"/>
                    <a:gd name="connsiteY2" fmla="*/ 0 h 1324303"/>
                    <a:gd name="connsiteX3" fmla="*/ 3415862 w 3783724"/>
                    <a:gd name="connsiteY3" fmla="*/ 21020 h 1324303"/>
                    <a:gd name="connsiteX4" fmla="*/ 3783724 w 3783724"/>
                    <a:gd name="connsiteY4" fmla="*/ 1324303 h 1324303"/>
                    <a:gd name="connsiteX5" fmla="*/ 0 w 3783724"/>
                    <a:gd name="connsiteY5" fmla="*/ 1313793 h 13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3724" h="1324303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677" name="Group 676">
                  <a:extLst>
                    <a:ext uri="{FF2B5EF4-FFF2-40B4-BE49-F238E27FC236}">
                      <a16:creationId xmlns:a16="http://schemas.microsoft.com/office/drawing/2014/main" id="{4E988FFB-790A-B64B-AD20-A08B796A51D3}"/>
                    </a:ext>
                  </a:extLst>
                </p:cNvPr>
                <p:cNvGrpSpPr/>
                <p:nvPr/>
              </p:nvGrpSpPr>
              <p:grpSpPr>
                <a:xfrm>
                  <a:off x="7564998" y="1450537"/>
                  <a:ext cx="2021605" cy="589765"/>
                  <a:chOff x="7939341" y="3037317"/>
                  <a:chExt cx="897649" cy="353919"/>
                </a:xfrm>
              </p:grpSpPr>
              <p:sp>
                <p:nvSpPr>
                  <p:cNvPr id="678" name="Freeform 677">
                    <a:extLst>
                      <a:ext uri="{FF2B5EF4-FFF2-40B4-BE49-F238E27FC236}">
                        <a16:creationId xmlns:a16="http://schemas.microsoft.com/office/drawing/2014/main" id="{66908B6C-B117-9841-879C-62BBC6B65112}"/>
                      </a:ext>
                    </a:extLst>
                  </p:cNvPr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9" name="Freeform 678">
                    <a:extLst>
                      <a:ext uri="{FF2B5EF4-FFF2-40B4-BE49-F238E27FC236}">
                        <a16:creationId xmlns:a16="http://schemas.microsoft.com/office/drawing/2014/main" id="{400F8E7D-6C49-1F45-8E8D-9C8ACEB7BF1C}"/>
                      </a:ext>
                    </a:extLst>
                  </p:cNvPr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0" name="Freeform 679">
                    <a:extLst>
                      <a:ext uri="{FF2B5EF4-FFF2-40B4-BE49-F238E27FC236}">
                        <a16:creationId xmlns:a16="http://schemas.microsoft.com/office/drawing/2014/main" id="{816B6622-EACD-A74E-8FBA-7CB71693184F}"/>
                      </a:ext>
                    </a:extLst>
                  </p:cNvPr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1" name="Freeform 680">
                    <a:extLst>
                      <a:ext uri="{FF2B5EF4-FFF2-40B4-BE49-F238E27FC236}">
                        <a16:creationId xmlns:a16="http://schemas.microsoft.com/office/drawing/2014/main" id="{90BA40F3-69B1-A24F-B0C8-3C80AB37864F}"/>
                      </a:ext>
                    </a:extLst>
                  </p:cNvPr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682" name="Line 70">
                <a:extLst>
                  <a:ext uri="{FF2B5EF4-FFF2-40B4-BE49-F238E27FC236}">
                    <a16:creationId xmlns:a16="http://schemas.microsoft.com/office/drawing/2014/main" id="{0BF331E8-D094-9A4E-A183-AFB19DA815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32595" y="5048617"/>
                <a:ext cx="479425" cy="6032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596" name="Group 44">
                <a:extLst>
                  <a:ext uri="{FF2B5EF4-FFF2-40B4-BE49-F238E27FC236}">
                    <a16:creationId xmlns:a16="http://schemas.microsoft.com/office/drawing/2014/main" id="{E5446E80-AB67-8C42-826C-CF3CCA6BB4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379352" y="5445308"/>
                <a:ext cx="609600" cy="558800"/>
                <a:chOff x="-44" y="1473"/>
                <a:chExt cx="981" cy="1105"/>
              </a:xfrm>
            </p:grpSpPr>
            <p:pic>
              <p:nvPicPr>
                <p:cNvPr id="597" name="Picture 45" descr="desktop_computer_stylized_medium">
                  <a:extLst>
                    <a:ext uri="{FF2B5EF4-FFF2-40B4-BE49-F238E27FC236}">
                      <a16:creationId xmlns:a16="http://schemas.microsoft.com/office/drawing/2014/main" id="{681F82DD-2C88-BE4E-A84A-D12B49ED2A4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98" name="Freeform 46">
                  <a:extLst>
                    <a:ext uri="{FF2B5EF4-FFF2-40B4-BE49-F238E27FC236}">
                      <a16:creationId xmlns:a16="http://schemas.microsoft.com/office/drawing/2014/main" id="{6B627442-314B-A349-9915-C40A0D16DB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6837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39751EC-3470-E44E-9E47-1DBEC48F367C}"/>
              </a:ext>
            </a:extLst>
          </p:cNvPr>
          <p:cNvGrpSpPr/>
          <p:nvPr/>
        </p:nvGrpSpPr>
        <p:grpSpPr>
          <a:xfrm>
            <a:off x="8767518" y="3871809"/>
            <a:ext cx="1243611" cy="519112"/>
            <a:chOff x="9287864" y="4082048"/>
            <a:chExt cx="1243611" cy="519112"/>
          </a:xfrm>
        </p:grpSpPr>
        <p:sp>
          <p:nvSpPr>
            <p:cNvPr id="556" name="Rectangle 75">
              <a:extLst>
                <a:ext uri="{FF2B5EF4-FFF2-40B4-BE49-F238E27FC236}">
                  <a16:creationId xmlns:a16="http://schemas.microsoft.com/office/drawing/2014/main" id="{86D84E7B-7F94-CF43-97CD-E40F099FC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0181" y="4127584"/>
              <a:ext cx="1188897" cy="471997"/>
            </a:xfrm>
            <a:prstGeom prst="rect">
              <a:avLst/>
            </a:prstGeom>
            <a:solidFill>
              <a:srgbClr val="F56F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7" name="Rectangle 2">
              <a:extLst>
                <a:ext uri="{FF2B5EF4-FFF2-40B4-BE49-F238E27FC236}">
                  <a16:creationId xmlns:a16="http://schemas.microsoft.com/office/drawing/2014/main" id="{75001E46-9EFA-6F46-BF58-DE475A333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9866" y="4128085"/>
              <a:ext cx="1181609" cy="46831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8" name="Line 3">
              <a:extLst>
                <a:ext uri="{FF2B5EF4-FFF2-40B4-BE49-F238E27FC236}">
                  <a16:creationId xmlns:a16="http://schemas.microsoft.com/office/drawing/2014/main" id="{58FD3C8D-D13C-DD42-85DC-F3FC758279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51453" y="4342570"/>
              <a:ext cx="1179110" cy="14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9" name="Text Box 6">
              <a:extLst>
                <a:ext uri="{FF2B5EF4-FFF2-40B4-BE49-F238E27FC236}">
                  <a16:creationId xmlns:a16="http://schemas.microsoft.com/office/drawing/2014/main" id="{06310D8E-E39C-8749-8C4D-6762E12A6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7864" y="4107358"/>
              <a:ext cx="24130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562" name="Line 18">
              <a:extLst>
                <a:ext uri="{FF2B5EF4-FFF2-40B4-BE49-F238E27FC236}">
                  <a16:creationId xmlns:a16="http://schemas.microsoft.com/office/drawing/2014/main" id="{674927D0-7AF4-FB45-A199-0AA4F2F4D9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30891" y="4132848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3" name="Line 21">
              <a:extLst>
                <a:ext uri="{FF2B5EF4-FFF2-40B4-BE49-F238E27FC236}">
                  <a16:creationId xmlns:a16="http://schemas.microsoft.com/office/drawing/2014/main" id="{ED992B3F-F06B-D64B-B214-C090060600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0378" y="4129673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5" name="Line 23">
              <a:extLst>
                <a:ext uri="{FF2B5EF4-FFF2-40B4-BE49-F238E27FC236}">
                  <a16:creationId xmlns:a16="http://schemas.microsoft.com/office/drawing/2014/main" id="{0E55E53C-5364-9444-98BF-DF258E8EB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11878" y="4137610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8" name="Text Box 26">
              <a:extLst>
                <a:ext uri="{FF2B5EF4-FFF2-40B4-BE49-F238E27FC236}">
                  <a16:creationId xmlns:a16="http://schemas.microsoft.com/office/drawing/2014/main" id="{2BB93CA1-198F-BD45-B13D-35FA7DC8E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8378" y="4296360"/>
              <a:ext cx="24130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572" name="Text Box 30">
              <a:extLst>
                <a:ext uri="{FF2B5EF4-FFF2-40B4-BE49-F238E27FC236}">
                  <a16:creationId xmlns:a16="http://schemas.microsoft.com/office/drawing/2014/main" id="{B28826E1-E494-BE45-847D-47836FFF5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0540" y="4300533"/>
              <a:ext cx="24130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573" name="Text Box 57">
              <a:extLst>
                <a:ext uri="{FF2B5EF4-FFF2-40B4-BE49-F238E27FC236}">
                  <a16:creationId xmlns:a16="http://schemas.microsoft.com/office/drawing/2014/main" id="{0E14A6FA-A1FE-3F46-A4F2-105D9B7A7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3616" y="4082048"/>
              <a:ext cx="2413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584" name="Oval 81">
              <a:extLst>
                <a:ext uri="{FF2B5EF4-FFF2-40B4-BE49-F238E27FC236}">
                  <a16:creationId xmlns:a16="http://schemas.microsoft.com/office/drawing/2014/main" id="{9FE56524-10FB-6042-A1CC-7979BFD9B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5753" y="4442410"/>
              <a:ext cx="4286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85" name="Oval 82">
              <a:extLst>
                <a:ext uri="{FF2B5EF4-FFF2-40B4-BE49-F238E27FC236}">
                  <a16:creationId xmlns:a16="http://schemas.microsoft.com/office/drawing/2014/main" id="{32B7ED54-8A66-9C40-90E0-AB788CBBD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7853" y="4439235"/>
              <a:ext cx="4286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86" name="Oval 83">
              <a:extLst>
                <a:ext uri="{FF2B5EF4-FFF2-40B4-BE49-F238E27FC236}">
                  <a16:creationId xmlns:a16="http://schemas.microsoft.com/office/drawing/2014/main" id="{ACECF9A3-7435-ED4E-A83D-328DB3D23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5228" y="4443998"/>
              <a:ext cx="42863" cy="476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443345-4697-A84D-B271-4440D2A31971}"/>
              </a:ext>
            </a:extLst>
          </p:cNvPr>
          <p:cNvGrpSpPr/>
          <p:nvPr/>
        </p:nvGrpSpPr>
        <p:grpSpPr>
          <a:xfrm>
            <a:off x="9936386" y="3867054"/>
            <a:ext cx="1259780" cy="523875"/>
            <a:chOff x="10932220" y="4822113"/>
            <a:chExt cx="1259780" cy="523875"/>
          </a:xfrm>
        </p:grpSpPr>
        <p:sp>
          <p:nvSpPr>
            <p:cNvPr id="620" name="Rectangle 76">
              <a:extLst>
                <a:ext uri="{FF2B5EF4-FFF2-40B4-BE49-F238E27FC236}">
                  <a16:creationId xmlns:a16="http://schemas.microsoft.com/office/drawing/2014/main" id="{5443F9B0-0F91-A14D-9E8E-E2DFA236E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1071" y="4880851"/>
              <a:ext cx="1190929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22" name="Rectangle 2">
              <a:extLst>
                <a:ext uri="{FF2B5EF4-FFF2-40B4-BE49-F238E27FC236}">
                  <a16:creationId xmlns:a16="http://schemas.microsoft.com/office/drawing/2014/main" id="{5E7248A8-6B10-0841-AE53-D0ABC4CED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0391" y="4872913"/>
              <a:ext cx="1181609" cy="46831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3" name="Line 3">
              <a:extLst>
                <a:ext uri="{FF2B5EF4-FFF2-40B4-BE49-F238E27FC236}">
                  <a16:creationId xmlns:a16="http://schemas.microsoft.com/office/drawing/2014/main" id="{DD3A74DB-9E59-9348-8893-A2232C822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09376" y="5090714"/>
              <a:ext cx="1163270" cy="2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6" name="Line 17">
              <a:extLst>
                <a:ext uri="{FF2B5EF4-FFF2-40B4-BE49-F238E27FC236}">
                  <a16:creationId xmlns:a16="http://schemas.microsoft.com/office/drawing/2014/main" id="{651AA383-259C-DC4C-B417-34535BECA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01146" y="4882438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1" name="Line 24">
              <a:extLst>
                <a:ext uri="{FF2B5EF4-FFF2-40B4-BE49-F238E27FC236}">
                  <a16:creationId xmlns:a16="http://schemas.microsoft.com/office/drawing/2014/main" id="{A9A98EAD-050F-EF41-8FA1-A45247966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05871" y="4877676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2" name="Line 25">
              <a:extLst>
                <a:ext uri="{FF2B5EF4-FFF2-40B4-BE49-F238E27FC236}">
                  <a16:creationId xmlns:a16="http://schemas.microsoft.com/office/drawing/2014/main" id="{A2531D0B-9E46-0941-94A0-96006DBAD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96421" y="4872913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4" name="Text Box 27">
              <a:extLst>
                <a:ext uri="{FF2B5EF4-FFF2-40B4-BE49-F238E27FC236}">
                  <a16:creationId xmlns:a16="http://schemas.microsoft.com/office/drawing/2014/main" id="{7649D600-6D49-3044-A4AB-61B599FF2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7845" y="4840575"/>
              <a:ext cx="2413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635" name="Text Box 28">
              <a:extLst>
                <a:ext uri="{FF2B5EF4-FFF2-40B4-BE49-F238E27FC236}">
                  <a16:creationId xmlns:a16="http://schemas.microsoft.com/office/drawing/2014/main" id="{5BAA2670-D55C-C142-827F-9CE7DB759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13871" y="5045951"/>
              <a:ext cx="29845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16</a:t>
              </a:r>
            </a:p>
          </p:txBody>
        </p:sp>
        <p:sp>
          <p:nvSpPr>
            <p:cNvPr id="636" name="Text Box 29">
              <a:extLst>
                <a:ext uri="{FF2B5EF4-FFF2-40B4-BE49-F238E27FC236}">
                  <a16:creationId xmlns:a16="http://schemas.microsoft.com/office/drawing/2014/main" id="{D7F356E9-BF66-D145-915D-38A53F2F18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32220" y="5049376"/>
              <a:ext cx="29845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639" name="Text Box 74">
              <a:extLst>
                <a:ext uri="{FF2B5EF4-FFF2-40B4-BE49-F238E27FC236}">
                  <a16:creationId xmlns:a16="http://schemas.microsoft.com/office/drawing/2014/main" id="{C33FAB3F-C18D-F04F-AFF6-CD5E1444D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09108" y="4822113"/>
              <a:ext cx="29845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15</a:t>
              </a:r>
            </a:p>
          </p:txBody>
        </p:sp>
        <p:sp>
          <p:nvSpPr>
            <p:cNvPr id="643" name="Oval 84">
              <a:extLst>
                <a:ext uri="{FF2B5EF4-FFF2-40B4-BE49-F238E27FC236}">
                  <a16:creationId xmlns:a16="http://schemas.microsoft.com/office/drawing/2014/main" id="{86949CB4-4A39-0346-AFF6-9F5A2A7D7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7121" y="5185651"/>
              <a:ext cx="42862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4" name="Oval 85">
              <a:extLst>
                <a:ext uri="{FF2B5EF4-FFF2-40B4-BE49-F238E27FC236}">
                  <a16:creationId xmlns:a16="http://schemas.microsoft.com/office/drawing/2014/main" id="{E4D51E21-8C17-E743-8B81-06236413D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4421" y="4971338"/>
              <a:ext cx="42862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5" name="Oval 86">
              <a:extLst>
                <a:ext uri="{FF2B5EF4-FFF2-40B4-BE49-F238E27FC236}">
                  <a16:creationId xmlns:a16="http://schemas.microsoft.com/office/drawing/2014/main" id="{520890CD-F328-1643-8FAD-D429622AE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9133" y="4968163"/>
              <a:ext cx="4286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/>
              </a:rPr>
              <a:t>Port-based VLANs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ABEEB3-46FD-EA41-8074-A5BDD9C11183}"/>
              </a:ext>
            </a:extLst>
          </p:cNvPr>
          <p:cNvGrpSpPr/>
          <p:nvPr/>
        </p:nvGrpSpPr>
        <p:grpSpPr>
          <a:xfrm>
            <a:off x="8811490" y="3492261"/>
            <a:ext cx="2388836" cy="410624"/>
            <a:chOff x="7399107" y="1365161"/>
            <a:chExt cx="2388836" cy="732595"/>
          </a:xfrm>
        </p:grpSpPr>
        <p:sp>
          <p:nvSpPr>
            <p:cNvPr id="541" name="Freeform 540">
              <a:extLst>
                <a:ext uri="{FF2B5EF4-FFF2-40B4-BE49-F238E27FC236}">
                  <a16:creationId xmlns:a16="http://schemas.microsoft.com/office/drawing/2014/main" id="{20E2C253-E31D-DA4E-8C57-56EFE4A095ED}"/>
                </a:ext>
              </a:extLst>
            </p:cNvPr>
            <p:cNvSpPr/>
            <p:nvPr/>
          </p:nvSpPr>
          <p:spPr>
            <a:xfrm>
              <a:off x="7399107" y="1365161"/>
              <a:ext cx="2388836" cy="732595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2" name="Group 541">
              <a:extLst>
                <a:ext uri="{FF2B5EF4-FFF2-40B4-BE49-F238E27FC236}">
                  <a16:creationId xmlns:a16="http://schemas.microsoft.com/office/drawing/2014/main" id="{1596EEC3-C1AA-2E4B-BA66-1B555E77FCC5}"/>
                </a:ext>
              </a:extLst>
            </p:cNvPr>
            <p:cNvGrpSpPr/>
            <p:nvPr/>
          </p:nvGrpSpPr>
          <p:grpSpPr>
            <a:xfrm>
              <a:off x="7564998" y="1450537"/>
              <a:ext cx="2021605" cy="589765"/>
              <a:chOff x="7939341" y="3037317"/>
              <a:chExt cx="897649" cy="353919"/>
            </a:xfrm>
          </p:grpSpPr>
          <p:sp>
            <p:nvSpPr>
              <p:cNvPr id="543" name="Freeform 542">
                <a:extLst>
                  <a:ext uri="{FF2B5EF4-FFF2-40B4-BE49-F238E27FC236}">
                    <a16:creationId xmlns:a16="http://schemas.microsoft.com/office/drawing/2014/main" id="{AB2941FE-E212-F347-B495-140D5C7ED03C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4" name="Freeform 543">
                <a:extLst>
                  <a:ext uri="{FF2B5EF4-FFF2-40B4-BE49-F238E27FC236}">
                    <a16:creationId xmlns:a16="http://schemas.microsoft.com/office/drawing/2014/main" id="{91A112E4-81D0-F44B-9985-65B5C629D09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5" name="Freeform 544">
                <a:extLst>
                  <a:ext uri="{FF2B5EF4-FFF2-40B4-BE49-F238E27FC236}">
                    <a16:creationId xmlns:a16="http://schemas.microsoft.com/office/drawing/2014/main" id="{1585E8CB-B8A8-844A-9962-714F597BBE4F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6" name="Freeform 545">
                <a:extLst>
                  <a:ext uri="{FF2B5EF4-FFF2-40B4-BE49-F238E27FC236}">
                    <a16:creationId xmlns:a16="http://schemas.microsoft.com/office/drawing/2014/main" id="{EC524C8C-F983-3A44-9FDA-771511096419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0" name="Line 61">
            <a:extLst>
              <a:ext uri="{FF2B5EF4-FFF2-40B4-BE49-F238E27FC236}">
                <a16:creationId xmlns:a16="http://schemas.microsoft.com/office/drawing/2014/main" id="{504ED2E3-D101-424C-8AE9-5C34917B54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59268" y="4222579"/>
            <a:ext cx="901700" cy="27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1" name="Line 62">
            <a:extLst>
              <a:ext uri="{FF2B5EF4-FFF2-40B4-BE49-F238E27FC236}">
                <a16:creationId xmlns:a16="http://schemas.microsoft.com/office/drawing/2014/main" id="{2122A03F-B45C-EC49-8D54-8D3B7DB4DA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45031" y="4222579"/>
            <a:ext cx="806450" cy="419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2" name="Line 63">
            <a:extLst>
              <a:ext uri="{FF2B5EF4-FFF2-40B4-BE49-F238E27FC236}">
                <a16:creationId xmlns:a16="http://schemas.microsoft.com/office/drawing/2014/main" id="{F985FD06-D0A5-3048-AF98-111FE4DF76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64167" y="4237505"/>
            <a:ext cx="672983" cy="3613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3" name="Text Box 64">
            <a:extLst>
              <a:ext uri="{FF2B5EF4-FFF2-40B4-BE49-F238E27FC236}">
                <a16:creationId xmlns:a16="http://schemas.microsoft.com/office/drawing/2014/main" id="{299DB3CE-7B62-0F41-8A17-414B51C9B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689" y="4437764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…</a:t>
            </a:r>
          </a:p>
        </p:txBody>
      </p:sp>
      <p:sp>
        <p:nvSpPr>
          <p:cNvPr id="434" name="Line 69">
            <a:extLst>
              <a:ext uri="{FF2B5EF4-FFF2-40B4-BE49-F238E27FC236}">
                <a16:creationId xmlns:a16="http://schemas.microsoft.com/office/drawing/2014/main" id="{131CBCB7-EC04-C34D-8089-DF6962A05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72231" y="4225754"/>
            <a:ext cx="101600" cy="377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5" name="Line 70">
            <a:extLst>
              <a:ext uri="{FF2B5EF4-FFF2-40B4-BE49-F238E27FC236}">
                <a16:creationId xmlns:a16="http://schemas.microsoft.com/office/drawing/2014/main" id="{3E75F251-D967-EA4E-9C97-EB6B5246A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2706" y="4024141"/>
            <a:ext cx="479425" cy="603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6" name="Line 71">
            <a:extLst>
              <a:ext uri="{FF2B5EF4-FFF2-40B4-BE49-F238E27FC236}">
                <a16:creationId xmlns:a16="http://schemas.microsoft.com/office/drawing/2014/main" id="{00AB0795-DB89-1B41-A48F-217D5BED1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18368" y="3968579"/>
            <a:ext cx="514350" cy="484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7" name="Text Box 72">
            <a:extLst>
              <a:ext uri="{FF2B5EF4-FFF2-40B4-BE49-F238E27FC236}">
                <a16:creationId xmlns:a16="http://schemas.microsoft.com/office/drawing/2014/main" id="{377DDBF1-C221-7B40-952F-70C5D6714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8595" y="4929329"/>
            <a:ext cx="173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EE (VLAN ports 1-8)</a:t>
            </a:r>
          </a:p>
        </p:txBody>
      </p:sp>
      <p:sp>
        <p:nvSpPr>
          <p:cNvPr id="438" name="Text Box 73">
            <a:extLst>
              <a:ext uri="{FF2B5EF4-FFF2-40B4-BE49-F238E27FC236}">
                <a16:creationId xmlns:a16="http://schemas.microsoft.com/office/drawing/2014/main" id="{FDE3B945-5B46-E04D-BFCA-4A7A699A9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9490" y="4929329"/>
            <a:ext cx="25725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CS (VLAN ports 9-15)</a:t>
            </a:r>
          </a:p>
        </p:txBody>
      </p:sp>
      <p:sp>
        <p:nvSpPr>
          <p:cNvPr id="447" name="Text Box 45">
            <a:extLst>
              <a:ext uri="{FF2B5EF4-FFF2-40B4-BE49-F238E27FC236}">
                <a16:creationId xmlns:a16="http://schemas.microsoft.com/office/drawing/2014/main" id="{2D1CE1C0-31D9-844E-8F50-70F2806CE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7445" y="4400811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…</a:t>
            </a:r>
          </a:p>
        </p:txBody>
      </p:sp>
      <p:grpSp>
        <p:nvGrpSpPr>
          <p:cNvPr id="448" name="Group 44">
            <a:extLst>
              <a:ext uri="{FF2B5EF4-FFF2-40B4-BE49-F238E27FC236}">
                <a16:creationId xmlns:a16="http://schemas.microsoft.com/office/drawing/2014/main" id="{700B7029-39F6-C74E-AC0E-38210F4099EF}"/>
              </a:ext>
            </a:extLst>
          </p:cNvPr>
          <p:cNvGrpSpPr>
            <a:grpSpLocks/>
          </p:cNvGrpSpPr>
          <p:nvPr/>
        </p:nvGrpSpPr>
        <p:grpSpPr bwMode="auto">
          <a:xfrm>
            <a:off x="7522693" y="4408316"/>
            <a:ext cx="609600" cy="558800"/>
            <a:chOff x="-44" y="1473"/>
            <a:chExt cx="981" cy="1105"/>
          </a:xfrm>
        </p:grpSpPr>
        <p:pic>
          <p:nvPicPr>
            <p:cNvPr id="449" name="Picture 45" descr="desktop_computer_stylized_medium">
              <a:extLst>
                <a:ext uri="{FF2B5EF4-FFF2-40B4-BE49-F238E27FC236}">
                  <a16:creationId xmlns:a16="http://schemas.microsoft.com/office/drawing/2014/main" id="{DBD01A03-81B8-534F-93E0-1D4C45D29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" name="Freeform 46">
              <a:extLst>
                <a:ext uri="{FF2B5EF4-FFF2-40B4-BE49-F238E27FC236}">
                  <a16:creationId xmlns:a16="http://schemas.microsoft.com/office/drawing/2014/main" id="{635026BE-6129-3740-BA64-8136F70D67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51" name="Group 44">
            <a:extLst>
              <a:ext uri="{FF2B5EF4-FFF2-40B4-BE49-F238E27FC236}">
                <a16:creationId xmlns:a16="http://schemas.microsoft.com/office/drawing/2014/main" id="{5180A7F4-6359-C649-AEDF-B175B94960B4}"/>
              </a:ext>
            </a:extLst>
          </p:cNvPr>
          <p:cNvGrpSpPr>
            <a:grpSpLocks/>
          </p:cNvGrpSpPr>
          <p:nvPr/>
        </p:nvGrpSpPr>
        <p:grpSpPr bwMode="auto">
          <a:xfrm>
            <a:off x="8087474" y="4413650"/>
            <a:ext cx="609600" cy="558800"/>
            <a:chOff x="-44" y="1473"/>
            <a:chExt cx="981" cy="1105"/>
          </a:xfrm>
        </p:grpSpPr>
        <p:pic>
          <p:nvPicPr>
            <p:cNvPr id="452" name="Picture 45" descr="desktop_computer_stylized_medium">
              <a:extLst>
                <a:ext uri="{FF2B5EF4-FFF2-40B4-BE49-F238E27FC236}">
                  <a16:creationId xmlns:a16="http://schemas.microsoft.com/office/drawing/2014/main" id="{14B1FE25-A4BF-9D47-8AD2-68F17E2D3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3" name="Freeform 46">
              <a:extLst>
                <a:ext uri="{FF2B5EF4-FFF2-40B4-BE49-F238E27FC236}">
                  <a16:creationId xmlns:a16="http://schemas.microsoft.com/office/drawing/2014/main" id="{BBF7941F-1FF1-1849-803E-B825A4F414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54" name="Group 44">
            <a:extLst>
              <a:ext uri="{FF2B5EF4-FFF2-40B4-BE49-F238E27FC236}">
                <a16:creationId xmlns:a16="http://schemas.microsoft.com/office/drawing/2014/main" id="{3B53FC44-EDA2-6143-AAE9-F7F4B007F065}"/>
              </a:ext>
            </a:extLst>
          </p:cNvPr>
          <p:cNvGrpSpPr>
            <a:grpSpLocks/>
          </p:cNvGrpSpPr>
          <p:nvPr/>
        </p:nvGrpSpPr>
        <p:grpSpPr bwMode="auto">
          <a:xfrm>
            <a:off x="8844341" y="4408988"/>
            <a:ext cx="609600" cy="558800"/>
            <a:chOff x="-44" y="1473"/>
            <a:chExt cx="981" cy="1105"/>
          </a:xfrm>
        </p:grpSpPr>
        <p:pic>
          <p:nvPicPr>
            <p:cNvPr id="455" name="Picture 45" descr="desktop_computer_stylized_medium">
              <a:extLst>
                <a:ext uri="{FF2B5EF4-FFF2-40B4-BE49-F238E27FC236}">
                  <a16:creationId xmlns:a16="http://schemas.microsoft.com/office/drawing/2014/main" id="{27DADEDF-8827-4347-B67A-F3A8226995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6" name="Freeform 46">
              <a:extLst>
                <a:ext uri="{FF2B5EF4-FFF2-40B4-BE49-F238E27FC236}">
                  <a16:creationId xmlns:a16="http://schemas.microsoft.com/office/drawing/2014/main" id="{6A110340-235C-2846-A908-0380A764EB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57" name="Group 44">
            <a:extLst>
              <a:ext uri="{FF2B5EF4-FFF2-40B4-BE49-F238E27FC236}">
                <a16:creationId xmlns:a16="http://schemas.microsoft.com/office/drawing/2014/main" id="{799E5DB2-77CF-E344-82DA-E1C53B1B1556}"/>
              </a:ext>
            </a:extLst>
          </p:cNvPr>
          <p:cNvGrpSpPr>
            <a:grpSpLocks/>
          </p:cNvGrpSpPr>
          <p:nvPr/>
        </p:nvGrpSpPr>
        <p:grpSpPr bwMode="auto">
          <a:xfrm>
            <a:off x="9809742" y="4404326"/>
            <a:ext cx="609600" cy="558800"/>
            <a:chOff x="-44" y="1473"/>
            <a:chExt cx="981" cy="1105"/>
          </a:xfrm>
        </p:grpSpPr>
        <p:pic>
          <p:nvPicPr>
            <p:cNvPr id="458" name="Picture 45" descr="desktop_computer_stylized_medium">
              <a:extLst>
                <a:ext uri="{FF2B5EF4-FFF2-40B4-BE49-F238E27FC236}">
                  <a16:creationId xmlns:a16="http://schemas.microsoft.com/office/drawing/2014/main" id="{D37910D3-8AA7-C24C-818C-2F605830F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9" name="Freeform 46">
              <a:extLst>
                <a:ext uri="{FF2B5EF4-FFF2-40B4-BE49-F238E27FC236}">
                  <a16:creationId xmlns:a16="http://schemas.microsoft.com/office/drawing/2014/main" id="{B4F17700-4146-9C4E-A002-23A5A81265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60" name="Group 44">
            <a:extLst>
              <a:ext uri="{FF2B5EF4-FFF2-40B4-BE49-F238E27FC236}">
                <a16:creationId xmlns:a16="http://schemas.microsoft.com/office/drawing/2014/main" id="{BC32569F-4860-C044-8345-620D3C44BE94}"/>
              </a:ext>
            </a:extLst>
          </p:cNvPr>
          <p:cNvGrpSpPr>
            <a:grpSpLocks/>
          </p:cNvGrpSpPr>
          <p:nvPr/>
        </p:nvGrpSpPr>
        <p:grpSpPr bwMode="auto">
          <a:xfrm>
            <a:off x="10324969" y="4410236"/>
            <a:ext cx="609600" cy="558800"/>
            <a:chOff x="-44" y="1473"/>
            <a:chExt cx="981" cy="1105"/>
          </a:xfrm>
        </p:grpSpPr>
        <p:pic>
          <p:nvPicPr>
            <p:cNvPr id="461" name="Picture 45" descr="desktop_computer_stylized_medium">
              <a:extLst>
                <a:ext uri="{FF2B5EF4-FFF2-40B4-BE49-F238E27FC236}">
                  <a16:creationId xmlns:a16="http://schemas.microsoft.com/office/drawing/2014/main" id="{D412AD3B-D014-6047-80EA-4735BF4B4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2" name="Freeform 46">
              <a:extLst>
                <a:ext uri="{FF2B5EF4-FFF2-40B4-BE49-F238E27FC236}">
                  <a16:creationId xmlns:a16="http://schemas.microsoft.com/office/drawing/2014/main" id="{353A741B-0D62-3446-9077-1E43F71BA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63" name="Group 44">
            <a:extLst>
              <a:ext uri="{FF2B5EF4-FFF2-40B4-BE49-F238E27FC236}">
                <a16:creationId xmlns:a16="http://schemas.microsoft.com/office/drawing/2014/main" id="{D42CBE99-C058-0F44-B1D9-2439ABF13462}"/>
              </a:ext>
            </a:extLst>
          </p:cNvPr>
          <p:cNvGrpSpPr>
            <a:grpSpLocks/>
          </p:cNvGrpSpPr>
          <p:nvPr/>
        </p:nvGrpSpPr>
        <p:grpSpPr bwMode="auto">
          <a:xfrm>
            <a:off x="11188570" y="4419228"/>
            <a:ext cx="609600" cy="558800"/>
            <a:chOff x="-44" y="1473"/>
            <a:chExt cx="981" cy="1105"/>
          </a:xfrm>
        </p:grpSpPr>
        <p:pic>
          <p:nvPicPr>
            <p:cNvPr id="464" name="Picture 45" descr="desktop_computer_stylized_medium">
              <a:extLst>
                <a:ext uri="{FF2B5EF4-FFF2-40B4-BE49-F238E27FC236}">
                  <a16:creationId xmlns:a16="http://schemas.microsoft.com/office/drawing/2014/main" id="{12D4DF7A-D18D-7A44-B2AA-BED58DFA4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5" name="Freeform 46">
              <a:extLst>
                <a:ext uri="{FF2B5EF4-FFF2-40B4-BE49-F238E27FC236}">
                  <a16:creationId xmlns:a16="http://schemas.microsoft.com/office/drawing/2014/main" id="{1BBC825C-81B6-FE42-9537-7ECC063686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99" name="Rectangle 116">
            <a:extLst>
              <a:ext uri="{FF2B5EF4-FFF2-40B4-BE49-F238E27FC236}">
                <a16:creationId xmlns:a16="http://schemas.microsoft.com/office/drawing/2014/main" id="{8752C49F-3AB0-9B44-98E8-567C5592B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7" y="1497947"/>
            <a:ext cx="6074615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31775" indent="-231775">
              <a:defRPr/>
            </a:pPr>
            <a:r>
              <a:rPr lang="en-US" kern="0" dirty="0">
                <a:solidFill>
                  <a:srgbClr val="C00000"/>
                </a:solidFill>
                <a:cs typeface="+mn-cs"/>
              </a:rPr>
              <a:t>traffic isolation: </a:t>
            </a:r>
            <a:r>
              <a:rPr lang="en-US" kern="0" dirty="0">
                <a:cs typeface="+mn-cs"/>
              </a:rPr>
              <a:t>frames to/from ports </a:t>
            </a:r>
            <a:r>
              <a:rPr lang="en-US" kern="0" dirty="0">
                <a:cs typeface="Arial"/>
              </a:rPr>
              <a:t>1</a:t>
            </a:r>
            <a:r>
              <a:rPr lang="en-US" kern="0" dirty="0">
                <a:cs typeface="+mn-cs"/>
              </a:rPr>
              <a:t>-8 can </a:t>
            </a:r>
            <a:r>
              <a:rPr lang="en-US" i="1" kern="0" dirty="0">
                <a:cs typeface="+mn-cs"/>
              </a:rPr>
              <a:t>only</a:t>
            </a:r>
            <a:r>
              <a:rPr lang="en-US" kern="0" dirty="0">
                <a:cs typeface="+mn-cs"/>
              </a:rPr>
              <a:t> reach ports </a:t>
            </a:r>
            <a:r>
              <a:rPr lang="en-US" kern="0" dirty="0">
                <a:cs typeface="Arial"/>
              </a:rPr>
              <a:t>1</a:t>
            </a:r>
            <a:r>
              <a:rPr lang="en-US" kern="0" dirty="0">
                <a:cs typeface="+mn-cs"/>
              </a:rPr>
              <a:t>-8</a:t>
            </a:r>
          </a:p>
          <a:p>
            <a:pPr marL="681038" lvl="1" indent="-223838">
              <a:defRPr/>
            </a:pPr>
            <a:r>
              <a:rPr lang="en-US" kern="0" dirty="0"/>
              <a:t>can also define VLAN based on MAC addresses of endpoints, rather than switch port</a:t>
            </a:r>
          </a:p>
        </p:txBody>
      </p:sp>
      <p:sp>
        <p:nvSpPr>
          <p:cNvPr id="200" name="Rectangle 117">
            <a:extLst>
              <a:ext uri="{FF2B5EF4-FFF2-40B4-BE49-F238E27FC236}">
                <a16:creationId xmlns:a16="http://schemas.microsoft.com/office/drawing/2014/main" id="{8500F4BE-F251-994C-BDEF-CAFC5E531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444" y="3339914"/>
            <a:ext cx="588645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CC0000"/>
                </a:solidFill>
                <a:ea typeface="ＭＳ Ｐゴシック" charset="0"/>
              </a:rPr>
              <a:t>dynamic membership</a:t>
            </a:r>
            <a:r>
              <a:rPr lang="en-US" sz="2800" dirty="0">
                <a:solidFill>
                  <a:srgbClr val="FF0000"/>
                </a:solidFill>
                <a:ea typeface="ＭＳ Ｐゴシック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 ports can be dynamically assigned among VLANs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9DA561-4E6E-B142-A109-FCB9FCA9B796}"/>
              </a:ext>
            </a:extLst>
          </p:cNvPr>
          <p:cNvGrpSpPr/>
          <p:nvPr/>
        </p:nvGrpSpPr>
        <p:grpSpPr>
          <a:xfrm>
            <a:off x="994376" y="1896035"/>
            <a:ext cx="9669142" cy="4109104"/>
            <a:chOff x="994376" y="1896035"/>
            <a:chExt cx="9669142" cy="4109104"/>
          </a:xfrm>
        </p:grpSpPr>
        <p:sp>
          <p:nvSpPr>
            <p:cNvPr id="203" name="Rectangle 124">
              <a:extLst>
                <a:ext uri="{FF2B5EF4-FFF2-40B4-BE49-F238E27FC236}">
                  <a16:creationId xmlns:a16="http://schemas.microsoft.com/office/drawing/2014/main" id="{5B122FCB-1113-7F40-AA3B-B4A91A43D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376" y="4392239"/>
              <a:ext cx="6199939" cy="161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marR="0" lvl="0" indent="-342900" defTabSz="91440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ea typeface="ＭＳ Ｐゴシック" charset="0"/>
                </a:rPr>
                <a:t>forwarding between VLANS: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rPr>
                <a:t>done via routing (just as with separate switches)</a:t>
              </a:r>
            </a:p>
            <a:p>
              <a:pPr marL="681038" marR="0" lvl="1" indent="-223838" defTabSz="91440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Tx/>
                <a:buFont typeface="Arial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rPr>
                <a:t>in practice vendors sell combined switches plus routers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972C96C-094A-EF47-93A1-1326F1D96F80}"/>
                </a:ext>
              </a:extLst>
            </p:cNvPr>
            <p:cNvCxnSpPr/>
            <p:nvPr/>
          </p:nvCxnSpPr>
          <p:spPr>
            <a:xfrm>
              <a:off x="9829800" y="2216523"/>
              <a:ext cx="0" cy="181535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5415E4FA-7AD2-6845-8803-DF1BB0D80D4F}"/>
                </a:ext>
              </a:extLst>
            </p:cNvPr>
            <p:cNvCxnSpPr/>
            <p:nvPr/>
          </p:nvCxnSpPr>
          <p:spPr>
            <a:xfrm>
              <a:off x="10466294" y="2216523"/>
              <a:ext cx="0" cy="181535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0E1FAC98-C9A4-F649-9F15-34B96A45FC8B}"/>
                </a:ext>
              </a:extLst>
            </p:cNvPr>
            <p:cNvGrpSpPr/>
            <p:nvPr/>
          </p:nvGrpSpPr>
          <p:grpSpPr>
            <a:xfrm>
              <a:off x="9594532" y="1896035"/>
              <a:ext cx="1068986" cy="551329"/>
              <a:chOff x="7493876" y="2774731"/>
              <a:chExt cx="1481958" cy="894622"/>
            </a:xfrm>
          </p:grpSpPr>
          <p:sp>
            <p:nvSpPr>
              <p:cNvPr id="244" name="Freeform 243">
                <a:extLst>
                  <a:ext uri="{FF2B5EF4-FFF2-40B4-BE49-F238E27FC236}">
                    <a16:creationId xmlns:a16="http://schemas.microsoft.com/office/drawing/2014/main" id="{DF048F4A-3B08-7A4F-A6F3-1C834DE181BB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17B002E9-2DB0-B34E-9CCE-67738614E03D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46" name="Group 245">
                <a:extLst>
                  <a:ext uri="{FF2B5EF4-FFF2-40B4-BE49-F238E27FC236}">
                    <a16:creationId xmlns:a16="http://schemas.microsoft.com/office/drawing/2014/main" id="{F6E5CC2A-DFB6-0B46-BAE9-2651D489363D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47" name="Freeform 246">
                  <a:extLst>
                    <a:ext uri="{FF2B5EF4-FFF2-40B4-BE49-F238E27FC236}">
                      <a16:creationId xmlns:a16="http://schemas.microsoft.com/office/drawing/2014/main" id="{6D6ABB93-D949-6048-9D4D-EDF5313B0F46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Freeform 247">
                  <a:extLst>
                    <a:ext uri="{FF2B5EF4-FFF2-40B4-BE49-F238E27FC236}">
                      <a16:creationId xmlns:a16="http://schemas.microsoft.com/office/drawing/2014/main" id="{94582A18-2631-8745-86BC-8C4EEC51BBF1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Freeform 248">
                  <a:extLst>
                    <a:ext uri="{FF2B5EF4-FFF2-40B4-BE49-F238E27FC236}">
                      <a16:creationId xmlns:a16="http://schemas.microsoft.com/office/drawing/2014/main" id="{5A810355-DF9D-5842-9EB4-C9672C047BDB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Freeform 249">
                  <a:extLst>
                    <a:ext uri="{FF2B5EF4-FFF2-40B4-BE49-F238E27FC236}">
                      <a16:creationId xmlns:a16="http://schemas.microsoft.com/office/drawing/2014/main" id="{AD1A3F54-7A96-7C40-8425-673DA70074CF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053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  <p:bldP spid="20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76">
            <a:extLst>
              <a:ext uri="{FF2B5EF4-FFF2-40B4-BE49-F238E27FC236}">
                <a16:creationId xmlns:a16="http://schemas.microsoft.com/office/drawing/2014/main" id="{D8A950A5-D349-3A4C-9452-45729A4FC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2748" y="2279650"/>
            <a:ext cx="294061" cy="2223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80" name="Rectangle 75">
            <a:extLst>
              <a:ext uri="{FF2B5EF4-FFF2-40B4-BE49-F238E27FC236}">
                <a16:creationId xmlns:a16="http://schemas.microsoft.com/office/drawing/2014/main" id="{8C0C85CC-E6A5-CF4D-B365-08A5FFBFE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1200" y="2519374"/>
            <a:ext cx="302725" cy="252401"/>
          </a:xfrm>
          <a:prstGeom prst="rect">
            <a:avLst/>
          </a:prstGeom>
          <a:solidFill>
            <a:srgbClr val="F56F6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5" name="Rectangle 76">
            <a:extLst>
              <a:ext uri="{FF2B5EF4-FFF2-40B4-BE49-F238E27FC236}">
                <a16:creationId xmlns:a16="http://schemas.microsoft.com/office/drawing/2014/main" id="{E36252AE-1FDF-844C-B0A3-9623FCA29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0323" y="2308273"/>
            <a:ext cx="294061" cy="2476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56" name="Rectangle 75">
            <a:extLst>
              <a:ext uri="{FF2B5EF4-FFF2-40B4-BE49-F238E27FC236}">
                <a16:creationId xmlns:a16="http://schemas.microsoft.com/office/drawing/2014/main" id="{86D84E7B-7F94-CF43-97CD-E40F099FC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905" y="2276804"/>
            <a:ext cx="1188897" cy="471997"/>
          </a:xfrm>
          <a:prstGeom prst="rect">
            <a:avLst/>
          </a:prstGeom>
          <a:solidFill>
            <a:srgbClr val="F56F6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7" name="Rectangle 2">
            <a:extLst>
              <a:ext uri="{FF2B5EF4-FFF2-40B4-BE49-F238E27FC236}">
                <a16:creationId xmlns:a16="http://schemas.microsoft.com/office/drawing/2014/main" id="{75001E46-9EFA-6F46-BF58-DE475A333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590" y="2277305"/>
            <a:ext cx="1181609" cy="4683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58" name="Line 3">
            <a:extLst>
              <a:ext uri="{FF2B5EF4-FFF2-40B4-BE49-F238E27FC236}">
                <a16:creationId xmlns:a16="http://schemas.microsoft.com/office/drawing/2014/main" id="{58FD3C8D-D13C-DD42-85DC-F3FC758279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36177" y="2491790"/>
            <a:ext cx="1179110" cy="14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59" name="Text Box 6">
            <a:extLst>
              <a:ext uri="{FF2B5EF4-FFF2-40B4-BE49-F238E27FC236}">
                <a16:creationId xmlns:a16="http://schemas.microsoft.com/office/drawing/2014/main" id="{06310D8E-E39C-8749-8C4D-6762E12A6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588" y="2256578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0" dirty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562" name="Line 18">
            <a:extLst>
              <a:ext uri="{FF2B5EF4-FFF2-40B4-BE49-F238E27FC236}">
                <a16:creationId xmlns:a16="http://schemas.microsoft.com/office/drawing/2014/main" id="{674927D0-7AF4-FB45-A199-0AA4F2F4D9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5615" y="2282068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63" name="Line 21">
            <a:extLst>
              <a:ext uri="{FF2B5EF4-FFF2-40B4-BE49-F238E27FC236}">
                <a16:creationId xmlns:a16="http://schemas.microsoft.com/office/drawing/2014/main" id="{ED992B3F-F06B-D64B-B214-C090060600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5102" y="2278893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65" name="Line 23">
            <a:extLst>
              <a:ext uri="{FF2B5EF4-FFF2-40B4-BE49-F238E27FC236}">
                <a16:creationId xmlns:a16="http://schemas.microsoft.com/office/drawing/2014/main" id="{0E55E53C-5364-9444-98BF-DF258E8EB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6602" y="2286830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68" name="Text Box 26">
            <a:extLst>
              <a:ext uri="{FF2B5EF4-FFF2-40B4-BE49-F238E27FC236}">
                <a16:creationId xmlns:a16="http://schemas.microsoft.com/office/drawing/2014/main" id="{2BB93CA1-198F-BD45-B13D-35FA7DC8E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102" y="244558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0" dirty="0">
                <a:solidFill>
                  <a:schemeClr val="bg1"/>
                </a:solidFill>
                <a:latin typeface="Arial" charset="0"/>
              </a:rPr>
              <a:t>8</a:t>
            </a:r>
          </a:p>
        </p:txBody>
      </p:sp>
      <p:sp>
        <p:nvSpPr>
          <p:cNvPr id="572" name="Text Box 30">
            <a:extLst>
              <a:ext uri="{FF2B5EF4-FFF2-40B4-BE49-F238E27FC236}">
                <a16:creationId xmlns:a16="http://schemas.microsoft.com/office/drawing/2014/main" id="{B28826E1-E494-BE45-847D-47836FFF5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5264" y="2449753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0" dirty="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573" name="Text Box 57">
            <a:extLst>
              <a:ext uri="{FF2B5EF4-FFF2-40B4-BE49-F238E27FC236}">
                <a16:creationId xmlns:a16="http://schemas.microsoft.com/office/drawing/2014/main" id="{0E14A6FA-A1FE-3F46-A4F2-105D9B7A7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340" y="223126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0" dirty="0">
                <a:solidFill>
                  <a:schemeClr val="bg1"/>
                </a:solidFill>
                <a:latin typeface="Arial" charset="0"/>
              </a:rPr>
              <a:t>7</a:t>
            </a:r>
          </a:p>
        </p:txBody>
      </p:sp>
      <p:sp>
        <p:nvSpPr>
          <p:cNvPr id="584" name="Oval 81">
            <a:extLst>
              <a:ext uri="{FF2B5EF4-FFF2-40B4-BE49-F238E27FC236}">
                <a16:creationId xmlns:a16="http://schemas.microsoft.com/office/drawing/2014/main" id="{9FE56524-10FB-6042-A1CC-7979BFD9B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0477" y="2591630"/>
            <a:ext cx="42863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85" name="Oval 82">
            <a:extLst>
              <a:ext uri="{FF2B5EF4-FFF2-40B4-BE49-F238E27FC236}">
                <a16:creationId xmlns:a16="http://schemas.microsoft.com/office/drawing/2014/main" id="{32B7ED54-8A66-9C40-90E0-AB788CBBD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2577" y="2588455"/>
            <a:ext cx="42863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86" name="Oval 83">
            <a:extLst>
              <a:ext uri="{FF2B5EF4-FFF2-40B4-BE49-F238E27FC236}">
                <a16:creationId xmlns:a16="http://schemas.microsoft.com/office/drawing/2014/main" id="{ACECF9A3-7435-ED4E-A83D-328DB3D23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952" y="2593218"/>
            <a:ext cx="42863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9" name="Rectangle 75">
            <a:extLst>
              <a:ext uri="{FF2B5EF4-FFF2-40B4-BE49-F238E27FC236}">
                <a16:creationId xmlns:a16="http://schemas.microsoft.com/office/drawing/2014/main" id="{16DFA114-075D-F847-ADE2-EB0DB4279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650" y="2300299"/>
            <a:ext cx="582125" cy="471997"/>
          </a:xfrm>
          <a:prstGeom prst="rect">
            <a:avLst/>
          </a:prstGeom>
          <a:solidFill>
            <a:srgbClr val="F56F6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443345-4697-A84D-B271-4440D2A31971}"/>
              </a:ext>
            </a:extLst>
          </p:cNvPr>
          <p:cNvGrpSpPr/>
          <p:nvPr/>
        </p:nvGrpSpPr>
        <p:grpSpPr>
          <a:xfrm>
            <a:off x="3441456" y="2226513"/>
            <a:ext cx="1259780" cy="523875"/>
            <a:chOff x="10932220" y="4822113"/>
            <a:chExt cx="1259780" cy="523875"/>
          </a:xfrm>
        </p:grpSpPr>
        <p:sp>
          <p:nvSpPr>
            <p:cNvPr id="620" name="Rectangle 76">
              <a:extLst>
                <a:ext uri="{FF2B5EF4-FFF2-40B4-BE49-F238E27FC236}">
                  <a16:creationId xmlns:a16="http://schemas.microsoft.com/office/drawing/2014/main" id="{5443F9B0-0F91-A14D-9E8E-E2DFA236E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1071" y="4880851"/>
              <a:ext cx="896593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22" name="Rectangle 2">
              <a:extLst>
                <a:ext uri="{FF2B5EF4-FFF2-40B4-BE49-F238E27FC236}">
                  <a16:creationId xmlns:a16="http://schemas.microsoft.com/office/drawing/2014/main" id="{5E7248A8-6B10-0841-AE53-D0ABC4CED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0391" y="4872913"/>
              <a:ext cx="1181609" cy="46831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3" name="Line 3">
              <a:extLst>
                <a:ext uri="{FF2B5EF4-FFF2-40B4-BE49-F238E27FC236}">
                  <a16:creationId xmlns:a16="http://schemas.microsoft.com/office/drawing/2014/main" id="{DD3A74DB-9E59-9348-8893-A2232C822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09376" y="5090714"/>
              <a:ext cx="1163270" cy="2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6" name="Line 17">
              <a:extLst>
                <a:ext uri="{FF2B5EF4-FFF2-40B4-BE49-F238E27FC236}">
                  <a16:creationId xmlns:a16="http://schemas.microsoft.com/office/drawing/2014/main" id="{651AA383-259C-DC4C-B417-34535BECA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01146" y="4882438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1" name="Line 24">
              <a:extLst>
                <a:ext uri="{FF2B5EF4-FFF2-40B4-BE49-F238E27FC236}">
                  <a16:creationId xmlns:a16="http://schemas.microsoft.com/office/drawing/2014/main" id="{A9A98EAD-050F-EF41-8FA1-A45247966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05871" y="4877676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2" name="Line 25">
              <a:extLst>
                <a:ext uri="{FF2B5EF4-FFF2-40B4-BE49-F238E27FC236}">
                  <a16:creationId xmlns:a16="http://schemas.microsoft.com/office/drawing/2014/main" id="{A2531D0B-9E46-0941-94A0-96006DBAD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96421" y="4872913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4" name="Text Box 27">
              <a:extLst>
                <a:ext uri="{FF2B5EF4-FFF2-40B4-BE49-F238E27FC236}">
                  <a16:creationId xmlns:a16="http://schemas.microsoft.com/office/drawing/2014/main" id="{7649D600-6D49-3044-A4AB-61B599FF2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7845" y="4840575"/>
              <a:ext cx="2413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635" name="Text Box 28">
              <a:extLst>
                <a:ext uri="{FF2B5EF4-FFF2-40B4-BE49-F238E27FC236}">
                  <a16:creationId xmlns:a16="http://schemas.microsoft.com/office/drawing/2014/main" id="{5BAA2670-D55C-C142-827F-9CE7DB759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13871" y="5045951"/>
              <a:ext cx="29845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16</a:t>
              </a:r>
            </a:p>
          </p:txBody>
        </p:sp>
        <p:sp>
          <p:nvSpPr>
            <p:cNvPr id="636" name="Text Box 29">
              <a:extLst>
                <a:ext uri="{FF2B5EF4-FFF2-40B4-BE49-F238E27FC236}">
                  <a16:creationId xmlns:a16="http://schemas.microsoft.com/office/drawing/2014/main" id="{D7F356E9-BF66-D145-915D-38A53F2F18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32220" y="5049376"/>
              <a:ext cx="29845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639" name="Text Box 74">
              <a:extLst>
                <a:ext uri="{FF2B5EF4-FFF2-40B4-BE49-F238E27FC236}">
                  <a16:creationId xmlns:a16="http://schemas.microsoft.com/office/drawing/2014/main" id="{C33FAB3F-C18D-F04F-AFF6-CD5E1444D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09108" y="4822113"/>
              <a:ext cx="29845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15</a:t>
              </a:r>
            </a:p>
          </p:txBody>
        </p:sp>
        <p:sp>
          <p:nvSpPr>
            <p:cNvPr id="643" name="Oval 84">
              <a:extLst>
                <a:ext uri="{FF2B5EF4-FFF2-40B4-BE49-F238E27FC236}">
                  <a16:creationId xmlns:a16="http://schemas.microsoft.com/office/drawing/2014/main" id="{86949CB4-4A39-0346-AFF6-9F5A2A7D7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7121" y="5185651"/>
              <a:ext cx="42862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4" name="Oval 85">
              <a:extLst>
                <a:ext uri="{FF2B5EF4-FFF2-40B4-BE49-F238E27FC236}">
                  <a16:creationId xmlns:a16="http://schemas.microsoft.com/office/drawing/2014/main" id="{E4D51E21-8C17-E743-8B81-06236413D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4421" y="4971338"/>
              <a:ext cx="42862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5" name="Oval 86">
              <a:extLst>
                <a:ext uri="{FF2B5EF4-FFF2-40B4-BE49-F238E27FC236}">
                  <a16:creationId xmlns:a16="http://schemas.microsoft.com/office/drawing/2014/main" id="{520890CD-F328-1643-8FAD-D429622AE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9133" y="4968163"/>
              <a:ext cx="4286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VLANS spanning multiple switches</a:t>
            </a:r>
            <a:endParaRPr lang="en-US" sz="48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ABEEB3-46FD-EA41-8074-A5BDD9C11183}"/>
              </a:ext>
            </a:extLst>
          </p:cNvPr>
          <p:cNvGrpSpPr/>
          <p:nvPr/>
        </p:nvGrpSpPr>
        <p:grpSpPr>
          <a:xfrm>
            <a:off x="2316560" y="1851720"/>
            <a:ext cx="2388836" cy="410624"/>
            <a:chOff x="7399107" y="1365161"/>
            <a:chExt cx="2388836" cy="732595"/>
          </a:xfrm>
        </p:grpSpPr>
        <p:sp>
          <p:nvSpPr>
            <p:cNvPr id="541" name="Freeform 540">
              <a:extLst>
                <a:ext uri="{FF2B5EF4-FFF2-40B4-BE49-F238E27FC236}">
                  <a16:creationId xmlns:a16="http://schemas.microsoft.com/office/drawing/2014/main" id="{20E2C253-E31D-DA4E-8C57-56EFE4A095ED}"/>
                </a:ext>
              </a:extLst>
            </p:cNvPr>
            <p:cNvSpPr/>
            <p:nvPr/>
          </p:nvSpPr>
          <p:spPr>
            <a:xfrm>
              <a:off x="7399107" y="1365161"/>
              <a:ext cx="2388836" cy="732595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2" name="Group 541">
              <a:extLst>
                <a:ext uri="{FF2B5EF4-FFF2-40B4-BE49-F238E27FC236}">
                  <a16:creationId xmlns:a16="http://schemas.microsoft.com/office/drawing/2014/main" id="{1596EEC3-C1AA-2E4B-BA66-1B555E77FCC5}"/>
                </a:ext>
              </a:extLst>
            </p:cNvPr>
            <p:cNvGrpSpPr/>
            <p:nvPr/>
          </p:nvGrpSpPr>
          <p:grpSpPr>
            <a:xfrm>
              <a:off x="7564998" y="1450537"/>
              <a:ext cx="2021605" cy="589765"/>
              <a:chOff x="7939341" y="3037317"/>
              <a:chExt cx="897649" cy="353919"/>
            </a:xfrm>
          </p:grpSpPr>
          <p:sp>
            <p:nvSpPr>
              <p:cNvPr id="543" name="Freeform 542">
                <a:extLst>
                  <a:ext uri="{FF2B5EF4-FFF2-40B4-BE49-F238E27FC236}">
                    <a16:creationId xmlns:a16="http://schemas.microsoft.com/office/drawing/2014/main" id="{AB2941FE-E212-F347-B495-140D5C7ED03C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4" name="Freeform 543">
                <a:extLst>
                  <a:ext uri="{FF2B5EF4-FFF2-40B4-BE49-F238E27FC236}">
                    <a16:creationId xmlns:a16="http://schemas.microsoft.com/office/drawing/2014/main" id="{91A112E4-81D0-F44B-9985-65B5C629D09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5" name="Freeform 544">
                <a:extLst>
                  <a:ext uri="{FF2B5EF4-FFF2-40B4-BE49-F238E27FC236}">
                    <a16:creationId xmlns:a16="http://schemas.microsoft.com/office/drawing/2014/main" id="{1585E8CB-B8A8-844A-9962-714F597BBE4F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6" name="Freeform 545">
                <a:extLst>
                  <a:ext uri="{FF2B5EF4-FFF2-40B4-BE49-F238E27FC236}">
                    <a16:creationId xmlns:a16="http://schemas.microsoft.com/office/drawing/2014/main" id="{EC524C8C-F983-3A44-9FDA-771511096419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0" name="Line 61">
            <a:extLst>
              <a:ext uri="{FF2B5EF4-FFF2-40B4-BE49-F238E27FC236}">
                <a16:creationId xmlns:a16="http://schemas.microsoft.com/office/drawing/2014/main" id="{504ED2E3-D101-424C-8AE9-5C34917B54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64338" y="2582038"/>
            <a:ext cx="901700" cy="27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1" name="Line 62">
            <a:extLst>
              <a:ext uri="{FF2B5EF4-FFF2-40B4-BE49-F238E27FC236}">
                <a16:creationId xmlns:a16="http://schemas.microsoft.com/office/drawing/2014/main" id="{2122A03F-B45C-EC49-8D54-8D3B7DB4DA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50101" y="2582038"/>
            <a:ext cx="806450" cy="419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2" name="Line 63">
            <a:extLst>
              <a:ext uri="{FF2B5EF4-FFF2-40B4-BE49-F238E27FC236}">
                <a16:creationId xmlns:a16="http://schemas.microsoft.com/office/drawing/2014/main" id="{F985FD06-D0A5-3048-AF98-111FE4DF76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9236" y="2619375"/>
            <a:ext cx="683563" cy="338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3" name="Text Box 64">
            <a:extLst>
              <a:ext uri="{FF2B5EF4-FFF2-40B4-BE49-F238E27FC236}">
                <a16:creationId xmlns:a16="http://schemas.microsoft.com/office/drawing/2014/main" id="{299DB3CE-7B62-0F41-8A17-414B51C9B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759" y="2797223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…</a:t>
            </a:r>
          </a:p>
        </p:txBody>
      </p:sp>
      <p:sp>
        <p:nvSpPr>
          <p:cNvPr id="434" name="Line 69">
            <a:extLst>
              <a:ext uri="{FF2B5EF4-FFF2-40B4-BE49-F238E27FC236}">
                <a16:creationId xmlns:a16="http://schemas.microsoft.com/office/drawing/2014/main" id="{131CBCB7-EC04-C34D-8089-DF6962A05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9825" y="2613025"/>
            <a:ext cx="99076" cy="35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5" name="Line 70">
            <a:extLst>
              <a:ext uri="{FF2B5EF4-FFF2-40B4-BE49-F238E27FC236}">
                <a16:creationId xmlns:a16="http://schemas.microsoft.com/office/drawing/2014/main" id="{3E75F251-D967-EA4E-9C97-EB6B5246A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7126" y="2406650"/>
            <a:ext cx="480076" cy="58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6" name="Line 71">
            <a:extLst>
              <a:ext uri="{FF2B5EF4-FFF2-40B4-BE49-F238E27FC236}">
                <a16:creationId xmlns:a16="http://schemas.microsoft.com/office/drawing/2014/main" id="{00AB0795-DB89-1B41-A48F-217D5BED1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7074" y="2397125"/>
            <a:ext cx="500713" cy="415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7" name="Text Box 72">
            <a:extLst>
              <a:ext uri="{FF2B5EF4-FFF2-40B4-BE49-F238E27FC236}">
                <a16:creationId xmlns:a16="http://schemas.microsoft.com/office/drawing/2014/main" id="{377DDBF1-C221-7B40-952F-70C5D6714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665" y="3288788"/>
            <a:ext cx="173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EE (VLAN ports 1-8)</a:t>
            </a:r>
          </a:p>
        </p:txBody>
      </p:sp>
      <p:sp>
        <p:nvSpPr>
          <p:cNvPr id="438" name="Text Box 73">
            <a:extLst>
              <a:ext uri="{FF2B5EF4-FFF2-40B4-BE49-F238E27FC236}">
                <a16:creationId xmlns:a16="http://schemas.microsoft.com/office/drawing/2014/main" id="{FDE3B945-5B46-E04D-BFCA-4A7A699A9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560" y="3288788"/>
            <a:ext cx="25725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CS (VLAN ports 9-15)</a:t>
            </a:r>
          </a:p>
        </p:txBody>
      </p:sp>
      <p:sp>
        <p:nvSpPr>
          <p:cNvPr id="447" name="Text Box 45">
            <a:extLst>
              <a:ext uri="{FF2B5EF4-FFF2-40B4-BE49-F238E27FC236}">
                <a16:creationId xmlns:a16="http://schemas.microsoft.com/office/drawing/2014/main" id="{2D1CE1C0-31D9-844E-8F50-70F2806CE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515" y="2760270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…</a:t>
            </a:r>
          </a:p>
        </p:txBody>
      </p:sp>
      <p:grpSp>
        <p:nvGrpSpPr>
          <p:cNvPr id="448" name="Group 44">
            <a:extLst>
              <a:ext uri="{FF2B5EF4-FFF2-40B4-BE49-F238E27FC236}">
                <a16:creationId xmlns:a16="http://schemas.microsoft.com/office/drawing/2014/main" id="{700B7029-39F6-C74E-AC0E-38210F4099EF}"/>
              </a:ext>
            </a:extLst>
          </p:cNvPr>
          <p:cNvGrpSpPr>
            <a:grpSpLocks/>
          </p:cNvGrpSpPr>
          <p:nvPr/>
        </p:nvGrpSpPr>
        <p:grpSpPr bwMode="auto">
          <a:xfrm>
            <a:off x="1027763" y="2767775"/>
            <a:ext cx="609600" cy="558800"/>
            <a:chOff x="-44" y="1473"/>
            <a:chExt cx="981" cy="1105"/>
          </a:xfrm>
        </p:grpSpPr>
        <p:pic>
          <p:nvPicPr>
            <p:cNvPr id="449" name="Picture 45" descr="desktop_computer_stylized_medium">
              <a:extLst>
                <a:ext uri="{FF2B5EF4-FFF2-40B4-BE49-F238E27FC236}">
                  <a16:creationId xmlns:a16="http://schemas.microsoft.com/office/drawing/2014/main" id="{DBD01A03-81B8-534F-93E0-1D4C45D29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" name="Freeform 46">
              <a:extLst>
                <a:ext uri="{FF2B5EF4-FFF2-40B4-BE49-F238E27FC236}">
                  <a16:creationId xmlns:a16="http://schemas.microsoft.com/office/drawing/2014/main" id="{635026BE-6129-3740-BA64-8136F70D67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51" name="Group 44">
            <a:extLst>
              <a:ext uri="{FF2B5EF4-FFF2-40B4-BE49-F238E27FC236}">
                <a16:creationId xmlns:a16="http://schemas.microsoft.com/office/drawing/2014/main" id="{5180A7F4-6359-C649-AEDF-B175B94960B4}"/>
              </a:ext>
            </a:extLst>
          </p:cNvPr>
          <p:cNvGrpSpPr>
            <a:grpSpLocks/>
          </p:cNvGrpSpPr>
          <p:nvPr/>
        </p:nvGrpSpPr>
        <p:grpSpPr bwMode="auto">
          <a:xfrm>
            <a:off x="1592544" y="2773109"/>
            <a:ext cx="609600" cy="558800"/>
            <a:chOff x="-44" y="1473"/>
            <a:chExt cx="981" cy="1105"/>
          </a:xfrm>
        </p:grpSpPr>
        <p:pic>
          <p:nvPicPr>
            <p:cNvPr id="452" name="Picture 45" descr="desktop_computer_stylized_medium">
              <a:extLst>
                <a:ext uri="{FF2B5EF4-FFF2-40B4-BE49-F238E27FC236}">
                  <a16:creationId xmlns:a16="http://schemas.microsoft.com/office/drawing/2014/main" id="{14B1FE25-A4BF-9D47-8AD2-68F17E2D3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3" name="Freeform 46">
              <a:extLst>
                <a:ext uri="{FF2B5EF4-FFF2-40B4-BE49-F238E27FC236}">
                  <a16:creationId xmlns:a16="http://schemas.microsoft.com/office/drawing/2014/main" id="{BBF7941F-1FF1-1849-803E-B825A4F414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54" name="Group 44">
            <a:extLst>
              <a:ext uri="{FF2B5EF4-FFF2-40B4-BE49-F238E27FC236}">
                <a16:creationId xmlns:a16="http://schemas.microsoft.com/office/drawing/2014/main" id="{3B53FC44-EDA2-6143-AAE9-F7F4B007F065}"/>
              </a:ext>
            </a:extLst>
          </p:cNvPr>
          <p:cNvGrpSpPr>
            <a:grpSpLocks/>
          </p:cNvGrpSpPr>
          <p:nvPr/>
        </p:nvGrpSpPr>
        <p:grpSpPr bwMode="auto">
          <a:xfrm>
            <a:off x="2349411" y="2768447"/>
            <a:ext cx="609600" cy="558800"/>
            <a:chOff x="-44" y="1473"/>
            <a:chExt cx="981" cy="1105"/>
          </a:xfrm>
        </p:grpSpPr>
        <p:pic>
          <p:nvPicPr>
            <p:cNvPr id="455" name="Picture 45" descr="desktop_computer_stylized_medium">
              <a:extLst>
                <a:ext uri="{FF2B5EF4-FFF2-40B4-BE49-F238E27FC236}">
                  <a16:creationId xmlns:a16="http://schemas.microsoft.com/office/drawing/2014/main" id="{27DADEDF-8827-4347-B67A-F3A8226995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6" name="Freeform 46">
              <a:extLst>
                <a:ext uri="{FF2B5EF4-FFF2-40B4-BE49-F238E27FC236}">
                  <a16:creationId xmlns:a16="http://schemas.microsoft.com/office/drawing/2014/main" id="{6A110340-235C-2846-A908-0380A764EB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57" name="Group 44">
            <a:extLst>
              <a:ext uri="{FF2B5EF4-FFF2-40B4-BE49-F238E27FC236}">
                <a16:creationId xmlns:a16="http://schemas.microsoft.com/office/drawing/2014/main" id="{799E5DB2-77CF-E344-82DA-E1C53B1B1556}"/>
              </a:ext>
            </a:extLst>
          </p:cNvPr>
          <p:cNvGrpSpPr>
            <a:grpSpLocks/>
          </p:cNvGrpSpPr>
          <p:nvPr/>
        </p:nvGrpSpPr>
        <p:grpSpPr bwMode="auto">
          <a:xfrm>
            <a:off x="3314812" y="2763785"/>
            <a:ext cx="609600" cy="558800"/>
            <a:chOff x="-44" y="1473"/>
            <a:chExt cx="981" cy="1105"/>
          </a:xfrm>
        </p:grpSpPr>
        <p:pic>
          <p:nvPicPr>
            <p:cNvPr id="458" name="Picture 45" descr="desktop_computer_stylized_medium">
              <a:extLst>
                <a:ext uri="{FF2B5EF4-FFF2-40B4-BE49-F238E27FC236}">
                  <a16:creationId xmlns:a16="http://schemas.microsoft.com/office/drawing/2014/main" id="{D37910D3-8AA7-C24C-818C-2F605830F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9" name="Freeform 46">
              <a:extLst>
                <a:ext uri="{FF2B5EF4-FFF2-40B4-BE49-F238E27FC236}">
                  <a16:creationId xmlns:a16="http://schemas.microsoft.com/office/drawing/2014/main" id="{B4F17700-4146-9C4E-A002-23A5A81265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60" name="Group 44">
            <a:extLst>
              <a:ext uri="{FF2B5EF4-FFF2-40B4-BE49-F238E27FC236}">
                <a16:creationId xmlns:a16="http://schemas.microsoft.com/office/drawing/2014/main" id="{BC32569F-4860-C044-8345-620D3C44BE94}"/>
              </a:ext>
            </a:extLst>
          </p:cNvPr>
          <p:cNvGrpSpPr>
            <a:grpSpLocks/>
          </p:cNvGrpSpPr>
          <p:nvPr/>
        </p:nvGrpSpPr>
        <p:grpSpPr bwMode="auto">
          <a:xfrm>
            <a:off x="3830039" y="2769695"/>
            <a:ext cx="609600" cy="558800"/>
            <a:chOff x="-44" y="1473"/>
            <a:chExt cx="981" cy="1105"/>
          </a:xfrm>
        </p:grpSpPr>
        <p:pic>
          <p:nvPicPr>
            <p:cNvPr id="461" name="Picture 45" descr="desktop_computer_stylized_medium">
              <a:extLst>
                <a:ext uri="{FF2B5EF4-FFF2-40B4-BE49-F238E27FC236}">
                  <a16:creationId xmlns:a16="http://schemas.microsoft.com/office/drawing/2014/main" id="{D412AD3B-D014-6047-80EA-4735BF4B4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2" name="Freeform 46">
              <a:extLst>
                <a:ext uri="{FF2B5EF4-FFF2-40B4-BE49-F238E27FC236}">
                  <a16:creationId xmlns:a16="http://schemas.microsoft.com/office/drawing/2014/main" id="{353A741B-0D62-3446-9077-1E43F71BA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63" name="Group 44">
            <a:extLst>
              <a:ext uri="{FF2B5EF4-FFF2-40B4-BE49-F238E27FC236}">
                <a16:creationId xmlns:a16="http://schemas.microsoft.com/office/drawing/2014/main" id="{D42CBE99-C058-0F44-B1D9-2439ABF13462}"/>
              </a:ext>
            </a:extLst>
          </p:cNvPr>
          <p:cNvGrpSpPr>
            <a:grpSpLocks/>
          </p:cNvGrpSpPr>
          <p:nvPr/>
        </p:nvGrpSpPr>
        <p:grpSpPr bwMode="auto">
          <a:xfrm>
            <a:off x="4693640" y="2778687"/>
            <a:ext cx="609600" cy="558800"/>
            <a:chOff x="-44" y="1473"/>
            <a:chExt cx="981" cy="1105"/>
          </a:xfrm>
        </p:grpSpPr>
        <p:pic>
          <p:nvPicPr>
            <p:cNvPr id="464" name="Picture 45" descr="desktop_computer_stylized_medium">
              <a:extLst>
                <a:ext uri="{FF2B5EF4-FFF2-40B4-BE49-F238E27FC236}">
                  <a16:creationId xmlns:a16="http://schemas.microsoft.com/office/drawing/2014/main" id="{12D4DF7A-D18D-7A44-B2AA-BED58DFA4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5" name="Freeform 46">
              <a:extLst>
                <a:ext uri="{FF2B5EF4-FFF2-40B4-BE49-F238E27FC236}">
                  <a16:creationId xmlns:a16="http://schemas.microsoft.com/office/drawing/2014/main" id="{1BBC825C-81B6-FE42-9537-7ECC063686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08" name="Rectangle 76">
            <a:extLst>
              <a:ext uri="{FF2B5EF4-FFF2-40B4-BE49-F238E27FC236}">
                <a16:creationId xmlns:a16="http://schemas.microsoft.com/office/drawing/2014/main" id="{DF769E42-15DD-F647-8345-8EC3377A3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2446" y="2518116"/>
            <a:ext cx="887249" cy="2476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09" name="Rectangle 2">
            <a:extLst>
              <a:ext uri="{FF2B5EF4-FFF2-40B4-BE49-F238E27FC236}">
                <a16:creationId xmlns:a16="http://schemas.microsoft.com/office/drawing/2014/main" id="{DDFD3528-6EFA-5F4E-9976-3E7D020C1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8086" y="2300638"/>
            <a:ext cx="1181609" cy="4683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0" name="Line 3">
            <a:extLst>
              <a:ext uri="{FF2B5EF4-FFF2-40B4-BE49-F238E27FC236}">
                <a16:creationId xmlns:a16="http://schemas.microsoft.com/office/drawing/2014/main" id="{3A16DF6F-694F-9142-B056-22ED2386A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7071" y="2518439"/>
            <a:ext cx="1163270" cy="2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1" name="Line 17">
            <a:extLst>
              <a:ext uri="{FF2B5EF4-FFF2-40B4-BE49-F238E27FC236}">
                <a16:creationId xmlns:a16="http://schemas.microsoft.com/office/drawing/2014/main" id="{2484887D-A2EE-734F-B491-51AB52AD1C9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8841" y="2310163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2" name="Line 24">
            <a:extLst>
              <a:ext uri="{FF2B5EF4-FFF2-40B4-BE49-F238E27FC236}">
                <a16:creationId xmlns:a16="http://schemas.microsoft.com/office/drawing/2014/main" id="{BCB59FC5-4BEA-F743-AC28-5080DC982DC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3566" y="2305401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3" name="Line 25">
            <a:extLst>
              <a:ext uri="{FF2B5EF4-FFF2-40B4-BE49-F238E27FC236}">
                <a16:creationId xmlns:a16="http://schemas.microsoft.com/office/drawing/2014/main" id="{7401A3B1-D2E0-5741-895F-85128721E1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4116" y="2300638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4" name="Text Box 27">
            <a:extLst>
              <a:ext uri="{FF2B5EF4-FFF2-40B4-BE49-F238E27FC236}">
                <a16:creationId xmlns:a16="http://schemas.microsoft.com/office/drawing/2014/main" id="{5E773376-0561-9849-B623-65C4935F7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9716" y="225450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0" dirty="0">
                <a:latin typeface="Arial" charset="0"/>
              </a:rPr>
              <a:t>5</a:t>
            </a:r>
          </a:p>
        </p:txBody>
      </p:sp>
      <p:sp>
        <p:nvSpPr>
          <p:cNvPr id="115" name="Text Box 28">
            <a:extLst>
              <a:ext uri="{FF2B5EF4-FFF2-40B4-BE49-F238E27FC236}">
                <a16:creationId xmlns:a16="http://schemas.microsoft.com/office/drawing/2014/main" id="{CD7F9F23-1992-A64D-A194-FC1E2B1C8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634" y="2478093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0" dirty="0">
                <a:latin typeface="Arial" charset="0"/>
              </a:rPr>
              <a:t>8</a:t>
            </a:r>
          </a:p>
        </p:txBody>
      </p:sp>
      <p:sp>
        <p:nvSpPr>
          <p:cNvPr id="116" name="Text Box 29">
            <a:extLst>
              <a:ext uri="{FF2B5EF4-FFF2-40B4-BE49-F238E27FC236}">
                <a16:creationId xmlns:a16="http://schemas.microsoft.com/office/drawing/2014/main" id="{DF09F4FB-6C6C-8243-ADFF-89107739C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339" y="2473676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0" dirty="0">
                <a:latin typeface="Arial" charset="0"/>
              </a:rPr>
              <a:t>2</a:t>
            </a:r>
          </a:p>
        </p:txBody>
      </p:sp>
      <p:sp>
        <p:nvSpPr>
          <p:cNvPr id="117" name="Text Box 74">
            <a:extLst>
              <a:ext uri="{FF2B5EF4-FFF2-40B4-BE49-F238E27FC236}">
                <a16:creationId xmlns:a16="http://schemas.microsoft.com/office/drawing/2014/main" id="{C65CC3C6-270D-CC4B-9027-9D06A78B2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706" y="2258673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0" dirty="0">
                <a:latin typeface="Arial" charset="0"/>
              </a:rPr>
              <a:t>7</a:t>
            </a:r>
          </a:p>
        </p:txBody>
      </p:sp>
      <p:sp>
        <p:nvSpPr>
          <p:cNvPr id="118" name="Oval 84">
            <a:extLst>
              <a:ext uri="{FF2B5EF4-FFF2-40B4-BE49-F238E27FC236}">
                <a16:creationId xmlns:a16="http://schemas.microsoft.com/office/drawing/2014/main" id="{094D34F4-B4E1-AF40-8C9D-661E27F57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816" y="2613376"/>
            <a:ext cx="42862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9" name="Oval 85">
            <a:extLst>
              <a:ext uri="{FF2B5EF4-FFF2-40B4-BE49-F238E27FC236}">
                <a16:creationId xmlns:a16="http://schemas.microsoft.com/office/drawing/2014/main" id="{ABA8AC99-BF96-784C-9799-50384ACEE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116" y="2399063"/>
            <a:ext cx="42862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0" name="Oval 86">
            <a:extLst>
              <a:ext uri="{FF2B5EF4-FFF2-40B4-BE49-F238E27FC236}">
                <a16:creationId xmlns:a16="http://schemas.microsoft.com/office/drawing/2014/main" id="{5B8FA7F1-1A20-4A40-BAFA-E19D09F9B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1245" y="2607922"/>
            <a:ext cx="42863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7" name="Text Box 64">
            <a:extLst>
              <a:ext uri="{FF2B5EF4-FFF2-40B4-BE49-F238E27FC236}">
                <a16:creationId xmlns:a16="http://schemas.microsoft.com/office/drawing/2014/main" id="{B19E9EFE-53A3-DE4A-BE77-4CC7AA815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8454" y="2836289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…</a:t>
            </a:r>
          </a:p>
        </p:txBody>
      </p:sp>
      <p:sp>
        <p:nvSpPr>
          <p:cNvPr id="88" name="Line 69">
            <a:extLst>
              <a:ext uri="{FF2B5EF4-FFF2-40B4-BE49-F238E27FC236}">
                <a16:creationId xmlns:a16="http://schemas.microsoft.com/office/drawing/2014/main" id="{9689948A-F753-EA4C-A4D1-BD513EA05F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6996" y="2624279"/>
            <a:ext cx="101600" cy="377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9" name="Line 70">
            <a:extLst>
              <a:ext uri="{FF2B5EF4-FFF2-40B4-BE49-F238E27FC236}">
                <a16:creationId xmlns:a16="http://schemas.microsoft.com/office/drawing/2014/main" id="{4FE0AC14-8ACA-3B40-9E0B-E5A914DC7C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86896" y="2641600"/>
            <a:ext cx="117034" cy="38431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91" name="Group 44">
            <a:extLst>
              <a:ext uri="{FF2B5EF4-FFF2-40B4-BE49-F238E27FC236}">
                <a16:creationId xmlns:a16="http://schemas.microsoft.com/office/drawing/2014/main" id="{3F4FD38A-71B2-BD46-B644-F748B4A95D76}"/>
              </a:ext>
            </a:extLst>
          </p:cNvPr>
          <p:cNvGrpSpPr>
            <a:grpSpLocks/>
          </p:cNvGrpSpPr>
          <p:nvPr/>
        </p:nvGrpSpPr>
        <p:grpSpPr bwMode="auto">
          <a:xfrm>
            <a:off x="6754507" y="2802851"/>
            <a:ext cx="609600" cy="558800"/>
            <a:chOff x="-44" y="1473"/>
            <a:chExt cx="981" cy="1105"/>
          </a:xfrm>
        </p:grpSpPr>
        <p:pic>
          <p:nvPicPr>
            <p:cNvPr id="106" name="Picture 45" descr="desktop_computer_stylized_medium">
              <a:extLst>
                <a:ext uri="{FF2B5EF4-FFF2-40B4-BE49-F238E27FC236}">
                  <a16:creationId xmlns:a16="http://schemas.microsoft.com/office/drawing/2014/main" id="{27C36CF3-2AC9-4547-A2C2-132F4C799F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" name="Freeform 46">
              <a:extLst>
                <a:ext uri="{FF2B5EF4-FFF2-40B4-BE49-F238E27FC236}">
                  <a16:creationId xmlns:a16="http://schemas.microsoft.com/office/drawing/2014/main" id="{CD8ED0DE-6479-5141-BE8A-06075D2B1C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2" name="Group 44">
            <a:extLst>
              <a:ext uri="{FF2B5EF4-FFF2-40B4-BE49-F238E27FC236}">
                <a16:creationId xmlns:a16="http://schemas.microsoft.com/office/drawing/2014/main" id="{15B0B6B3-C2F3-4B44-82A3-C71C9F43FE8F}"/>
              </a:ext>
            </a:extLst>
          </p:cNvPr>
          <p:cNvGrpSpPr>
            <a:grpSpLocks/>
          </p:cNvGrpSpPr>
          <p:nvPr/>
        </p:nvGrpSpPr>
        <p:grpSpPr bwMode="auto">
          <a:xfrm>
            <a:off x="7269734" y="2808761"/>
            <a:ext cx="609600" cy="558800"/>
            <a:chOff x="-44" y="1473"/>
            <a:chExt cx="981" cy="1105"/>
          </a:xfrm>
        </p:grpSpPr>
        <p:pic>
          <p:nvPicPr>
            <p:cNvPr id="104" name="Picture 45" descr="desktop_computer_stylized_medium">
              <a:extLst>
                <a:ext uri="{FF2B5EF4-FFF2-40B4-BE49-F238E27FC236}">
                  <a16:creationId xmlns:a16="http://schemas.microsoft.com/office/drawing/2014/main" id="{7B05CA4A-9316-F144-9CA1-C1D965B25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" name="Freeform 46">
              <a:extLst>
                <a:ext uri="{FF2B5EF4-FFF2-40B4-BE49-F238E27FC236}">
                  <a16:creationId xmlns:a16="http://schemas.microsoft.com/office/drawing/2014/main" id="{772156A5-F08F-4742-BC92-5E267E6C3D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13FB81D-F848-6A4E-8DB2-7790BB58F883}"/>
              </a:ext>
            </a:extLst>
          </p:cNvPr>
          <p:cNvGrpSpPr/>
          <p:nvPr/>
        </p:nvGrpSpPr>
        <p:grpSpPr>
          <a:xfrm>
            <a:off x="6951920" y="1887445"/>
            <a:ext cx="1206122" cy="410624"/>
            <a:chOff x="7399107" y="1365161"/>
            <a:chExt cx="2388836" cy="732595"/>
          </a:xfrm>
        </p:grpSpPr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06D9177-3534-0A4D-8375-1AECE2DE81B9}"/>
                </a:ext>
              </a:extLst>
            </p:cNvPr>
            <p:cNvSpPr/>
            <p:nvPr/>
          </p:nvSpPr>
          <p:spPr>
            <a:xfrm>
              <a:off x="7399107" y="1365161"/>
              <a:ext cx="2388836" cy="732595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C1CF51F-E140-A549-8FD5-911E3A1F808C}"/>
                </a:ext>
              </a:extLst>
            </p:cNvPr>
            <p:cNvGrpSpPr/>
            <p:nvPr/>
          </p:nvGrpSpPr>
          <p:grpSpPr>
            <a:xfrm>
              <a:off x="7564998" y="1450537"/>
              <a:ext cx="2021605" cy="589765"/>
              <a:chOff x="7939341" y="3037317"/>
              <a:chExt cx="897649" cy="353919"/>
            </a:xfrm>
          </p:grpSpPr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D923E587-3908-7343-B943-9148CFD38C8F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6F6E3936-5704-904B-A965-E09D74248E28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14553340-E893-8947-A4ED-728819D8D696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9762F9A8-9309-FE47-99EA-B36182CCD1EC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4" name="Line 70">
            <a:extLst>
              <a:ext uri="{FF2B5EF4-FFF2-40B4-BE49-F238E27FC236}">
                <a16:creationId xmlns:a16="http://schemas.microsoft.com/office/drawing/2014/main" id="{675B8C8A-36A4-194C-B4CD-244C11639A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1061" y="2628348"/>
            <a:ext cx="474942" cy="3959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95" name="Group 44">
            <a:extLst>
              <a:ext uri="{FF2B5EF4-FFF2-40B4-BE49-F238E27FC236}">
                <a16:creationId xmlns:a16="http://schemas.microsoft.com/office/drawing/2014/main" id="{367E973A-BC2E-E449-A069-AD008F96ECC7}"/>
              </a:ext>
            </a:extLst>
          </p:cNvPr>
          <p:cNvGrpSpPr>
            <a:grpSpLocks/>
          </p:cNvGrpSpPr>
          <p:nvPr/>
        </p:nvGrpSpPr>
        <p:grpSpPr bwMode="auto">
          <a:xfrm>
            <a:off x="8133335" y="2817753"/>
            <a:ext cx="609600" cy="558800"/>
            <a:chOff x="-44" y="1473"/>
            <a:chExt cx="981" cy="1105"/>
          </a:xfrm>
        </p:grpSpPr>
        <p:pic>
          <p:nvPicPr>
            <p:cNvPr id="96" name="Picture 45" descr="desktop_computer_stylized_medium">
              <a:extLst>
                <a:ext uri="{FF2B5EF4-FFF2-40B4-BE49-F238E27FC236}">
                  <a16:creationId xmlns:a16="http://schemas.microsoft.com/office/drawing/2014/main" id="{8B2D4FE3-520C-1A49-998C-A6EC8D46D8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" name="Freeform 46">
              <a:extLst>
                <a:ext uri="{FF2B5EF4-FFF2-40B4-BE49-F238E27FC236}">
                  <a16:creationId xmlns:a16="http://schemas.microsoft.com/office/drawing/2014/main" id="{17B4CA66-EC57-AD47-92EC-F041CAD18DF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68" name="Group 170">
            <a:extLst>
              <a:ext uri="{FF2B5EF4-FFF2-40B4-BE49-F238E27FC236}">
                <a16:creationId xmlns:a16="http://schemas.microsoft.com/office/drawing/2014/main" id="{3B0B6F17-4816-0044-BD4C-089B84297346}"/>
              </a:ext>
            </a:extLst>
          </p:cNvPr>
          <p:cNvGrpSpPr>
            <a:grpSpLocks/>
          </p:cNvGrpSpPr>
          <p:nvPr/>
        </p:nvGrpSpPr>
        <p:grpSpPr bwMode="auto">
          <a:xfrm>
            <a:off x="4317661" y="2251388"/>
            <a:ext cx="2835275" cy="430213"/>
            <a:chOff x="2096" y="1154"/>
            <a:chExt cx="1786" cy="271"/>
          </a:xfrm>
        </p:grpSpPr>
        <p:sp>
          <p:nvSpPr>
            <p:cNvPr id="169" name="Oval 85">
              <a:extLst>
                <a:ext uri="{FF2B5EF4-FFF2-40B4-BE49-F238E27FC236}">
                  <a16:creationId xmlns:a16="http://schemas.microsoft.com/office/drawing/2014/main" id="{01BE6D7A-823D-B14C-B094-4AB33BF42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5" y="1381"/>
              <a:ext cx="27" cy="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D18077DD-CD88-FD49-913C-BC4DB320E3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6" y="1154"/>
              <a:ext cx="1786" cy="271"/>
              <a:chOff x="2096" y="1154"/>
              <a:chExt cx="1786" cy="271"/>
            </a:xfrm>
          </p:grpSpPr>
          <p:sp>
            <p:nvSpPr>
              <p:cNvPr id="171" name="Text Box 28">
                <a:extLst>
                  <a:ext uri="{FF2B5EF4-FFF2-40B4-BE49-F238E27FC236}">
                    <a16:creationId xmlns:a16="http://schemas.microsoft.com/office/drawing/2014/main" id="{32F920CB-14C3-394B-A24F-423C9D30D0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6" y="1290"/>
                <a:ext cx="18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FF0000"/>
                    </a:solidFill>
                    <a:latin typeface="Arial" charset="0"/>
                  </a:rPr>
                  <a:t>16</a:t>
                </a:r>
              </a:p>
            </p:txBody>
          </p:sp>
          <p:sp>
            <p:nvSpPr>
              <p:cNvPr id="172" name="Text Box 27">
                <a:extLst>
                  <a:ext uri="{FF2B5EF4-FFF2-40B4-BE49-F238E27FC236}">
                    <a16:creationId xmlns:a16="http://schemas.microsoft.com/office/drawing/2014/main" id="{182C898F-65A5-CB46-BF24-5CBF637E6D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9" y="1154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73" name="Oval 85">
                <a:extLst>
                  <a:ext uri="{FF2B5EF4-FFF2-40B4-BE49-F238E27FC236}">
                    <a16:creationId xmlns:a16="http://schemas.microsoft.com/office/drawing/2014/main" id="{CAA56E02-AE12-6E41-89AE-D35521E51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5" y="1247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4" name="Freeform 168">
                <a:extLst>
                  <a:ext uri="{FF2B5EF4-FFF2-40B4-BE49-F238E27FC236}">
                    <a16:creationId xmlns:a16="http://schemas.microsoft.com/office/drawing/2014/main" id="{037DB8CD-0DCC-3E43-A5FF-5526E5FA6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1260"/>
                <a:ext cx="1644" cy="135"/>
              </a:xfrm>
              <a:custGeom>
                <a:avLst/>
                <a:gdLst>
                  <a:gd name="T0" fmla="*/ 0 w 1644"/>
                  <a:gd name="T1" fmla="*/ 135 h 135"/>
                  <a:gd name="T2" fmla="*/ 852 w 1644"/>
                  <a:gd name="T3" fmla="*/ 132 h 135"/>
                  <a:gd name="T4" fmla="*/ 1050 w 1644"/>
                  <a:gd name="T5" fmla="*/ 0 h 135"/>
                  <a:gd name="T6" fmla="*/ 1644 w 1644"/>
                  <a:gd name="T7" fmla="*/ 0 h 1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44" h="135">
                    <a:moveTo>
                      <a:pt x="0" y="135"/>
                    </a:moveTo>
                    <a:lnTo>
                      <a:pt x="852" y="132"/>
                    </a:lnTo>
                    <a:lnTo>
                      <a:pt x="1050" y="0"/>
                    </a:lnTo>
                    <a:lnTo>
                      <a:pt x="1644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176" name="Text Box 27">
            <a:extLst>
              <a:ext uri="{FF2B5EF4-FFF2-40B4-BE49-F238E27FC236}">
                <a16:creationId xmlns:a16="http://schemas.microsoft.com/office/drawing/2014/main" id="{385E4030-D5C3-924A-84F2-F800333F6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889" y="2475447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0" dirty="0">
                <a:latin typeface="Arial" charset="0"/>
              </a:rPr>
              <a:t>6</a:t>
            </a:r>
          </a:p>
        </p:txBody>
      </p:sp>
      <p:sp>
        <p:nvSpPr>
          <p:cNvPr id="177" name="Text Box 29">
            <a:extLst>
              <a:ext uri="{FF2B5EF4-FFF2-40B4-BE49-F238E27FC236}">
                <a16:creationId xmlns:a16="http://schemas.microsoft.com/office/drawing/2014/main" id="{9EE3102F-C6C5-DB49-8DB2-681B0FA06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8068" y="2256799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0" dirty="0">
                <a:latin typeface="Arial" charset="0"/>
              </a:rPr>
              <a:t>3</a:t>
            </a:r>
          </a:p>
        </p:txBody>
      </p:sp>
      <p:sp>
        <p:nvSpPr>
          <p:cNvPr id="178" name="Text Box 29">
            <a:extLst>
              <a:ext uri="{FF2B5EF4-FFF2-40B4-BE49-F238E27FC236}">
                <a16:creationId xmlns:a16="http://schemas.microsoft.com/office/drawing/2014/main" id="{BDE5B39E-100B-6147-986B-E3965A4E9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854" y="2474305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0" dirty="0">
                <a:latin typeface="Arial" charset="0"/>
              </a:rPr>
              <a:t>4</a:t>
            </a:r>
          </a:p>
        </p:txBody>
      </p:sp>
      <p:sp>
        <p:nvSpPr>
          <p:cNvPr id="181" name="Oval 86">
            <a:extLst>
              <a:ext uri="{FF2B5EF4-FFF2-40B4-BE49-F238E27FC236}">
                <a16:creationId xmlns:a16="http://schemas.microsoft.com/office/drawing/2014/main" id="{B8FC3FE4-76F6-A34B-A1F3-AE510F7AC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2457" y="2619380"/>
            <a:ext cx="42863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4" name="Text Box 73">
            <a:extLst>
              <a:ext uri="{FF2B5EF4-FFF2-40B4-BE49-F238E27FC236}">
                <a16:creationId xmlns:a16="http://schemas.microsoft.com/office/drawing/2014/main" id="{1D88346D-98A9-0549-9F22-97A6E9BFD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1701" y="3325906"/>
            <a:ext cx="2408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Ports 2,3,5 belong to EE VLAN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Ports 4,6,7,8 belong to CS VLAN</a:t>
            </a:r>
          </a:p>
        </p:txBody>
      </p:sp>
      <p:sp>
        <p:nvSpPr>
          <p:cNvPr id="185" name="Rectangle 3">
            <a:extLst>
              <a:ext uri="{FF2B5EF4-FFF2-40B4-BE49-F238E27FC236}">
                <a16:creationId xmlns:a16="http://schemas.microsoft.com/office/drawing/2014/main" id="{725460D0-8BC5-A14B-872E-FA5833756D4D}"/>
              </a:ext>
            </a:extLst>
          </p:cNvPr>
          <p:cNvSpPr txBox="1">
            <a:spLocks noChangeArrowheads="1"/>
          </p:cNvSpPr>
          <p:nvPr/>
        </p:nvSpPr>
        <p:spPr>
          <a:xfrm>
            <a:off x="1379351" y="4052608"/>
            <a:ext cx="9983414" cy="2687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>
                <a:solidFill>
                  <a:srgbClr val="CC0000"/>
                </a:solidFill>
              </a:rPr>
              <a:t>trunk port: </a:t>
            </a:r>
            <a:r>
              <a:rPr lang="en-US" dirty="0"/>
              <a:t>carries frames between VLANS defined over multiple physical switches</a:t>
            </a:r>
          </a:p>
          <a:p>
            <a:pPr marL="466725" lvl="1" indent="-227013">
              <a:buFont typeface="Wingdings" pitchFamily="2" charset="2"/>
              <a:buChar char="§"/>
              <a:defRPr/>
            </a:pPr>
            <a:r>
              <a:rPr lang="en-US" dirty="0"/>
              <a:t>frames forwarded within VLAN between switches can’t be vanilla 802.1 frames (must carry VLAN ID info)</a:t>
            </a:r>
          </a:p>
          <a:p>
            <a:pPr marL="466725" lvl="1" indent="-227013">
              <a:buFont typeface="Wingdings" pitchFamily="2" charset="2"/>
              <a:buChar char="§"/>
              <a:defRPr/>
            </a:pPr>
            <a:r>
              <a:rPr lang="en-US" dirty="0"/>
              <a:t>802.1q protocol adds/removed additional header fields for frames forwarded between trunk ports</a:t>
            </a:r>
          </a:p>
        </p:txBody>
      </p:sp>
    </p:spTree>
    <p:extLst>
      <p:ext uri="{BB962C8B-B14F-4D97-AF65-F5344CB8AC3E}">
        <p14:creationId xmlns:p14="http://schemas.microsoft.com/office/powerpoint/2010/main" val="362909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802.1Q VLAN frame format</a:t>
            </a: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92" name="Text Box 28">
            <a:extLst>
              <a:ext uri="{FF2B5EF4-FFF2-40B4-BE49-F238E27FC236}">
                <a16:creationId xmlns:a16="http://schemas.microsoft.com/office/drawing/2014/main" id="{5863B091-D854-6543-B179-4AF1AB17C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7266" y="1963177"/>
            <a:ext cx="28533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0" dirty="0">
                <a:solidFill>
                  <a:srgbClr val="000000"/>
                </a:solidFill>
                <a:latin typeface="+mn-lt"/>
                <a:cs typeface="Arial" charset="0"/>
              </a:rPr>
              <a:t>802.1 Ethernet frame</a:t>
            </a:r>
          </a:p>
        </p:txBody>
      </p:sp>
      <p:grpSp>
        <p:nvGrpSpPr>
          <p:cNvPr id="222" name="Group 51">
            <a:extLst>
              <a:ext uri="{FF2B5EF4-FFF2-40B4-BE49-F238E27FC236}">
                <a16:creationId xmlns:a16="http://schemas.microsoft.com/office/drawing/2014/main" id="{71FD1940-1110-264F-922B-7062D175FA16}"/>
              </a:ext>
            </a:extLst>
          </p:cNvPr>
          <p:cNvGrpSpPr>
            <a:grpSpLocks/>
          </p:cNvGrpSpPr>
          <p:nvPr/>
        </p:nvGrpSpPr>
        <p:grpSpPr bwMode="auto">
          <a:xfrm>
            <a:off x="970245" y="1413943"/>
            <a:ext cx="7867779" cy="1104405"/>
            <a:chOff x="940711" y="4902593"/>
            <a:chExt cx="6291001" cy="992895"/>
          </a:xfrm>
        </p:grpSpPr>
        <p:sp>
          <p:nvSpPr>
            <p:cNvPr id="223" name="Line 10">
              <a:extLst>
                <a:ext uri="{FF2B5EF4-FFF2-40B4-BE49-F238E27FC236}">
                  <a16:creationId xmlns:a16="http://schemas.microsoft.com/office/drawing/2014/main" id="{24204A1D-8F26-9C44-BFD5-CEAEA363DE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224" name="Rectangle 1">
              <a:extLst>
                <a:ext uri="{FF2B5EF4-FFF2-40B4-BE49-F238E27FC236}">
                  <a16:creationId xmlns:a16="http://schemas.microsoft.com/office/drawing/2014/main" id="{7F607B5C-7039-5E48-A472-4DDBFE013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endParaRPr lang="en-US" sz="2000" dirty="0"/>
            </a:p>
          </p:txBody>
        </p:sp>
        <p:cxnSp>
          <p:nvCxnSpPr>
            <p:cNvPr id="225" name="Straight Connector 3">
              <a:extLst>
                <a:ext uri="{FF2B5EF4-FFF2-40B4-BE49-F238E27FC236}">
                  <a16:creationId xmlns:a16="http://schemas.microsoft.com/office/drawing/2014/main" id="{496EAB23-A12E-1B42-87E7-089C0E862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70955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6" name="Straight Connector 32">
              <a:extLst>
                <a:ext uri="{FF2B5EF4-FFF2-40B4-BE49-F238E27FC236}">
                  <a16:creationId xmlns:a16="http://schemas.microsoft.com/office/drawing/2014/main" id="{F650668C-7461-3B46-82C5-99887F8184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01175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7" name="Straight Connector 33">
              <a:extLst>
                <a:ext uri="{FF2B5EF4-FFF2-40B4-BE49-F238E27FC236}">
                  <a16:creationId xmlns:a16="http://schemas.microsoft.com/office/drawing/2014/main" id="{680A4570-82D8-AD4F-9986-E779522F5D2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29808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8" name="Straight Connector 34">
              <a:extLst>
                <a:ext uri="{FF2B5EF4-FFF2-40B4-BE49-F238E27FC236}">
                  <a16:creationId xmlns:a16="http://schemas.microsoft.com/office/drawing/2014/main" id="{C862820D-E1AD-5544-A2BD-5164630AC1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9" name="Straight Connector 35">
              <a:extLst>
                <a:ext uri="{FF2B5EF4-FFF2-40B4-BE49-F238E27FC236}">
                  <a16:creationId xmlns:a16="http://schemas.microsoft.com/office/drawing/2014/main" id="{9F5DC5A1-94AD-274E-B8C5-61F7122E1DC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0" name="TextBox 5">
              <a:extLst>
                <a:ext uri="{FF2B5EF4-FFF2-40B4-BE49-F238E27FC236}">
                  <a16:creationId xmlns:a16="http://schemas.microsoft.com/office/drawing/2014/main" id="{92868CAA-8B64-6448-ABB8-AEE0605162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355" y="5375236"/>
              <a:ext cx="844810" cy="32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+mn-lt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+mn-lt"/>
                  <a:cs typeface="Arial" charset="0"/>
                </a:rPr>
                <a:t>address</a:t>
              </a:r>
            </a:p>
          </p:txBody>
        </p:sp>
        <p:sp>
          <p:nvSpPr>
            <p:cNvPr id="231" name="TextBox 37">
              <a:extLst>
                <a:ext uri="{FF2B5EF4-FFF2-40B4-BE49-F238E27FC236}">
                  <a16:creationId xmlns:a16="http://schemas.microsoft.com/office/drawing/2014/main" id="{9C53AC9A-436A-C048-AF41-591815DAA1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2391" y="5379038"/>
              <a:ext cx="844810" cy="32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+mn-lt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+mn-lt"/>
                  <a:cs typeface="Arial" charset="0"/>
                </a:rPr>
                <a:t>address</a:t>
              </a:r>
            </a:p>
          </p:txBody>
        </p:sp>
        <p:sp>
          <p:nvSpPr>
            <p:cNvPr id="232" name="TextBox 38">
              <a:extLst>
                <a:ext uri="{FF2B5EF4-FFF2-40B4-BE49-F238E27FC236}">
                  <a16:creationId xmlns:a16="http://schemas.microsoft.com/office/drawing/2014/main" id="{11BA3E7E-54F5-7245-819A-3F612B971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632" y="5447787"/>
              <a:ext cx="1377407" cy="21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+mn-lt"/>
                  <a:cs typeface="Arial" charset="0"/>
                </a:rPr>
                <a:t>data (payload)</a:t>
              </a:r>
            </a:p>
          </p:txBody>
        </p:sp>
        <p:sp>
          <p:nvSpPr>
            <p:cNvPr id="233" name="TextBox 39">
              <a:extLst>
                <a:ext uri="{FF2B5EF4-FFF2-40B4-BE49-F238E27FC236}">
                  <a16:creationId xmlns:a16="http://schemas.microsoft.com/office/drawing/2014/main" id="{18D90B14-B841-4247-A2B9-8FC55526A9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1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+mn-lt"/>
                  <a:cs typeface="Arial" charset="0"/>
                </a:rPr>
                <a:t>CRC</a:t>
              </a:r>
            </a:p>
          </p:txBody>
        </p:sp>
        <p:sp>
          <p:nvSpPr>
            <p:cNvPr id="234" name="TextBox 40">
              <a:extLst>
                <a:ext uri="{FF2B5EF4-FFF2-40B4-BE49-F238E27FC236}">
                  <a16:creationId xmlns:a16="http://schemas.microsoft.com/office/drawing/2014/main" id="{74F0F720-3C22-0540-A6DD-2C7FEBBA2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0711" y="5468237"/>
              <a:ext cx="1070128" cy="21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+mn-lt"/>
                  <a:cs typeface="Arial" charset="0"/>
                </a:rPr>
                <a:t>preamble</a:t>
              </a:r>
            </a:p>
          </p:txBody>
        </p:sp>
        <p:sp>
          <p:nvSpPr>
            <p:cNvPr id="235" name="Text Box 9">
              <a:extLst>
                <a:ext uri="{FF2B5EF4-FFF2-40B4-BE49-F238E27FC236}">
                  <a16:creationId xmlns:a16="http://schemas.microsoft.com/office/drawing/2014/main" id="{3006592F-6A37-1843-886D-1EFCB34DC8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292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000000"/>
                  </a:solidFill>
                  <a:latin typeface="+mn-lt"/>
                </a:rPr>
                <a:t>type</a:t>
              </a:r>
            </a:p>
          </p:txBody>
        </p:sp>
      </p:grpSp>
      <p:sp>
        <p:nvSpPr>
          <p:cNvPr id="182" name="Line 40">
            <a:extLst>
              <a:ext uri="{FF2B5EF4-FFF2-40B4-BE49-F238E27FC236}">
                <a16:creationId xmlns:a16="http://schemas.microsoft.com/office/drawing/2014/main" id="{12F6564B-9905-C34C-8A5B-AAB2DCBFAC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6933" y="3946525"/>
            <a:ext cx="0" cy="857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6" name="Rectangle 41">
            <a:extLst>
              <a:ext uri="{FF2B5EF4-FFF2-40B4-BE49-F238E27FC236}">
                <a16:creationId xmlns:a16="http://schemas.microsoft.com/office/drawing/2014/main" id="{E294B2D1-E297-1747-8E2E-6D71E4162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7459" y="4770209"/>
            <a:ext cx="321087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>
                <a:solidFill>
                  <a:srgbClr val="000000"/>
                </a:solidFill>
                <a:ea typeface="Gulim" charset="0"/>
                <a:cs typeface="Gulim" charset="0"/>
              </a:rPr>
              <a:t>2-byte Tag Protocol Identifier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solidFill>
                  <a:srgbClr val="000000"/>
                </a:solidFill>
                <a:ea typeface="Gulim" charset="0"/>
                <a:cs typeface="Gulim" charset="0"/>
              </a:rPr>
              <a:t>                        (value: 81-00) </a:t>
            </a:r>
          </a:p>
        </p:txBody>
      </p:sp>
      <p:sp>
        <p:nvSpPr>
          <p:cNvPr id="187" name="Rectangle 42">
            <a:extLst>
              <a:ext uri="{FF2B5EF4-FFF2-40B4-BE49-F238E27FC236}">
                <a16:creationId xmlns:a16="http://schemas.microsoft.com/office/drawing/2014/main" id="{4FDDD519-8245-B24C-A434-B129D7498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269" y="5148138"/>
            <a:ext cx="48182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>
                <a:solidFill>
                  <a:srgbClr val="000000"/>
                </a:solidFill>
                <a:ea typeface="Gulim" charset="0"/>
                <a:cs typeface="Gulim" charset="0"/>
              </a:rPr>
              <a:t>Tag Control Information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solidFill>
                  <a:srgbClr val="000000"/>
                </a:solidFill>
                <a:ea typeface="Gulim" charset="0"/>
                <a:cs typeface="Gulim" charset="0"/>
              </a:rPr>
              <a:t>(12 bit VLAN ID field, 3 bit priority field like IP TOS)</a:t>
            </a:r>
            <a:r>
              <a:rPr lang="en-US" altLang="ko-KR" sz="2400" dirty="0">
                <a:solidFill>
                  <a:srgbClr val="000000"/>
                </a:solidFill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189" name="Line 44">
            <a:extLst>
              <a:ext uri="{FF2B5EF4-FFF2-40B4-BE49-F238E27FC236}">
                <a16:creationId xmlns:a16="http://schemas.microsoft.com/office/drawing/2014/main" id="{CA2F6B01-A8AB-9E42-9EB2-7E134E2ACCF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2855" y="4032157"/>
            <a:ext cx="0" cy="857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91" name="Rectangle 48">
            <a:extLst>
              <a:ext uri="{FF2B5EF4-FFF2-40B4-BE49-F238E27FC236}">
                <a16:creationId xmlns:a16="http://schemas.microsoft.com/office/drawing/2014/main" id="{6994D61A-2E6F-3C4C-8024-C641BA659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655" y="4887819"/>
            <a:ext cx="12382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40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Recomputed 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40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CRC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99AA00-69FB-8C4B-B9D8-1454D9BA6EAA}"/>
              </a:ext>
            </a:extLst>
          </p:cNvPr>
          <p:cNvGrpSpPr/>
          <p:nvPr/>
        </p:nvGrpSpPr>
        <p:grpSpPr>
          <a:xfrm>
            <a:off x="974727" y="2418509"/>
            <a:ext cx="10895172" cy="1664180"/>
            <a:chOff x="974727" y="2418509"/>
            <a:chExt cx="10895172" cy="1664180"/>
          </a:xfrm>
        </p:grpSpPr>
        <p:sp>
          <p:nvSpPr>
            <p:cNvPr id="166" name="Line 36">
              <a:extLst>
                <a:ext uri="{FF2B5EF4-FFF2-40B4-BE49-F238E27FC236}">
                  <a16:creationId xmlns:a16="http://schemas.microsoft.com/office/drawing/2014/main" id="{87594C58-F1ED-E148-BCCA-74CE2EEF3F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9588" y="2418509"/>
              <a:ext cx="979954" cy="9567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7" name="Line 37">
              <a:extLst>
                <a:ext uri="{FF2B5EF4-FFF2-40B4-BE49-F238E27FC236}">
                  <a16:creationId xmlns:a16="http://schemas.microsoft.com/office/drawing/2014/main" id="{EFFFBEDE-4066-F34F-AA6E-E86BFDB688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3063" y="2441481"/>
              <a:ext cx="905714" cy="947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3" name="Text Box 29">
              <a:extLst>
                <a:ext uri="{FF2B5EF4-FFF2-40B4-BE49-F238E27FC236}">
                  <a16:creationId xmlns:a16="http://schemas.microsoft.com/office/drawing/2014/main" id="{4981A6AC-846C-C94C-8F75-3D52D146D3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68288" y="3478025"/>
              <a:ext cx="190161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dirty="0">
                  <a:solidFill>
                    <a:srgbClr val="000000"/>
                  </a:solidFill>
                  <a:latin typeface="+mn-lt"/>
                  <a:cs typeface="Arial" charset="0"/>
                </a:rPr>
                <a:t>802.1Q frame</a:t>
              </a:r>
            </a:p>
          </p:txBody>
        </p:sp>
        <p:sp>
          <p:nvSpPr>
            <p:cNvPr id="237" name="Line 10">
              <a:extLst>
                <a:ext uri="{FF2B5EF4-FFF2-40B4-BE49-F238E27FC236}">
                  <a16:creationId xmlns:a16="http://schemas.microsoft.com/office/drawing/2014/main" id="{30F90D85-C5B8-E846-A9E7-5BD55C252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2715" y="3308495"/>
              <a:ext cx="0" cy="2276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238" name="Rectangle 1">
              <a:extLst>
                <a:ext uri="{FF2B5EF4-FFF2-40B4-BE49-F238E27FC236}">
                  <a16:creationId xmlns:a16="http://schemas.microsoft.com/office/drawing/2014/main" id="{CDC56025-C3C8-3144-8431-3ECCF2706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060" y="3389722"/>
              <a:ext cx="8796294" cy="60937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endParaRPr lang="en-US" sz="2000" dirty="0"/>
            </a:p>
          </p:txBody>
        </p:sp>
        <p:cxnSp>
          <p:nvCxnSpPr>
            <p:cNvPr id="239" name="Straight Connector 3">
              <a:extLst>
                <a:ext uri="{FF2B5EF4-FFF2-40B4-BE49-F238E27FC236}">
                  <a16:creationId xmlns:a16="http://schemas.microsoft.com/office/drawing/2014/main" id="{764958CB-85C4-4D40-8B70-78F74524FC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63192" y="3378763"/>
              <a:ext cx="0" cy="61218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0" name="Straight Connector 32">
              <a:extLst>
                <a:ext uri="{FF2B5EF4-FFF2-40B4-BE49-F238E27FC236}">
                  <a16:creationId xmlns:a16="http://schemas.microsoft.com/office/drawing/2014/main" id="{FF4AE762-9C5F-BC44-B002-47DCB50AED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76434" y="3382291"/>
              <a:ext cx="0" cy="64923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" name="Straight Connector 33">
              <a:extLst>
                <a:ext uri="{FF2B5EF4-FFF2-40B4-BE49-F238E27FC236}">
                  <a16:creationId xmlns:a16="http://schemas.microsoft.com/office/drawing/2014/main" id="{6EDAE1EA-083B-CB47-99FA-23861C82B9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96217" y="3387584"/>
              <a:ext cx="0" cy="61042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2" name="Straight Connector 34">
              <a:extLst>
                <a:ext uri="{FF2B5EF4-FFF2-40B4-BE49-F238E27FC236}">
                  <a16:creationId xmlns:a16="http://schemas.microsoft.com/office/drawing/2014/main" id="{86963B64-AF82-944E-AB57-8BF7FAA160A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13866" y="3382291"/>
              <a:ext cx="0" cy="64570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3" name="Straight Connector 35">
              <a:extLst>
                <a:ext uri="{FF2B5EF4-FFF2-40B4-BE49-F238E27FC236}">
                  <a16:creationId xmlns:a16="http://schemas.microsoft.com/office/drawing/2014/main" id="{E9CD8FE5-0690-0143-924A-0537DE301C2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873664" y="3389347"/>
              <a:ext cx="0" cy="69334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44" name="TextBox 5">
              <a:extLst>
                <a:ext uri="{FF2B5EF4-FFF2-40B4-BE49-F238E27FC236}">
                  <a16:creationId xmlns:a16="http://schemas.microsoft.com/office/drawing/2014/main" id="{62721451-260B-5B42-B446-4A08A5449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664" y="3504009"/>
              <a:ext cx="1056553" cy="36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+mn-lt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+mn-lt"/>
                  <a:cs typeface="Arial" charset="0"/>
                </a:rPr>
                <a:t>address</a:t>
              </a:r>
            </a:p>
          </p:txBody>
        </p:sp>
        <p:sp>
          <p:nvSpPr>
            <p:cNvPr id="245" name="TextBox 37">
              <a:extLst>
                <a:ext uri="{FF2B5EF4-FFF2-40B4-BE49-F238E27FC236}">
                  <a16:creationId xmlns:a16="http://schemas.microsoft.com/office/drawing/2014/main" id="{3D0AD47F-C570-7447-8C6E-17BFA75B3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5423" y="3508238"/>
              <a:ext cx="1056553" cy="36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+mn-lt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+mn-lt"/>
                  <a:cs typeface="Arial" charset="0"/>
                </a:rPr>
                <a:t>address</a:t>
              </a:r>
            </a:p>
          </p:txBody>
        </p:sp>
        <p:sp>
          <p:nvSpPr>
            <p:cNvPr id="246" name="TextBox 38">
              <a:extLst>
                <a:ext uri="{FF2B5EF4-FFF2-40B4-BE49-F238E27FC236}">
                  <a16:creationId xmlns:a16="http://schemas.microsoft.com/office/drawing/2014/main" id="{7CDA1998-E9C5-B148-8045-9A713C3007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1342" y="3584708"/>
              <a:ext cx="1722641" cy="236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+mn-lt"/>
                  <a:cs typeface="Arial" charset="0"/>
                </a:rPr>
                <a:t>data (payload)</a:t>
              </a:r>
            </a:p>
          </p:txBody>
        </p:sp>
        <p:sp>
          <p:nvSpPr>
            <p:cNvPr id="247" name="TextBox 39">
              <a:extLst>
                <a:ext uri="{FF2B5EF4-FFF2-40B4-BE49-F238E27FC236}">
                  <a16:creationId xmlns:a16="http://schemas.microsoft.com/office/drawing/2014/main" id="{B8ABE0A2-CE51-F940-9862-68F41351FF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6896" y="3566359"/>
              <a:ext cx="1070013" cy="236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+mn-lt"/>
                  <a:cs typeface="Arial" charset="0"/>
                </a:rPr>
                <a:t>CRC</a:t>
              </a:r>
            </a:p>
          </p:txBody>
        </p:sp>
        <p:sp>
          <p:nvSpPr>
            <p:cNvPr id="248" name="TextBox 40">
              <a:extLst>
                <a:ext uri="{FF2B5EF4-FFF2-40B4-BE49-F238E27FC236}">
                  <a16:creationId xmlns:a16="http://schemas.microsoft.com/office/drawing/2014/main" id="{CDFE46FD-3720-754A-A23C-C253EC3204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727" y="3607454"/>
              <a:ext cx="1338345" cy="236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+mn-lt"/>
                  <a:cs typeface="Arial" charset="0"/>
                </a:rPr>
                <a:t>preamble</a:t>
              </a:r>
            </a:p>
          </p:txBody>
        </p:sp>
        <p:sp>
          <p:nvSpPr>
            <p:cNvPr id="249" name="Text Box 9">
              <a:extLst>
                <a:ext uri="{FF2B5EF4-FFF2-40B4-BE49-F238E27FC236}">
                  <a16:creationId xmlns:a16="http://schemas.microsoft.com/office/drawing/2014/main" id="{DCF83EB4-2232-D345-A1F3-6C8A3CB5CE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0768" y="2978284"/>
              <a:ext cx="963318" cy="325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000000"/>
                  </a:solidFill>
                  <a:latin typeface="+mn-lt"/>
                </a:rPr>
                <a:t>type</a:t>
              </a:r>
            </a:p>
          </p:txBody>
        </p:sp>
        <p:cxnSp>
          <p:nvCxnSpPr>
            <p:cNvPr id="250" name="Straight Connector 33">
              <a:extLst>
                <a:ext uri="{FF2B5EF4-FFF2-40B4-BE49-F238E27FC236}">
                  <a16:creationId xmlns:a16="http://schemas.microsoft.com/office/drawing/2014/main" id="{3EEE3482-CDF4-DE40-84C8-2E05C8BFC7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92170" y="3405513"/>
              <a:ext cx="0" cy="61042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1" name="Straight Connector 33">
              <a:extLst>
                <a:ext uri="{FF2B5EF4-FFF2-40B4-BE49-F238E27FC236}">
                  <a16:creationId xmlns:a16="http://schemas.microsoft.com/office/drawing/2014/main" id="{C3ABE881-0CBB-EB49-A630-BF0139917E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94194" y="3383101"/>
              <a:ext cx="0" cy="61042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2" name="Line 36">
              <a:extLst>
                <a:ext uri="{FF2B5EF4-FFF2-40B4-BE49-F238E27FC236}">
                  <a16:creationId xmlns:a16="http://schemas.microsoft.com/office/drawing/2014/main" id="{B875FAF9-1532-C14B-8D2A-571C5529C2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5424" y="2436437"/>
              <a:ext cx="19611" cy="9656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3" name="Line 36">
              <a:extLst>
                <a:ext uri="{FF2B5EF4-FFF2-40B4-BE49-F238E27FC236}">
                  <a16:creationId xmlns:a16="http://schemas.microsoft.com/office/drawing/2014/main" id="{8378302D-C70D-6949-ABC1-317AA474B9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65495" y="2440920"/>
              <a:ext cx="19611" cy="9656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856316-3977-AE43-89A4-247038665FF9}"/>
              </a:ext>
            </a:extLst>
          </p:cNvPr>
          <p:cNvCxnSpPr>
            <a:cxnSpLocks/>
          </p:cNvCxnSpPr>
          <p:nvPr/>
        </p:nvCxnSpPr>
        <p:spPr>
          <a:xfrm>
            <a:off x="4827494" y="4034118"/>
            <a:ext cx="0" cy="11564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A4005C6-D998-EF4E-BB11-9F85F385687A}"/>
              </a:ext>
            </a:extLst>
          </p:cNvPr>
          <p:cNvSpPr/>
          <p:nvPr/>
        </p:nvSpPr>
        <p:spPr>
          <a:xfrm>
            <a:off x="4101353" y="3334872"/>
            <a:ext cx="1008529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1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  <p:bldP spid="186" grpId="0"/>
      <p:bldP spid="187" grpId="0"/>
      <p:bldP spid="189" grpId="0" animBg="1"/>
      <p:bldP spid="191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81">
            <a:extLst>
              <a:ext uri="{FF2B5EF4-FFF2-40B4-BE49-F238E27FC236}">
                <a16:creationId xmlns:a16="http://schemas.microsoft.com/office/drawing/2014/main" id="{D73CC493-6CCB-D94F-BDAD-1B31F8914D75}"/>
              </a:ext>
            </a:extLst>
          </p:cNvPr>
          <p:cNvSpPr>
            <a:spLocks/>
          </p:cNvSpPr>
          <p:nvPr/>
        </p:nvSpPr>
        <p:spPr bwMode="auto">
          <a:xfrm rot="5400000">
            <a:off x="5414070" y="1578038"/>
            <a:ext cx="757503" cy="5177589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connsiteX0" fmla="*/ 3018 w 10166"/>
              <a:gd name="connsiteY0" fmla="*/ 121 h 10000"/>
              <a:gd name="connsiteX1" fmla="*/ 545 w 10166"/>
              <a:gd name="connsiteY1" fmla="*/ 527 h 10000"/>
              <a:gd name="connsiteX2" fmla="*/ 8 w 10166"/>
              <a:gd name="connsiteY2" fmla="*/ 3524 h 10000"/>
              <a:gd name="connsiteX3" fmla="*/ 354 w 10166"/>
              <a:gd name="connsiteY3" fmla="*/ 6305 h 10000"/>
              <a:gd name="connsiteX4" fmla="*/ 1947 w 10166"/>
              <a:gd name="connsiteY4" fmla="*/ 6681 h 10000"/>
              <a:gd name="connsiteX5" fmla="*/ 5285 w 10166"/>
              <a:gd name="connsiteY5" fmla="*/ 9001 h 10000"/>
              <a:gd name="connsiteX6" fmla="*/ 8172 w 10166"/>
              <a:gd name="connsiteY6" fmla="*/ 9974 h 10000"/>
              <a:gd name="connsiteX7" fmla="*/ 9864 w 10166"/>
              <a:gd name="connsiteY7" fmla="*/ 8031 h 10000"/>
              <a:gd name="connsiteX8" fmla="*/ 9830 w 10166"/>
              <a:gd name="connsiteY8" fmla="*/ 3652 h 10000"/>
              <a:gd name="connsiteX9" fmla="*/ 9852 w 10166"/>
              <a:gd name="connsiteY9" fmla="*/ 791 h 10000"/>
              <a:gd name="connsiteX10" fmla="*/ 5984 w 10166"/>
              <a:gd name="connsiteY10" fmla="*/ 50 h 10000"/>
              <a:gd name="connsiteX11" fmla="*/ 3018 w 10166"/>
              <a:gd name="connsiteY11" fmla="*/ 121 h 10000"/>
              <a:gd name="connsiteX0" fmla="*/ 3018 w 10281"/>
              <a:gd name="connsiteY0" fmla="*/ 121 h 10000"/>
              <a:gd name="connsiteX1" fmla="*/ 545 w 10281"/>
              <a:gd name="connsiteY1" fmla="*/ 527 h 10000"/>
              <a:gd name="connsiteX2" fmla="*/ 8 w 10281"/>
              <a:gd name="connsiteY2" fmla="*/ 3524 h 10000"/>
              <a:gd name="connsiteX3" fmla="*/ 354 w 10281"/>
              <a:gd name="connsiteY3" fmla="*/ 6305 h 10000"/>
              <a:gd name="connsiteX4" fmla="*/ 1947 w 10281"/>
              <a:gd name="connsiteY4" fmla="*/ 6681 h 10000"/>
              <a:gd name="connsiteX5" fmla="*/ 5285 w 10281"/>
              <a:gd name="connsiteY5" fmla="*/ 9001 h 10000"/>
              <a:gd name="connsiteX6" fmla="*/ 8172 w 10281"/>
              <a:gd name="connsiteY6" fmla="*/ 9974 h 10000"/>
              <a:gd name="connsiteX7" fmla="*/ 9864 w 10281"/>
              <a:gd name="connsiteY7" fmla="*/ 8031 h 10000"/>
              <a:gd name="connsiteX8" fmla="*/ 10169 w 10281"/>
              <a:gd name="connsiteY8" fmla="*/ 3708 h 10000"/>
              <a:gd name="connsiteX9" fmla="*/ 9852 w 10281"/>
              <a:gd name="connsiteY9" fmla="*/ 791 h 10000"/>
              <a:gd name="connsiteX10" fmla="*/ 5984 w 10281"/>
              <a:gd name="connsiteY10" fmla="*/ 50 h 10000"/>
              <a:gd name="connsiteX11" fmla="*/ 3018 w 10281"/>
              <a:gd name="connsiteY11" fmla="*/ 121 h 10000"/>
              <a:gd name="connsiteX0" fmla="*/ 3020 w 10283"/>
              <a:gd name="connsiteY0" fmla="*/ 121 h 9993"/>
              <a:gd name="connsiteX1" fmla="*/ 547 w 10283"/>
              <a:gd name="connsiteY1" fmla="*/ 527 h 9993"/>
              <a:gd name="connsiteX2" fmla="*/ 10 w 10283"/>
              <a:gd name="connsiteY2" fmla="*/ 3524 h 9993"/>
              <a:gd name="connsiteX3" fmla="*/ 356 w 10283"/>
              <a:gd name="connsiteY3" fmla="*/ 6305 h 9993"/>
              <a:gd name="connsiteX4" fmla="*/ 2143 w 10283"/>
              <a:gd name="connsiteY4" fmla="*/ 8529 h 9993"/>
              <a:gd name="connsiteX5" fmla="*/ 5287 w 10283"/>
              <a:gd name="connsiteY5" fmla="*/ 9001 h 9993"/>
              <a:gd name="connsiteX6" fmla="*/ 8174 w 10283"/>
              <a:gd name="connsiteY6" fmla="*/ 9974 h 9993"/>
              <a:gd name="connsiteX7" fmla="*/ 9866 w 10283"/>
              <a:gd name="connsiteY7" fmla="*/ 8031 h 9993"/>
              <a:gd name="connsiteX8" fmla="*/ 10171 w 10283"/>
              <a:gd name="connsiteY8" fmla="*/ 3708 h 9993"/>
              <a:gd name="connsiteX9" fmla="*/ 9854 w 10283"/>
              <a:gd name="connsiteY9" fmla="*/ 791 h 9993"/>
              <a:gd name="connsiteX10" fmla="*/ 5986 w 10283"/>
              <a:gd name="connsiteY10" fmla="*/ 50 h 9993"/>
              <a:gd name="connsiteX11" fmla="*/ 3020 w 10283"/>
              <a:gd name="connsiteY11" fmla="*/ 121 h 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83" h="9993">
                <a:moveTo>
                  <a:pt x="3020" y="121"/>
                </a:moveTo>
                <a:cubicBezTo>
                  <a:pt x="2113" y="201"/>
                  <a:pt x="1049" y="-40"/>
                  <a:pt x="547" y="527"/>
                </a:cubicBezTo>
                <a:cubicBezTo>
                  <a:pt x="45" y="1094"/>
                  <a:pt x="42" y="2561"/>
                  <a:pt x="10" y="3524"/>
                </a:cubicBezTo>
                <a:cubicBezTo>
                  <a:pt x="-22" y="4487"/>
                  <a:pt x="0" y="5471"/>
                  <a:pt x="356" y="6305"/>
                </a:cubicBezTo>
                <a:cubicBezTo>
                  <a:pt x="712" y="7139"/>
                  <a:pt x="1323" y="8079"/>
                  <a:pt x="2143" y="8529"/>
                </a:cubicBezTo>
                <a:cubicBezTo>
                  <a:pt x="2965" y="8979"/>
                  <a:pt x="4282" y="8760"/>
                  <a:pt x="5287" y="9001"/>
                </a:cubicBezTo>
                <a:cubicBezTo>
                  <a:pt x="6292" y="9242"/>
                  <a:pt x="7410" y="10134"/>
                  <a:pt x="8174" y="9974"/>
                </a:cubicBezTo>
                <a:cubicBezTo>
                  <a:pt x="8936" y="9811"/>
                  <a:pt x="9533" y="9075"/>
                  <a:pt x="9866" y="8031"/>
                </a:cubicBezTo>
                <a:cubicBezTo>
                  <a:pt x="10199" y="6987"/>
                  <a:pt x="10173" y="4915"/>
                  <a:pt x="10171" y="3708"/>
                </a:cubicBezTo>
                <a:cubicBezTo>
                  <a:pt x="10169" y="2501"/>
                  <a:pt x="10576" y="1287"/>
                  <a:pt x="9854" y="791"/>
                </a:cubicBezTo>
                <a:cubicBezTo>
                  <a:pt x="9133" y="296"/>
                  <a:pt x="7125" y="162"/>
                  <a:pt x="5986" y="50"/>
                </a:cubicBezTo>
                <a:cubicBezTo>
                  <a:pt x="4847" y="-62"/>
                  <a:pt x="3926" y="42"/>
                  <a:pt x="3020" y="121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3" name="Rectangle 76">
            <a:extLst>
              <a:ext uri="{FF2B5EF4-FFF2-40B4-BE49-F238E27FC236}">
                <a16:creationId xmlns:a16="http://schemas.microsoft.com/office/drawing/2014/main" id="{D8A950A5-D349-3A4C-9452-45729A4FC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2748" y="2279650"/>
            <a:ext cx="294061" cy="2223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56" name="Rectangle 75">
            <a:extLst>
              <a:ext uri="{FF2B5EF4-FFF2-40B4-BE49-F238E27FC236}">
                <a16:creationId xmlns:a16="http://schemas.microsoft.com/office/drawing/2014/main" id="{86D84E7B-7F94-CF43-97CD-E40F099FC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905" y="2276804"/>
            <a:ext cx="1188897" cy="471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7" name="Rectangle 2">
            <a:extLst>
              <a:ext uri="{FF2B5EF4-FFF2-40B4-BE49-F238E27FC236}">
                <a16:creationId xmlns:a16="http://schemas.microsoft.com/office/drawing/2014/main" id="{75001E46-9EFA-6F46-BF58-DE475A333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590" y="2277305"/>
            <a:ext cx="1181609" cy="4683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58" name="Line 3">
            <a:extLst>
              <a:ext uri="{FF2B5EF4-FFF2-40B4-BE49-F238E27FC236}">
                <a16:creationId xmlns:a16="http://schemas.microsoft.com/office/drawing/2014/main" id="{58FD3C8D-D13C-DD42-85DC-F3FC758279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36177" y="2491790"/>
            <a:ext cx="1179110" cy="14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59" name="Text Box 6">
            <a:extLst>
              <a:ext uri="{FF2B5EF4-FFF2-40B4-BE49-F238E27FC236}">
                <a16:creationId xmlns:a16="http://schemas.microsoft.com/office/drawing/2014/main" id="{06310D8E-E39C-8749-8C4D-6762E12A6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588" y="2256578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0" dirty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562" name="Line 18">
            <a:extLst>
              <a:ext uri="{FF2B5EF4-FFF2-40B4-BE49-F238E27FC236}">
                <a16:creationId xmlns:a16="http://schemas.microsoft.com/office/drawing/2014/main" id="{674927D0-7AF4-FB45-A199-0AA4F2F4D9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5615" y="2282068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63" name="Line 21">
            <a:extLst>
              <a:ext uri="{FF2B5EF4-FFF2-40B4-BE49-F238E27FC236}">
                <a16:creationId xmlns:a16="http://schemas.microsoft.com/office/drawing/2014/main" id="{ED992B3F-F06B-D64B-B214-C090060600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5102" y="2278893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65" name="Line 23">
            <a:extLst>
              <a:ext uri="{FF2B5EF4-FFF2-40B4-BE49-F238E27FC236}">
                <a16:creationId xmlns:a16="http://schemas.microsoft.com/office/drawing/2014/main" id="{0E55E53C-5364-9444-98BF-DF258E8EB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6602" y="2286830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68" name="Text Box 26">
            <a:extLst>
              <a:ext uri="{FF2B5EF4-FFF2-40B4-BE49-F238E27FC236}">
                <a16:creationId xmlns:a16="http://schemas.microsoft.com/office/drawing/2014/main" id="{2BB93CA1-198F-BD45-B13D-35FA7DC8E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102" y="244558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0" dirty="0">
                <a:solidFill>
                  <a:schemeClr val="bg1"/>
                </a:solidFill>
                <a:latin typeface="Arial" charset="0"/>
              </a:rPr>
              <a:t>8</a:t>
            </a:r>
          </a:p>
        </p:txBody>
      </p:sp>
      <p:sp>
        <p:nvSpPr>
          <p:cNvPr id="572" name="Text Box 30">
            <a:extLst>
              <a:ext uri="{FF2B5EF4-FFF2-40B4-BE49-F238E27FC236}">
                <a16:creationId xmlns:a16="http://schemas.microsoft.com/office/drawing/2014/main" id="{B28826E1-E494-BE45-847D-47836FFF5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5264" y="2449753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0" dirty="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573" name="Text Box 57">
            <a:extLst>
              <a:ext uri="{FF2B5EF4-FFF2-40B4-BE49-F238E27FC236}">
                <a16:creationId xmlns:a16="http://schemas.microsoft.com/office/drawing/2014/main" id="{0E14A6FA-A1FE-3F46-A4F2-105D9B7A7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340" y="223126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0" dirty="0">
                <a:solidFill>
                  <a:schemeClr val="bg1"/>
                </a:solidFill>
                <a:latin typeface="Arial" charset="0"/>
              </a:rPr>
              <a:t>7</a:t>
            </a:r>
          </a:p>
        </p:txBody>
      </p:sp>
      <p:sp>
        <p:nvSpPr>
          <p:cNvPr id="584" name="Oval 81">
            <a:extLst>
              <a:ext uri="{FF2B5EF4-FFF2-40B4-BE49-F238E27FC236}">
                <a16:creationId xmlns:a16="http://schemas.microsoft.com/office/drawing/2014/main" id="{9FE56524-10FB-6042-A1CC-7979BFD9B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0477" y="2591630"/>
            <a:ext cx="42863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85" name="Oval 82">
            <a:extLst>
              <a:ext uri="{FF2B5EF4-FFF2-40B4-BE49-F238E27FC236}">
                <a16:creationId xmlns:a16="http://schemas.microsoft.com/office/drawing/2014/main" id="{32B7ED54-8A66-9C40-90E0-AB788CBBD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2577" y="2588455"/>
            <a:ext cx="42863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86" name="Oval 83">
            <a:extLst>
              <a:ext uri="{FF2B5EF4-FFF2-40B4-BE49-F238E27FC236}">
                <a16:creationId xmlns:a16="http://schemas.microsoft.com/office/drawing/2014/main" id="{ACECF9A3-7435-ED4E-A83D-328DB3D23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952" y="2593218"/>
            <a:ext cx="42863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443345-4697-A84D-B271-4440D2A31971}"/>
              </a:ext>
            </a:extLst>
          </p:cNvPr>
          <p:cNvGrpSpPr/>
          <p:nvPr/>
        </p:nvGrpSpPr>
        <p:grpSpPr>
          <a:xfrm>
            <a:off x="3441456" y="2226513"/>
            <a:ext cx="1259780" cy="523875"/>
            <a:chOff x="10932220" y="4822113"/>
            <a:chExt cx="1259780" cy="523875"/>
          </a:xfrm>
        </p:grpSpPr>
        <p:sp>
          <p:nvSpPr>
            <p:cNvPr id="620" name="Rectangle 76">
              <a:extLst>
                <a:ext uri="{FF2B5EF4-FFF2-40B4-BE49-F238E27FC236}">
                  <a16:creationId xmlns:a16="http://schemas.microsoft.com/office/drawing/2014/main" id="{5443F9B0-0F91-A14D-9E8E-E2DFA236E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1071" y="4880851"/>
              <a:ext cx="896593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22" name="Rectangle 2">
              <a:extLst>
                <a:ext uri="{FF2B5EF4-FFF2-40B4-BE49-F238E27FC236}">
                  <a16:creationId xmlns:a16="http://schemas.microsoft.com/office/drawing/2014/main" id="{5E7248A8-6B10-0841-AE53-D0ABC4CED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0391" y="4872913"/>
              <a:ext cx="1181609" cy="46831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3" name="Line 3">
              <a:extLst>
                <a:ext uri="{FF2B5EF4-FFF2-40B4-BE49-F238E27FC236}">
                  <a16:creationId xmlns:a16="http://schemas.microsoft.com/office/drawing/2014/main" id="{DD3A74DB-9E59-9348-8893-A2232C822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09376" y="5090714"/>
              <a:ext cx="1163270" cy="2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6" name="Line 17">
              <a:extLst>
                <a:ext uri="{FF2B5EF4-FFF2-40B4-BE49-F238E27FC236}">
                  <a16:creationId xmlns:a16="http://schemas.microsoft.com/office/drawing/2014/main" id="{651AA383-259C-DC4C-B417-34535BECA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01146" y="4882438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1" name="Line 24">
              <a:extLst>
                <a:ext uri="{FF2B5EF4-FFF2-40B4-BE49-F238E27FC236}">
                  <a16:creationId xmlns:a16="http://schemas.microsoft.com/office/drawing/2014/main" id="{A9A98EAD-050F-EF41-8FA1-A45247966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05871" y="4877676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2" name="Line 25">
              <a:extLst>
                <a:ext uri="{FF2B5EF4-FFF2-40B4-BE49-F238E27FC236}">
                  <a16:creationId xmlns:a16="http://schemas.microsoft.com/office/drawing/2014/main" id="{A2531D0B-9E46-0941-94A0-96006DBAD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96421" y="4872913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4" name="Text Box 27">
              <a:extLst>
                <a:ext uri="{FF2B5EF4-FFF2-40B4-BE49-F238E27FC236}">
                  <a16:creationId xmlns:a16="http://schemas.microsoft.com/office/drawing/2014/main" id="{7649D600-6D49-3044-A4AB-61B599FF2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7845" y="4840575"/>
              <a:ext cx="2413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635" name="Text Box 28">
              <a:extLst>
                <a:ext uri="{FF2B5EF4-FFF2-40B4-BE49-F238E27FC236}">
                  <a16:creationId xmlns:a16="http://schemas.microsoft.com/office/drawing/2014/main" id="{5BAA2670-D55C-C142-827F-9CE7DB759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13871" y="5045951"/>
              <a:ext cx="29845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16</a:t>
              </a:r>
            </a:p>
          </p:txBody>
        </p:sp>
        <p:sp>
          <p:nvSpPr>
            <p:cNvPr id="636" name="Text Box 29">
              <a:extLst>
                <a:ext uri="{FF2B5EF4-FFF2-40B4-BE49-F238E27FC236}">
                  <a16:creationId xmlns:a16="http://schemas.microsoft.com/office/drawing/2014/main" id="{D7F356E9-BF66-D145-915D-38A53F2F18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32220" y="5049376"/>
              <a:ext cx="29845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639" name="Text Box 74">
              <a:extLst>
                <a:ext uri="{FF2B5EF4-FFF2-40B4-BE49-F238E27FC236}">
                  <a16:creationId xmlns:a16="http://schemas.microsoft.com/office/drawing/2014/main" id="{C33FAB3F-C18D-F04F-AFF6-CD5E1444D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09108" y="4822113"/>
              <a:ext cx="29845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15</a:t>
              </a:r>
            </a:p>
          </p:txBody>
        </p:sp>
        <p:sp>
          <p:nvSpPr>
            <p:cNvPr id="643" name="Oval 84">
              <a:extLst>
                <a:ext uri="{FF2B5EF4-FFF2-40B4-BE49-F238E27FC236}">
                  <a16:creationId xmlns:a16="http://schemas.microsoft.com/office/drawing/2014/main" id="{86949CB4-4A39-0346-AFF6-9F5A2A7D7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7121" y="5185651"/>
              <a:ext cx="42862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4" name="Oval 85">
              <a:extLst>
                <a:ext uri="{FF2B5EF4-FFF2-40B4-BE49-F238E27FC236}">
                  <a16:creationId xmlns:a16="http://schemas.microsoft.com/office/drawing/2014/main" id="{E4D51E21-8C17-E743-8B81-06236413D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4421" y="4971338"/>
              <a:ext cx="42862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5" name="Oval 86">
              <a:extLst>
                <a:ext uri="{FF2B5EF4-FFF2-40B4-BE49-F238E27FC236}">
                  <a16:creationId xmlns:a16="http://schemas.microsoft.com/office/drawing/2014/main" id="{520890CD-F328-1643-8FAD-D429622AE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9133" y="4968163"/>
              <a:ext cx="4286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3" y="267783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EVPN: Ethernet VPNs</a:t>
            </a:r>
            <a:endParaRPr lang="en-US" sz="48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ABEEB3-46FD-EA41-8074-A5BDD9C11183}"/>
              </a:ext>
            </a:extLst>
          </p:cNvPr>
          <p:cNvGrpSpPr/>
          <p:nvPr/>
        </p:nvGrpSpPr>
        <p:grpSpPr>
          <a:xfrm>
            <a:off x="2316560" y="1851720"/>
            <a:ext cx="2388836" cy="410624"/>
            <a:chOff x="7399107" y="1365161"/>
            <a:chExt cx="2388836" cy="732595"/>
          </a:xfrm>
        </p:grpSpPr>
        <p:sp>
          <p:nvSpPr>
            <p:cNvPr id="541" name="Freeform 540">
              <a:extLst>
                <a:ext uri="{FF2B5EF4-FFF2-40B4-BE49-F238E27FC236}">
                  <a16:creationId xmlns:a16="http://schemas.microsoft.com/office/drawing/2014/main" id="{20E2C253-E31D-DA4E-8C57-56EFE4A095ED}"/>
                </a:ext>
              </a:extLst>
            </p:cNvPr>
            <p:cNvSpPr/>
            <p:nvPr/>
          </p:nvSpPr>
          <p:spPr>
            <a:xfrm>
              <a:off x="7399107" y="1365161"/>
              <a:ext cx="2388836" cy="732595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2" name="Group 541">
              <a:extLst>
                <a:ext uri="{FF2B5EF4-FFF2-40B4-BE49-F238E27FC236}">
                  <a16:creationId xmlns:a16="http://schemas.microsoft.com/office/drawing/2014/main" id="{1596EEC3-C1AA-2E4B-BA66-1B555E77FCC5}"/>
                </a:ext>
              </a:extLst>
            </p:cNvPr>
            <p:cNvGrpSpPr/>
            <p:nvPr/>
          </p:nvGrpSpPr>
          <p:grpSpPr>
            <a:xfrm>
              <a:off x="7564998" y="1450537"/>
              <a:ext cx="2021605" cy="589765"/>
              <a:chOff x="7939341" y="3037317"/>
              <a:chExt cx="897649" cy="353919"/>
            </a:xfrm>
          </p:grpSpPr>
          <p:sp>
            <p:nvSpPr>
              <p:cNvPr id="543" name="Freeform 542">
                <a:extLst>
                  <a:ext uri="{FF2B5EF4-FFF2-40B4-BE49-F238E27FC236}">
                    <a16:creationId xmlns:a16="http://schemas.microsoft.com/office/drawing/2014/main" id="{AB2941FE-E212-F347-B495-140D5C7ED03C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4" name="Freeform 543">
                <a:extLst>
                  <a:ext uri="{FF2B5EF4-FFF2-40B4-BE49-F238E27FC236}">
                    <a16:creationId xmlns:a16="http://schemas.microsoft.com/office/drawing/2014/main" id="{91A112E4-81D0-F44B-9985-65B5C629D09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5" name="Freeform 544">
                <a:extLst>
                  <a:ext uri="{FF2B5EF4-FFF2-40B4-BE49-F238E27FC236}">
                    <a16:creationId xmlns:a16="http://schemas.microsoft.com/office/drawing/2014/main" id="{1585E8CB-B8A8-844A-9962-714F597BBE4F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6" name="Freeform 545">
                <a:extLst>
                  <a:ext uri="{FF2B5EF4-FFF2-40B4-BE49-F238E27FC236}">
                    <a16:creationId xmlns:a16="http://schemas.microsoft.com/office/drawing/2014/main" id="{EC524C8C-F983-3A44-9FDA-771511096419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0" name="Line 61">
            <a:extLst>
              <a:ext uri="{FF2B5EF4-FFF2-40B4-BE49-F238E27FC236}">
                <a16:creationId xmlns:a16="http://schemas.microsoft.com/office/drawing/2014/main" id="{504ED2E3-D101-424C-8AE9-5C34917B54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64338" y="2582038"/>
            <a:ext cx="901700" cy="27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1" name="Line 62">
            <a:extLst>
              <a:ext uri="{FF2B5EF4-FFF2-40B4-BE49-F238E27FC236}">
                <a16:creationId xmlns:a16="http://schemas.microsoft.com/office/drawing/2014/main" id="{2122A03F-B45C-EC49-8D54-8D3B7DB4DA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50101" y="2582038"/>
            <a:ext cx="806450" cy="419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2" name="Line 63">
            <a:extLst>
              <a:ext uri="{FF2B5EF4-FFF2-40B4-BE49-F238E27FC236}">
                <a16:creationId xmlns:a16="http://schemas.microsoft.com/office/drawing/2014/main" id="{F985FD06-D0A5-3048-AF98-111FE4DF76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9236" y="2619375"/>
            <a:ext cx="683563" cy="338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3" name="Text Box 64">
            <a:extLst>
              <a:ext uri="{FF2B5EF4-FFF2-40B4-BE49-F238E27FC236}">
                <a16:creationId xmlns:a16="http://schemas.microsoft.com/office/drawing/2014/main" id="{299DB3CE-7B62-0F41-8A17-414B51C9B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759" y="2797223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…</a:t>
            </a:r>
          </a:p>
        </p:txBody>
      </p:sp>
      <p:sp>
        <p:nvSpPr>
          <p:cNvPr id="434" name="Line 69">
            <a:extLst>
              <a:ext uri="{FF2B5EF4-FFF2-40B4-BE49-F238E27FC236}">
                <a16:creationId xmlns:a16="http://schemas.microsoft.com/office/drawing/2014/main" id="{131CBCB7-EC04-C34D-8089-DF6962A05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9825" y="2613025"/>
            <a:ext cx="99076" cy="35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5" name="Line 70">
            <a:extLst>
              <a:ext uri="{FF2B5EF4-FFF2-40B4-BE49-F238E27FC236}">
                <a16:creationId xmlns:a16="http://schemas.microsoft.com/office/drawing/2014/main" id="{3E75F251-D967-EA4E-9C97-EB6B5246A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7126" y="2406650"/>
            <a:ext cx="480076" cy="58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6" name="Line 71">
            <a:extLst>
              <a:ext uri="{FF2B5EF4-FFF2-40B4-BE49-F238E27FC236}">
                <a16:creationId xmlns:a16="http://schemas.microsoft.com/office/drawing/2014/main" id="{00AB0795-DB89-1B41-A48F-217D5BED1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7074" y="2397125"/>
            <a:ext cx="500713" cy="415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47" name="Text Box 45">
            <a:extLst>
              <a:ext uri="{FF2B5EF4-FFF2-40B4-BE49-F238E27FC236}">
                <a16:creationId xmlns:a16="http://schemas.microsoft.com/office/drawing/2014/main" id="{2D1CE1C0-31D9-844E-8F50-70F2806CE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515" y="2760270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…</a:t>
            </a:r>
          </a:p>
        </p:txBody>
      </p:sp>
      <p:grpSp>
        <p:nvGrpSpPr>
          <p:cNvPr id="448" name="Group 44">
            <a:extLst>
              <a:ext uri="{FF2B5EF4-FFF2-40B4-BE49-F238E27FC236}">
                <a16:creationId xmlns:a16="http://schemas.microsoft.com/office/drawing/2014/main" id="{700B7029-39F6-C74E-AC0E-38210F4099EF}"/>
              </a:ext>
            </a:extLst>
          </p:cNvPr>
          <p:cNvGrpSpPr>
            <a:grpSpLocks/>
          </p:cNvGrpSpPr>
          <p:nvPr/>
        </p:nvGrpSpPr>
        <p:grpSpPr bwMode="auto">
          <a:xfrm>
            <a:off x="1027763" y="2767775"/>
            <a:ext cx="609600" cy="558800"/>
            <a:chOff x="-44" y="1473"/>
            <a:chExt cx="981" cy="1105"/>
          </a:xfrm>
        </p:grpSpPr>
        <p:pic>
          <p:nvPicPr>
            <p:cNvPr id="449" name="Picture 45" descr="desktop_computer_stylized_medium">
              <a:extLst>
                <a:ext uri="{FF2B5EF4-FFF2-40B4-BE49-F238E27FC236}">
                  <a16:creationId xmlns:a16="http://schemas.microsoft.com/office/drawing/2014/main" id="{DBD01A03-81B8-534F-93E0-1D4C45D29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" name="Freeform 46">
              <a:extLst>
                <a:ext uri="{FF2B5EF4-FFF2-40B4-BE49-F238E27FC236}">
                  <a16:creationId xmlns:a16="http://schemas.microsoft.com/office/drawing/2014/main" id="{635026BE-6129-3740-BA64-8136F70D67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51" name="Group 44">
            <a:extLst>
              <a:ext uri="{FF2B5EF4-FFF2-40B4-BE49-F238E27FC236}">
                <a16:creationId xmlns:a16="http://schemas.microsoft.com/office/drawing/2014/main" id="{5180A7F4-6359-C649-AEDF-B175B94960B4}"/>
              </a:ext>
            </a:extLst>
          </p:cNvPr>
          <p:cNvGrpSpPr>
            <a:grpSpLocks/>
          </p:cNvGrpSpPr>
          <p:nvPr/>
        </p:nvGrpSpPr>
        <p:grpSpPr bwMode="auto">
          <a:xfrm>
            <a:off x="1592544" y="2773109"/>
            <a:ext cx="609600" cy="558800"/>
            <a:chOff x="-44" y="1473"/>
            <a:chExt cx="981" cy="1105"/>
          </a:xfrm>
        </p:grpSpPr>
        <p:pic>
          <p:nvPicPr>
            <p:cNvPr id="452" name="Picture 45" descr="desktop_computer_stylized_medium">
              <a:extLst>
                <a:ext uri="{FF2B5EF4-FFF2-40B4-BE49-F238E27FC236}">
                  <a16:creationId xmlns:a16="http://schemas.microsoft.com/office/drawing/2014/main" id="{14B1FE25-A4BF-9D47-8AD2-68F17E2D3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3" name="Freeform 46">
              <a:extLst>
                <a:ext uri="{FF2B5EF4-FFF2-40B4-BE49-F238E27FC236}">
                  <a16:creationId xmlns:a16="http://schemas.microsoft.com/office/drawing/2014/main" id="{BBF7941F-1FF1-1849-803E-B825A4F414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54" name="Group 44">
            <a:extLst>
              <a:ext uri="{FF2B5EF4-FFF2-40B4-BE49-F238E27FC236}">
                <a16:creationId xmlns:a16="http://schemas.microsoft.com/office/drawing/2014/main" id="{3B53FC44-EDA2-6143-AAE9-F7F4B007F065}"/>
              </a:ext>
            </a:extLst>
          </p:cNvPr>
          <p:cNvGrpSpPr>
            <a:grpSpLocks/>
          </p:cNvGrpSpPr>
          <p:nvPr/>
        </p:nvGrpSpPr>
        <p:grpSpPr bwMode="auto">
          <a:xfrm>
            <a:off x="2349411" y="2768447"/>
            <a:ext cx="609600" cy="558800"/>
            <a:chOff x="-44" y="1473"/>
            <a:chExt cx="981" cy="1105"/>
          </a:xfrm>
        </p:grpSpPr>
        <p:pic>
          <p:nvPicPr>
            <p:cNvPr id="455" name="Picture 45" descr="desktop_computer_stylized_medium">
              <a:extLst>
                <a:ext uri="{FF2B5EF4-FFF2-40B4-BE49-F238E27FC236}">
                  <a16:creationId xmlns:a16="http://schemas.microsoft.com/office/drawing/2014/main" id="{27DADEDF-8827-4347-B67A-F3A8226995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6" name="Freeform 46">
              <a:extLst>
                <a:ext uri="{FF2B5EF4-FFF2-40B4-BE49-F238E27FC236}">
                  <a16:creationId xmlns:a16="http://schemas.microsoft.com/office/drawing/2014/main" id="{6A110340-235C-2846-A908-0380A764EB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57" name="Group 44">
            <a:extLst>
              <a:ext uri="{FF2B5EF4-FFF2-40B4-BE49-F238E27FC236}">
                <a16:creationId xmlns:a16="http://schemas.microsoft.com/office/drawing/2014/main" id="{799E5DB2-77CF-E344-82DA-E1C53B1B1556}"/>
              </a:ext>
            </a:extLst>
          </p:cNvPr>
          <p:cNvGrpSpPr>
            <a:grpSpLocks/>
          </p:cNvGrpSpPr>
          <p:nvPr/>
        </p:nvGrpSpPr>
        <p:grpSpPr bwMode="auto">
          <a:xfrm>
            <a:off x="3314812" y="2763785"/>
            <a:ext cx="609600" cy="558800"/>
            <a:chOff x="-44" y="1473"/>
            <a:chExt cx="981" cy="1105"/>
          </a:xfrm>
        </p:grpSpPr>
        <p:pic>
          <p:nvPicPr>
            <p:cNvPr id="458" name="Picture 45" descr="desktop_computer_stylized_medium">
              <a:extLst>
                <a:ext uri="{FF2B5EF4-FFF2-40B4-BE49-F238E27FC236}">
                  <a16:creationId xmlns:a16="http://schemas.microsoft.com/office/drawing/2014/main" id="{D37910D3-8AA7-C24C-818C-2F605830F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9" name="Freeform 46">
              <a:extLst>
                <a:ext uri="{FF2B5EF4-FFF2-40B4-BE49-F238E27FC236}">
                  <a16:creationId xmlns:a16="http://schemas.microsoft.com/office/drawing/2014/main" id="{B4F17700-4146-9C4E-A002-23A5A81265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60" name="Group 44">
            <a:extLst>
              <a:ext uri="{FF2B5EF4-FFF2-40B4-BE49-F238E27FC236}">
                <a16:creationId xmlns:a16="http://schemas.microsoft.com/office/drawing/2014/main" id="{BC32569F-4860-C044-8345-620D3C44BE94}"/>
              </a:ext>
            </a:extLst>
          </p:cNvPr>
          <p:cNvGrpSpPr>
            <a:grpSpLocks/>
          </p:cNvGrpSpPr>
          <p:nvPr/>
        </p:nvGrpSpPr>
        <p:grpSpPr bwMode="auto">
          <a:xfrm>
            <a:off x="3830039" y="2769695"/>
            <a:ext cx="609600" cy="558800"/>
            <a:chOff x="-44" y="1473"/>
            <a:chExt cx="981" cy="1105"/>
          </a:xfrm>
        </p:grpSpPr>
        <p:pic>
          <p:nvPicPr>
            <p:cNvPr id="461" name="Picture 45" descr="desktop_computer_stylized_medium">
              <a:extLst>
                <a:ext uri="{FF2B5EF4-FFF2-40B4-BE49-F238E27FC236}">
                  <a16:creationId xmlns:a16="http://schemas.microsoft.com/office/drawing/2014/main" id="{D412AD3B-D014-6047-80EA-4735BF4B4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2" name="Freeform 46">
              <a:extLst>
                <a:ext uri="{FF2B5EF4-FFF2-40B4-BE49-F238E27FC236}">
                  <a16:creationId xmlns:a16="http://schemas.microsoft.com/office/drawing/2014/main" id="{353A741B-0D62-3446-9077-1E43F71BA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63" name="Group 44">
            <a:extLst>
              <a:ext uri="{FF2B5EF4-FFF2-40B4-BE49-F238E27FC236}">
                <a16:creationId xmlns:a16="http://schemas.microsoft.com/office/drawing/2014/main" id="{D42CBE99-C058-0F44-B1D9-2439ABF13462}"/>
              </a:ext>
            </a:extLst>
          </p:cNvPr>
          <p:cNvGrpSpPr>
            <a:grpSpLocks/>
          </p:cNvGrpSpPr>
          <p:nvPr/>
        </p:nvGrpSpPr>
        <p:grpSpPr bwMode="auto">
          <a:xfrm>
            <a:off x="4693640" y="2778687"/>
            <a:ext cx="609600" cy="558800"/>
            <a:chOff x="-44" y="1473"/>
            <a:chExt cx="981" cy="1105"/>
          </a:xfrm>
        </p:grpSpPr>
        <p:pic>
          <p:nvPicPr>
            <p:cNvPr id="464" name="Picture 45" descr="desktop_computer_stylized_medium">
              <a:extLst>
                <a:ext uri="{FF2B5EF4-FFF2-40B4-BE49-F238E27FC236}">
                  <a16:creationId xmlns:a16="http://schemas.microsoft.com/office/drawing/2014/main" id="{12D4DF7A-D18D-7A44-B2AA-BED58DFA4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5" name="Freeform 46">
              <a:extLst>
                <a:ext uri="{FF2B5EF4-FFF2-40B4-BE49-F238E27FC236}">
                  <a16:creationId xmlns:a16="http://schemas.microsoft.com/office/drawing/2014/main" id="{1BBC825C-81B6-FE42-9537-7ECC063686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85" name="Rectangle 3">
            <a:extLst>
              <a:ext uri="{FF2B5EF4-FFF2-40B4-BE49-F238E27FC236}">
                <a16:creationId xmlns:a16="http://schemas.microsoft.com/office/drawing/2014/main" id="{725460D0-8BC5-A14B-872E-FA5833756D4D}"/>
              </a:ext>
            </a:extLst>
          </p:cNvPr>
          <p:cNvSpPr txBox="1">
            <a:spLocks noChangeArrowheads="1"/>
          </p:cNvSpPr>
          <p:nvPr/>
        </p:nvSpPr>
        <p:spPr>
          <a:xfrm>
            <a:off x="1633351" y="5081308"/>
            <a:ext cx="9983414" cy="138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/>
              <a:t>Layer-2 Ethernet switches </a:t>
            </a:r>
            <a:r>
              <a:rPr lang="en-US" i="1" dirty="0"/>
              <a:t>logically</a:t>
            </a:r>
            <a:r>
              <a:rPr lang="en-US" dirty="0"/>
              <a:t> connected to each other (e.g., using IP as an underlay)</a:t>
            </a:r>
          </a:p>
          <a:p>
            <a:pPr marL="466725" lvl="1" indent="-227013">
              <a:buFont typeface="Wingdings" pitchFamily="2" charset="2"/>
              <a:buChar char="§"/>
              <a:defRPr/>
            </a:pPr>
            <a:r>
              <a:rPr lang="en-US" dirty="0"/>
              <a:t>Ethernet frames carried </a:t>
            </a:r>
            <a:r>
              <a:rPr lang="en-US" i="1" dirty="0"/>
              <a:t>within</a:t>
            </a:r>
            <a:r>
              <a:rPr lang="en-US" dirty="0"/>
              <a:t> IP datagrams between sites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9176C7-F73F-8241-8F4B-B5F7C8D1795C}"/>
              </a:ext>
            </a:extLst>
          </p:cNvPr>
          <p:cNvGrpSpPr/>
          <p:nvPr/>
        </p:nvGrpSpPr>
        <p:grpSpPr>
          <a:xfrm>
            <a:off x="8893549" y="1887445"/>
            <a:ext cx="1988428" cy="1489108"/>
            <a:chOff x="6754507" y="1887445"/>
            <a:chExt cx="1988428" cy="1489108"/>
          </a:xfrm>
        </p:grpSpPr>
        <p:sp>
          <p:nvSpPr>
            <p:cNvPr id="180" name="Rectangle 75">
              <a:extLst>
                <a:ext uri="{FF2B5EF4-FFF2-40B4-BE49-F238E27FC236}">
                  <a16:creationId xmlns:a16="http://schemas.microsoft.com/office/drawing/2014/main" id="{8C0C85CC-E6A5-CF4D-B365-08A5FFBFE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1200" y="2519374"/>
              <a:ext cx="302725" cy="25240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75" name="Rectangle 76">
              <a:extLst>
                <a:ext uri="{FF2B5EF4-FFF2-40B4-BE49-F238E27FC236}">
                  <a16:creationId xmlns:a16="http://schemas.microsoft.com/office/drawing/2014/main" id="{E36252AE-1FDF-844C-B0A3-9623FCA29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0323" y="2308273"/>
              <a:ext cx="294061" cy="2476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179" name="Rectangle 75">
              <a:extLst>
                <a:ext uri="{FF2B5EF4-FFF2-40B4-BE49-F238E27FC236}">
                  <a16:creationId xmlns:a16="http://schemas.microsoft.com/office/drawing/2014/main" id="{16DFA114-075D-F847-ADE2-EB0DB4279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9650" y="2300299"/>
              <a:ext cx="582125" cy="4719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8" name="Rectangle 76">
              <a:extLst>
                <a:ext uri="{FF2B5EF4-FFF2-40B4-BE49-F238E27FC236}">
                  <a16:creationId xmlns:a16="http://schemas.microsoft.com/office/drawing/2014/main" id="{DF769E42-15DD-F647-8345-8EC3377A3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2446" y="2518116"/>
              <a:ext cx="887249" cy="2476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9" name="Rectangle 2">
              <a:extLst>
                <a:ext uri="{FF2B5EF4-FFF2-40B4-BE49-F238E27FC236}">
                  <a16:creationId xmlns:a16="http://schemas.microsoft.com/office/drawing/2014/main" id="{DDFD3528-6EFA-5F4E-9976-3E7D020C1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8086" y="2300638"/>
              <a:ext cx="1181609" cy="46831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0" name="Line 3">
              <a:extLst>
                <a:ext uri="{FF2B5EF4-FFF2-40B4-BE49-F238E27FC236}">
                  <a16:creationId xmlns:a16="http://schemas.microsoft.com/office/drawing/2014/main" id="{3A16DF6F-694F-9142-B056-22ED2386AF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7071" y="2518439"/>
              <a:ext cx="1163270" cy="2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1" name="Line 17">
              <a:extLst>
                <a:ext uri="{FF2B5EF4-FFF2-40B4-BE49-F238E27FC236}">
                  <a16:creationId xmlns:a16="http://schemas.microsoft.com/office/drawing/2014/main" id="{2484887D-A2EE-734F-B491-51AB52AD1C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58841" y="2310163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2" name="Line 24">
              <a:extLst>
                <a:ext uri="{FF2B5EF4-FFF2-40B4-BE49-F238E27FC236}">
                  <a16:creationId xmlns:a16="http://schemas.microsoft.com/office/drawing/2014/main" id="{BCB59FC5-4BEA-F743-AC28-5080DC982D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63566" y="2305401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3" name="Line 25">
              <a:extLst>
                <a:ext uri="{FF2B5EF4-FFF2-40B4-BE49-F238E27FC236}">
                  <a16:creationId xmlns:a16="http://schemas.microsoft.com/office/drawing/2014/main" id="{7401A3B1-D2E0-5741-895F-85128721E1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54116" y="2300638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4" name="Text Box 27">
              <a:extLst>
                <a:ext uri="{FF2B5EF4-FFF2-40B4-BE49-F238E27FC236}">
                  <a16:creationId xmlns:a16="http://schemas.microsoft.com/office/drawing/2014/main" id="{5E773376-0561-9849-B623-65C4935F75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3150" y="2117874"/>
              <a:ext cx="2413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latin typeface="Arial" charset="0"/>
                </a:rPr>
                <a:t>5</a:t>
              </a:r>
            </a:p>
          </p:txBody>
        </p:sp>
        <p:sp>
          <p:nvSpPr>
            <p:cNvPr id="115" name="Text Box 28">
              <a:extLst>
                <a:ext uri="{FF2B5EF4-FFF2-40B4-BE49-F238E27FC236}">
                  <a16:creationId xmlns:a16="http://schemas.microsoft.com/office/drawing/2014/main" id="{CD7F9F23-1992-A64D-A194-FC1E2B1C8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5634" y="2478093"/>
              <a:ext cx="2423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latin typeface="Arial" charset="0"/>
                </a:rPr>
                <a:t>8</a:t>
              </a:r>
            </a:p>
          </p:txBody>
        </p:sp>
        <p:sp>
          <p:nvSpPr>
            <p:cNvPr id="116" name="Text Box 29">
              <a:extLst>
                <a:ext uri="{FF2B5EF4-FFF2-40B4-BE49-F238E27FC236}">
                  <a16:creationId xmlns:a16="http://schemas.microsoft.com/office/drawing/2014/main" id="{DF09F4FB-6C6C-8243-ADFF-89107739CC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3339" y="2473676"/>
              <a:ext cx="2423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latin typeface="Arial" charset="0"/>
                </a:rPr>
                <a:t>2</a:t>
              </a:r>
            </a:p>
          </p:txBody>
        </p:sp>
        <p:sp>
          <p:nvSpPr>
            <p:cNvPr id="117" name="Text Box 74">
              <a:extLst>
                <a:ext uri="{FF2B5EF4-FFF2-40B4-BE49-F238E27FC236}">
                  <a16:creationId xmlns:a16="http://schemas.microsoft.com/office/drawing/2014/main" id="{C65CC3C6-270D-CC4B-9027-9D06A78B26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9706" y="2258673"/>
              <a:ext cx="2423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latin typeface="Arial" charset="0"/>
                </a:rPr>
                <a:t>7</a:t>
              </a:r>
            </a:p>
          </p:txBody>
        </p:sp>
        <p:sp>
          <p:nvSpPr>
            <p:cNvPr id="118" name="Oval 84">
              <a:extLst>
                <a:ext uri="{FF2B5EF4-FFF2-40B4-BE49-F238E27FC236}">
                  <a16:creationId xmlns:a16="http://schemas.microsoft.com/office/drawing/2014/main" id="{094D34F4-B4E1-AF40-8C9D-661E27F57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816" y="2613376"/>
              <a:ext cx="42862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9" name="Oval 85">
              <a:extLst>
                <a:ext uri="{FF2B5EF4-FFF2-40B4-BE49-F238E27FC236}">
                  <a16:creationId xmlns:a16="http://schemas.microsoft.com/office/drawing/2014/main" id="{ABA8AC99-BF96-784C-9799-50384ACEE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2116" y="2399063"/>
              <a:ext cx="42862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0" name="Oval 86">
              <a:extLst>
                <a:ext uri="{FF2B5EF4-FFF2-40B4-BE49-F238E27FC236}">
                  <a16:creationId xmlns:a16="http://schemas.microsoft.com/office/drawing/2014/main" id="{5B8FA7F1-1A20-4A40-BAFA-E19D09F9B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1245" y="2607922"/>
              <a:ext cx="4286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7" name="Text Box 64">
              <a:extLst>
                <a:ext uri="{FF2B5EF4-FFF2-40B4-BE49-F238E27FC236}">
                  <a16:creationId xmlns:a16="http://schemas.microsoft.com/office/drawing/2014/main" id="{B19E9EFE-53A3-DE4A-BE77-4CC7AA8153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8454" y="2836289"/>
              <a:ext cx="3433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i="0" dirty="0">
                  <a:solidFill>
                    <a:srgbClr val="000000"/>
                  </a:solidFill>
                  <a:latin typeface="+mn-lt"/>
                </a:rPr>
                <a:t>…</a:t>
              </a:r>
            </a:p>
          </p:txBody>
        </p:sp>
        <p:sp>
          <p:nvSpPr>
            <p:cNvPr id="88" name="Line 69">
              <a:extLst>
                <a:ext uri="{FF2B5EF4-FFF2-40B4-BE49-F238E27FC236}">
                  <a16:creationId xmlns:a16="http://schemas.microsoft.com/office/drawing/2014/main" id="{9689948A-F753-EA4C-A4D1-BD513EA05F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16996" y="2624279"/>
              <a:ext cx="101600" cy="377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9" name="Line 70">
              <a:extLst>
                <a:ext uri="{FF2B5EF4-FFF2-40B4-BE49-F238E27FC236}">
                  <a16:creationId xmlns:a16="http://schemas.microsoft.com/office/drawing/2014/main" id="{4FE0AC14-8ACA-3B40-9E0B-E5A914DC7C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86896" y="2641600"/>
              <a:ext cx="117034" cy="3843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1" name="Group 44">
              <a:extLst>
                <a:ext uri="{FF2B5EF4-FFF2-40B4-BE49-F238E27FC236}">
                  <a16:creationId xmlns:a16="http://schemas.microsoft.com/office/drawing/2014/main" id="{3F4FD38A-71B2-BD46-B644-F748B4A95D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54507" y="2802851"/>
              <a:ext cx="609600" cy="558800"/>
              <a:chOff x="-44" y="1473"/>
              <a:chExt cx="981" cy="1105"/>
            </a:xfrm>
          </p:grpSpPr>
          <p:pic>
            <p:nvPicPr>
              <p:cNvPr id="106" name="Picture 45" descr="desktop_computer_stylized_medium">
                <a:extLst>
                  <a:ext uri="{FF2B5EF4-FFF2-40B4-BE49-F238E27FC236}">
                    <a16:creationId xmlns:a16="http://schemas.microsoft.com/office/drawing/2014/main" id="{27C36CF3-2AC9-4547-A2C2-132F4C799F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" name="Freeform 46">
                <a:extLst>
                  <a:ext uri="{FF2B5EF4-FFF2-40B4-BE49-F238E27FC236}">
                    <a16:creationId xmlns:a16="http://schemas.microsoft.com/office/drawing/2014/main" id="{CD8ED0DE-6479-5141-BE8A-06075D2B1C2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92" name="Group 44">
              <a:extLst>
                <a:ext uri="{FF2B5EF4-FFF2-40B4-BE49-F238E27FC236}">
                  <a16:creationId xmlns:a16="http://schemas.microsoft.com/office/drawing/2014/main" id="{15B0B6B3-C2F3-4B44-82A3-C71C9F43FE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69734" y="2808761"/>
              <a:ext cx="609600" cy="558800"/>
              <a:chOff x="-44" y="1473"/>
              <a:chExt cx="981" cy="1105"/>
            </a:xfrm>
          </p:grpSpPr>
          <p:pic>
            <p:nvPicPr>
              <p:cNvPr id="104" name="Picture 45" descr="desktop_computer_stylized_medium">
                <a:extLst>
                  <a:ext uri="{FF2B5EF4-FFF2-40B4-BE49-F238E27FC236}">
                    <a16:creationId xmlns:a16="http://schemas.microsoft.com/office/drawing/2014/main" id="{7B05CA4A-9316-F144-9CA1-C1D965B258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5" name="Freeform 46">
                <a:extLst>
                  <a:ext uri="{FF2B5EF4-FFF2-40B4-BE49-F238E27FC236}">
                    <a16:creationId xmlns:a16="http://schemas.microsoft.com/office/drawing/2014/main" id="{772156A5-F08F-4742-BC92-5E267E6C3DE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413FB81D-F848-6A4E-8DB2-7790BB58F883}"/>
                </a:ext>
              </a:extLst>
            </p:cNvPr>
            <p:cNvGrpSpPr/>
            <p:nvPr/>
          </p:nvGrpSpPr>
          <p:grpSpPr>
            <a:xfrm>
              <a:off x="6951920" y="1887445"/>
              <a:ext cx="1206122" cy="410624"/>
              <a:chOff x="7399107" y="1365161"/>
              <a:chExt cx="2388836" cy="732595"/>
            </a:xfrm>
          </p:grpSpPr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006D9177-3534-0A4D-8375-1AECE2DE81B9}"/>
                  </a:ext>
                </a:extLst>
              </p:cNvPr>
              <p:cNvSpPr/>
              <p:nvPr/>
            </p:nvSpPr>
            <p:spPr>
              <a:xfrm>
                <a:off x="7399107" y="1365161"/>
                <a:ext cx="2388836" cy="732595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4C1CF51F-E140-A549-8FD5-911E3A1F808C}"/>
                  </a:ext>
                </a:extLst>
              </p:cNvPr>
              <p:cNvGrpSpPr/>
              <p:nvPr/>
            </p:nvGrpSpPr>
            <p:grpSpPr>
              <a:xfrm>
                <a:off x="7564998" y="1450537"/>
                <a:ext cx="2021605" cy="589765"/>
                <a:chOff x="7939341" y="3037317"/>
                <a:chExt cx="897649" cy="353919"/>
              </a:xfrm>
            </p:grpSpPr>
            <p:sp>
              <p:nvSpPr>
                <p:cNvPr id="100" name="Freeform 99">
                  <a:extLst>
                    <a:ext uri="{FF2B5EF4-FFF2-40B4-BE49-F238E27FC236}">
                      <a16:creationId xmlns:a16="http://schemas.microsoft.com/office/drawing/2014/main" id="{D923E587-3908-7343-B943-9148CFD38C8F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Freeform 100">
                  <a:extLst>
                    <a:ext uri="{FF2B5EF4-FFF2-40B4-BE49-F238E27FC236}">
                      <a16:creationId xmlns:a16="http://schemas.microsoft.com/office/drawing/2014/main" id="{6F6E3936-5704-904B-A965-E09D74248E28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Freeform 101">
                  <a:extLst>
                    <a:ext uri="{FF2B5EF4-FFF2-40B4-BE49-F238E27FC236}">
                      <a16:creationId xmlns:a16="http://schemas.microsoft.com/office/drawing/2014/main" id="{14553340-E893-8947-A4ED-728819D8D696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Freeform 102">
                  <a:extLst>
                    <a:ext uri="{FF2B5EF4-FFF2-40B4-BE49-F238E27FC236}">
                      <a16:creationId xmlns:a16="http://schemas.microsoft.com/office/drawing/2014/main" id="{9762F9A8-9309-FE47-99EA-B36182CCD1EC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94" name="Line 70">
              <a:extLst>
                <a:ext uri="{FF2B5EF4-FFF2-40B4-BE49-F238E27FC236}">
                  <a16:creationId xmlns:a16="http://schemas.microsoft.com/office/drawing/2014/main" id="{675B8C8A-36A4-194C-B4CD-244C11639A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91061" y="2628348"/>
              <a:ext cx="474942" cy="3959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5" name="Group 44">
              <a:extLst>
                <a:ext uri="{FF2B5EF4-FFF2-40B4-BE49-F238E27FC236}">
                  <a16:creationId xmlns:a16="http://schemas.microsoft.com/office/drawing/2014/main" id="{367E973A-BC2E-E449-A069-AD008F96EC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33335" y="2817753"/>
              <a:ext cx="609600" cy="558800"/>
              <a:chOff x="-44" y="1473"/>
              <a:chExt cx="981" cy="1105"/>
            </a:xfrm>
          </p:grpSpPr>
          <p:pic>
            <p:nvPicPr>
              <p:cNvPr id="96" name="Picture 45" descr="desktop_computer_stylized_medium">
                <a:extLst>
                  <a:ext uri="{FF2B5EF4-FFF2-40B4-BE49-F238E27FC236}">
                    <a16:creationId xmlns:a16="http://schemas.microsoft.com/office/drawing/2014/main" id="{8B2D4FE3-520C-1A49-998C-A6EC8D46D8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Freeform 46">
                <a:extLst>
                  <a:ext uri="{FF2B5EF4-FFF2-40B4-BE49-F238E27FC236}">
                    <a16:creationId xmlns:a16="http://schemas.microsoft.com/office/drawing/2014/main" id="{17B4CA66-EC57-AD47-92EC-F041CAD18DF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76" name="Text Box 27">
              <a:extLst>
                <a:ext uri="{FF2B5EF4-FFF2-40B4-BE49-F238E27FC236}">
                  <a16:creationId xmlns:a16="http://schemas.microsoft.com/office/drawing/2014/main" id="{385E4030-D5C3-924A-84F2-F800333F6E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0889" y="2475447"/>
              <a:ext cx="2413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latin typeface="Arial" charset="0"/>
                </a:rPr>
                <a:t>6</a:t>
              </a:r>
            </a:p>
          </p:txBody>
        </p:sp>
        <p:sp>
          <p:nvSpPr>
            <p:cNvPr id="177" name="Text Box 29">
              <a:extLst>
                <a:ext uri="{FF2B5EF4-FFF2-40B4-BE49-F238E27FC236}">
                  <a16:creationId xmlns:a16="http://schemas.microsoft.com/office/drawing/2014/main" id="{9EE3102F-C6C5-DB49-8DB2-681B0FA06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8068" y="2256799"/>
              <a:ext cx="2423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latin typeface="Arial" charset="0"/>
                </a:rPr>
                <a:t>3</a:t>
              </a:r>
            </a:p>
          </p:txBody>
        </p:sp>
        <p:sp>
          <p:nvSpPr>
            <p:cNvPr id="178" name="Text Box 29">
              <a:extLst>
                <a:ext uri="{FF2B5EF4-FFF2-40B4-BE49-F238E27FC236}">
                  <a16:creationId xmlns:a16="http://schemas.microsoft.com/office/drawing/2014/main" id="{BDE5B39E-100B-6147-986B-E3965A4E9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9854" y="2474305"/>
              <a:ext cx="2423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latin typeface="Arial" charset="0"/>
                </a:rPr>
                <a:t>4</a:t>
              </a:r>
            </a:p>
          </p:txBody>
        </p:sp>
        <p:sp>
          <p:nvSpPr>
            <p:cNvPr id="181" name="Oval 86">
              <a:extLst>
                <a:ext uri="{FF2B5EF4-FFF2-40B4-BE49-F238E27FC236}">
                  <a16:creationId xmlns:a16="http://schemas.microsoft.com/office/drawing/2014/main" id="{B8FC3FE4-76F6-A34B-A1F3-AE510F7AC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2457" y="2619380"/>
              <a:ext cx="4286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2" name="Rectangle 75">
              <a:extLst>
                <a:ext uri="{FF2B5EF4-FFF2-40B4-BE49-F238E27FC236}">
                  <a16:creationId xmlns:a16="http://schemas.microsoft.com/office/drawing/2014/main" id="{576034C9-2979-5C43-9A4E-AF327E5E8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8868" y="2308772"/>
              <a:ext cx="283779" cy="2019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23" name="Rectangle 75">
            <a:extLst>
              <a:ext uri="{FF2B5EF4-FFF2-40B4-BE49-F238E27FC236}">
                <a16:creationId xmlns:a16="http://schemas.microsoft.com/office/drawing/2014/main" id="{049B68D6-7748-1347-956D-916B1B0E3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833" y="2506701"/>
            <a:ext cx="278787" cy="221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9" name="Oval 85">
            <a:extLst>
              <a:ext uri="{FF2B5EF4-FFF2-40B4-BE49-F238E27FC236}">
                <a16:creationId xmlns:a16="http://schemas.microsoft.com/office/drawing/2014/main" id="{01BE6D7A-823D-B14C-B094-4AB33BF42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574" y="2611751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1" name="Text Box 28">
            <a:extLst>
              <a:ext uri="{FF2B5EF4-FFF2-40B4-BE49-F238E27FC236}">
                <a16:creationId xmlns:a16="http://schemas.microsoft.com/office/drawing/2014/main" id="{32F920CB-14C3-394B-A24F-423C9D30D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661" y="2467288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FF0000"/>
                </a:solidFill>
                <a:latin typeface="Arial" charset="0"/>
              </a:rPr>
              <a:t>16</a:t>
            </a:r>
          </a:p>
        </p:txBody>
      </p:sp>
      <p:sp>
        <p:nvSpPr>
          <p:cNvPr id="172" name="Text Box 27">
            <a:extLst>
              <a:ext uri="{FF2B5EF4-FFF2-40B4-BE49-F238E27FC236}">
                <a16:creationId xmlns:a16="http://schemas.microsoft.com/office/drawing/2014/main" id="{182C898F-65A5-CB46-BF24-5CBF637E6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4356" y="2251388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173" name="Oval 85">
            <a:extLst>
              <a:ext uri="{FF2B5EF4-FFF2-40B4-BE49-F238E27FC236}">
                <a16:creationId xmlns:a16="http://schemas.microsoft.com/office/drawing/2014/main" id="{CAA56E02-AE12-6E41-89AE-D35521E5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4381" y="2399026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971F4B-6AC0-544F-82C9-19FEA7E8BE29}"/>
              </a:ext>
            </a:extLst>
          </p:cNvPr>
          <p:cNvCxnSpPr>
            <a:cxnSpLocks/>
          </p:cNvCxnSpPr>
          <p:nvPr/>
        </p:nvCxnSpPr>
        <p:spPr>
          <a:xfrm flipV="1">
            <a:off x="4529138" y="2628900"/>
            <a:ext cx="0" cy="14573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F7D4515E-BE64-DE40-9921-9DEBA7E217A7}"/>
              </a:ext>
            </a:extLst>
          </p:cNvPr>
          <p:cNvCxnSpPr>
            <a:cxnSpLocks/>
            <a:endCxn id="173" idx="0"/>
          </p:cNvCxnSpPr>
          <p:nvPr/>
        </p:nvCxnSpPr>
        <p:spPr>
          <a:xfrm flipV="1">
            <a:off x="7692173" y="2399026"/>
            <a:ext cx="1563640" cy="16333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E453581F-F68B-754D-8186-D432D6A5069C}"/>
              </a:ext>
            </a:extLst>
          </p:cNvPr>
          <p:cNvCxnSpPr>
            <a:cxnSpLocks/>
          </p:cNvCxnSpPr>
          <p:nvPr/>
        </p:nvCxnSpPr>
        <p:spPr>
          <a:xfrm flipV="1">
            <a:off x="4529138" y="4032308"/>
            <a:ext cx="3193592" cy="396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9DEB0563-DC98-804E-AE75-4C43453F692A}"/>
              </a:ext>
            </a:extLst>
          </p:cNvPr>
          <p:cNvGrpSpPr/>
          <p:nvPr/>
        </p:nvGrpSpPr>
        <p:grpSpPr>
          <a:xfrm>
            <a:off x="7416630" y="3875146"/>
            <a:ext cx="612237" cy="328385"/>
            <a:chOff x="7493876" y="2774731"/>
            <a:chExt cx="1481958" cy="894622"/>
          </a:xfrm>
        </p:grpSpPr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C2D31559-556A-C441-A6AA-88C70DF14BB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710018C-FA1B-4B48-AAA5-2E7865BDD53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70ED7B7F-75B5-F34A-8CBD-B113F89FF50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83B5999A-5753-8A41-AEB0-C7602C9751E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8E301332-5978-2C44-86D8-D758A951AB4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037E9B40-AEA8-0B4E-999A-0E38C5547B2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AFFC41F8-A590-E248-84C7-2350FA3E88E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115B6FF-A7E5-A24E-B04D-C18AC6FB7012}"/>
              </a:ext>
            </a:extLst>
          </p:cNvPr>
          <p:cNvGrpSpPr/>
          <p:nvPr/>
        </p:nvGrpSpPr>
        <p:grpSpPr>
          <a:xfrm>
            <a:off x="4263854" y="3904402"/>
            <a:ext cx="612237" cy="328385"/>
            <a:chOff x="7493876" y="2774731"/>
            <a:chExt cx="1481958" cy="894622"/>
          </a:xfrm>
        </p:grpSpPr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D8207E03-7D67-9B42-99AC-883A1545189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C36099F-C89E-A847-B5D3-CB38D64B98A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F1EA8B74-74E7-3844-B490-FCF36CA66FA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1AA5088E-BD53-D24C-A074-32457F91314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09197A1B-60E6-C348-BE6E-D0FD1592702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E61976B1-F546-654B-A481-786F02F6B8C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8AFCEACD-1EFD-BF42-A839-E2772928952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7446573-43D7-934C-B151-1FC76F8279C5}"/>
              </a:ext>
            </a:extLst>
          </p:cNvPr>
          <p:cNvGrpSpPr/>
          <p:nvPr/>
        </p:nvGrpSpPr>
        <p:grpSpPr>
          <a:xfrm>
            <a:off x="2857500" y="3371850"/>
            <a:ext cx="7577918" cy="450295"/>
            <a:chOff x="2857500" y="3371850"/>
            <a:chExt cx="7577918" cy="45029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A3ABF0-638B-564A-BC03-10F5895600E3}"/>
                </a:ext>
              </a:extLst>
            </p:cNvPr>
            <p:cNvSpPr txBox="1"/>
            <p:nvPr/>
          </p:nvSpPr>
          <p:spPr>
            <a:xfrm>
              <a:off x="2857500" y="3371850"/>
              <a:ext cx="1136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Sunnyvale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FA4B72F-8E91-7E40-B39A-702333C25A43}"/>
                </a:ext>
              </a:extLst>
            </p:cNvPr>
            <p:cNvSpPr txBox="1"/>
            <p:nvPr/>
          </p:nvSpPr>
          <p:spPr>
            <a:xfrm>
              <a:off x="9310687" y="3452813"/>
              <a:ext cx="112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Bangalore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978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D242B36-C64B-AD44-85A2-A7552F0092CA}"/>
              </a:ext>
            </a:extLst>
          </p:cNvPr>
          <p:cNvGrpSpPr/>
          <p:nvPr/>
        </p:nvGrpSpPr>
        <p:grpSpPr>
          <a:xfrm>
            <a:off x="3301814" y="4666078"/>
            <a:ext cx="3122613" cy="1757363"/>
            <a:chOff x="3136714" y="4650581"/>
            <a:chExt cx="3122613" cy="1757363"/>
          </a:xfrm>
        </p:grpSpPr>
        <p:sp>
          <p:nvSpPr>
            <p:cNvPr id="104" name="Freeform 4">
              <a:extLst>
                <a:ext uri="{FF2B5EF4-FFF2-40B4-BE49-F238E27FC236}">
                  <a16:creationId xmlns:a16="http://schemas.microsoft.com/office/drawing/2014/main" id="{01593D15-7006-5E48-8210-FADE2F8AE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117" y="4650581"/>
              <a:ext cx="3081164" cy="788448"/>
            </a:xfrm>
            <a:custGeom>
              <a:avLst/>
              <a:gdLst>
                <a:gd name="T0" fmla="*/ 2147483647 w 1958"/>
                <a:gd name="T1" fmla="*/ 0 h 683"/>
                <a:gd name="T2" fmla="*/ 0 w 1958"/>
                <a:gd name="T3" fmla="*/ 2147483647 h 683"/>
                <a:gd name="T4" fmla="*/ 2147483647 w 1958"/>
                <a:gd name="T5" fmla="*/ 2147483647 h 683"/>
                <a:gd name="T6" fmla="*/ 2147483647 w 1958"/>
                <a:gd name="T7" fmla="*/ 0 h 683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1375 w 9654"/>
                <a:gd name="connsiteY0" fmla="*/ 0 h 10000"/>
                <a:gd name="connsiteX1" fmla="*/ 0 w 9654"/>
                <a:gd name="connsiteY1" fmla="*/ 7644 h 10000"/>
                <a:gd name="connsiteX2" fmla="*/ 9654 w 9654"/>
                <a:gd name="connsiteY2" fmla="*/ 10000 h 10000"/>
                <a:gd name="connsiteX3" fmla="*/ 6712 w 9654"/>
                <a:gd name="connsiteY3" fmla="*/ 0 h 10000"/>
                <a:gd name="connsiteX0" fmla="*/ 1424 w 10358"/>
                <a:gd name="connsiteY0" fmla="*/ 0 h 7644"/>
                <a:gd name="connsiteX1" fmla="*/ 0 w 10358"/>
                <a:gd name="connsiteY1" fmla="*/ 7644 h 7644"/>
                <a:gd name="connsiteX2" fmla="*/ 10358 w 10358"/>
                <a:gd name="connsiteY2" fmla="*/ 7024 h 7644"/>
                <a:gd name="connsiteX3" fmla="*/ 6953 w 10358"/>
                <a:gd name="connsiteY3" fmla="*/ 0 h 7644"/>
                <a:gd name="connsiteX0" fmla="*/ 1288 w 9913"/>
                <a:gd name="connsiteY0" fmla="*/ 0 h 9513"/>
                <a:gd name="connsiteX1" fmla="*/ 0 w 9913"/>
                <a:gd name="connsiteY1" fmla="*/ 9513 h 9513"/>
                <a:gd name="connsiteX2" fmla="*/ 9913 w 9913"/>
                <a:gd name="connsiteY2" fmla="*/ 9189 h 9513"/>
                <a:gd name="connsiteX3" fmla="*/ 6626 w 9913"/>
                <a:gd name="connsiteY3" fmla="*/ 0 h 9513"/>
                <a:gd name="connsiteX0" fmla="*/ 1299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9659 h 10000"/>
                <a:gd name="connsiteX3" fmla="*/ 6684 w 10000"/>
                <a:gd name="connsiteY3" fmla="*/ 0 h 10000"/>
                <a:gd name="connsiteX0" fmla="*/ 1299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9659 h 10000"/>
                <a:gd name="connsiteX3" fmla="*/ 6684 w 10000"/>
                <a:gd name="connsiteY3" fmla="*/ 0 h 10000"/>
                <a:gd name="connsiteX0" fmla="*/ 1299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9659 h 10000"/>
                <a:gd name="connsiteX3" fmla="*/ 6684 w 10000"/>
                <a:gd name="connsiteY3" fmla="*/ 0 h 10000"/>
                <a:gd name="connsiteX0" fmla="*/ 1299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9659 h 10000"/>
                <a:gd name="connsiteX3" fmla="*/ 6684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1299" y="0"/>
                  </a:moveTo>
                  <a:cubicBezTo>
                    <a:pt x="907" y="5588"/>
                    <a:pt x="1044" y="5473"/>
                    <a:pt x="0" y="10000"/>
                  </a:cubicBezTo>
                  <a:lnTo>
                    <a:pt x="10000" y="9659"/>
                  </a:lnTo>
                  <a:cubicBezTo>
                    <a:pt x="7455" y="5586"/>
                    <a:pt x="7294" y="3703"/>
                    <a:pt x="6684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4" name="Rectangle 27">
              <a:extLst>
                <a:ext uri="{FF2B5EF4-FFF2-40B4-BE49-F238E27FC236}">
                  <a16:creationId xmlns:a16="http://schemas.microsoft.com/office/drawing/2014/main" id="{ADC95906-2481-F24F-A51F-EAF281AF0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6714" y="5395119"/>
              <a:ext cx="3122613" cy="679450"/>
            </a:xfrm>
            <a:prstGeom prst="rect">
              <a:avLst/>
            </a:prstGeom>
            <a:solidFill>
              <a:srgbClr val="F56F6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5" name="Text Box 28">
              <a:extLst>
                <a:ext uri="{FF2B5EF4-FFF2-40B4-BE49-F238E27FC236}">
                  <a16:creationId xmlns:a16="http://schemas.microsoft.com/office/drawing/2014/main" id="{A3793CC3-F73A-7040-910B-2BC773A552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9477" y="5563394"/>
              <a:ext cx="666750" cy="3667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</a:rPr>
                <a:t>label</a:t>
              </a:r>
            </a:p>
          </p:txBody>
        </p:sp>
        <p:sp>
          <p:nvSpPr>
            <p:cNvPr id="116" name="Text Box 29">
              <a:extLst>
                <a:ext uri="{FF2B5EF4-FFF2-40B4-BE49-F238E27FC236}">
                  <a16:creationId xmlns:a16="http://schemas.microsoft.com/office/drawing/2014/main" id="{059FE6BA-834D-5D47-9816-FEF3D3BE5D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2164" y="5571331"/>
              <a:ext cx="577850" cy="3667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</a:rPr>
                <a:t>Exp</a:t>
              </a:r>
            </a:p>
          </p:txBody>
        </p:sp>
        <p:sp>
          <p:nvSpPr>
            <p:cNvPr id="117" name="Text Box 30">
              <a:extLst>
                <a:ext uri="{FF2B5EF4-FFF2-40B4-BE49-F238E27FC236}">
                  <a16:creationId xmlns:a16="http://schemas.microsoft.com/office/drawing/2014/main" id="{4D8F3D4E-04C0-DB43-9DAF-1E706F3DE3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9377" y="5579269"/>
              <a:ext cx="336550" cy="3667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118" name="Text Box 31">
              <a:extLst>
                <a:ext uri="{FF2B5EF4-FFF2-40B4-BE49-F238E27FC236}">
                  <a16:creationId xmlns:a16="http://schemas.microsoft.com/office/drawing/2014/main" id="{EACA38D4-23D8-F24A-98BC-AC0F913710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9252" y="5576094"/>
              <a:ext cx="590550" cy="3667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</a:rPr>
                <a:t>TTL</a:t>
              </a:r>
            </a:p>
          </p:txBody>
        </p:sp>
        <p:sp>
          <p:nvSpPr>
            <p:cNvPr id="119" name="Line 32">
              <a:extLst>
                <a:ext uri="{FF2B5EF4-FFF2-40B4-BE49-F238E27FC236}">
                  <a16:creationId xmlns:a16="http://schemas.microsoft.com/office/drawing/2014/main" id="{FBF76ACB-1AD7-9B49-8064-F134E6B32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8677" y="5404644"/>
              <a:ext cx="0" cy="652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0" name="Line 33">
              <a:extLst>
                <a:ext uri="{FF2B5EF4-FFF2-40B4-BE49-F238E27FC236}">
                  <a16:creationId xmlns:a16="http://schemas.microsoft.com/office/drawing/2014/main" id="{AF372919-0FC8-764F-B570-46F1637C2D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8589" y="5425281"/>
              <a:ext cx="0" cy="652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1" name="Line 34">
              <a:extLst>
                <a:ext uri="{FF2B5EF4-FFF2-40B4-BE49-F238E27FC236}">
                  <a16:creationId xmlns:a16="http://schemas.microsoft.com/office/drawing/2014/main" id="{C7934B54-1A2D-2D4B-8668-2BF1FED77F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8464" y="5420519"/>
              <a:ext cx="0" cy="652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2" name="Text Box 35">
              <a:extLst>
                <a:ext uri="{FF2B5EF4-FFF2-40B4-BE49-F238E27FC236}">
                  <a16:creationId xmlns:a16="http://schemas.microsoft.com/office/drawing/2014/main" id="{58BC2DC1-E958-0D47-9ACA-60356FCDAC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8227" y="6071394"/>
              <a:ext cx="4095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</a:rPr>
                <a:t>20</a:t>
              </a:r>
            </a:p>
          </p:txBody>
        </p:sp>
        <p:sp>
          <p:nvSpPr>
            <p:cNvPr id="123" name="Text Box 36">
              <a:extLst>
                <a:ext uri="{FF2B5EF4-FFF2-40B4-BE49-F238E27FC236}">
                  <a16:creationId xmlns:a16="http://schemas.microsoft.com/office/drawing/2014/main" id="{DE1DF8F2-BF23-1344-9CFE-8A728F97E8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9802" y="6066631"/>
              <a:ext cx="2968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24" name="Text Box 37">
              <a:extLst>
                <a:ext uri="{FF2B5EF4-FFF2-40B4-BE49-F238E27FC236}">
                  <a16:creationId xmlns:a16="http://schemas.microsoft.com/office/drawing/2014/main" id="{0ECBD627-15A8-4C4D-997A-601CDFC1B8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6839" y="6063456"/>
              <a:ext cx="2968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25" name="Text Box 38">
              <a:extLst>
                <a:ext uri="{FF2B5EF4-FFF2-40B4-BE49-F238E27FC236}">
                  <a16:creationId xmlns:a16="http://schemas.microsoft.com/office/drawing/2014/main" id="{8701B027-F174-B64A-9C73-2F05A3150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6577" y="6058694"/>
              <a:ext cx="2968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/>
              </a:rPr>
              <a:t>Multiprotocol label switching (MPLS)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1" name="Rectangle 3">
            <a:extLst>
              <a:ext uri="{FF2B5EF4-FFF2-40B4-BE49-F238E27FC236}">
                <a16:creationId xmlns:a16="http://schemas.microsoft.com/office/drawing/2014/main" id="{2B7E2D7B-D27C-6849-B3DC-B467E275CD60}"/>
              </a:ext>
            </a:extLst>
          </p:cNvPr>
          <p:cNvSpPr txBox="1">
            <a:spLocks noChangeArrowheads="1"/>
          </p:cNvSpPr>
          <p:nvPr/>
        </p:nvSpPr>
        <p:spPr>
          <a:xfrm>
            <a:off x="889560" y="1309781"/>
            <a:ext cx="11099240" cy="2468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indent="-288925">
              <a:defRPr/>
            </a:pPr>
            <a:r>
              <a:rPr lang="en-US" sz="3200" dirty="0">
                <a:solidFill>
                  <a:srgbClr val="0000A8"/>
                </a:solidFill>
              </a:rPr>
              <a:t>goal: </a:t>
            </a:r>
            <a:r>
              <a:rPr lang="en-US" sz="3200" dirty="0"/>
              <a:t>high-speed IP forwarding among network of MPLS-capable routers, using fixed length label </a:t>
            </a:r>
            <a:r>
              <a:rPr lang="en-US" dirty="0"/>
              <a:t>(instead of shortest prefix matching) </a:t>
            </a:r>
            <a:endParaRPr lang="en-US" sz="3200" dirty="0"/>
          </a:p>
          <a:p>
            <a:pPr marL="681038" lvl="1" indent="-223838">
              <a:defRPr/>
            </a:pPr>
            <a:r>
              <a:rPr lang="en-US" sz="2800" dirty="0"/>
              <a:t>faster lookup using fixed length identifier</a:t>
            </a:r>
          </a:p>
          <a:p>
            <a:pPr marL="681038" lvl="1" indent="-223838">
              <a:defRPr/>
            </a:pPr>
            <a:r>
              <a:rPr lang="en-US" sz="2800" dirty="0"/>
              <a:t>borrowing ideas from Virtual Circuit (VC) approach</a:t>
            </a:r>
          </a:p>
          <a:p>
            <a:pPr marL="681038" lvl="1" indent="-223838">
              <a:defRPr/>
            </a:pPr>
            <a:r>
              <a:rPr lang="en-US" sz="2800" dirty="0"/>
              <a:t>but IP datagram still keeps IP address!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111" name="Text Box 12">
            <a:extLst>
              <a:ext uri="{FF2B5EF4-FFF2-40B4-BE49-F238E27FC236}">
                <a16:creationId xmlns:a16="http://schemas.microsoft.com/office/drawing/2014/main" id="{E5A66E53-43AE-2641-AEA2-1AA7871E2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652" y="4038600"/>
            <a:ext cx="50849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</a:rPr>
              <a:t>remainder of Ethernet frame, including IP header with IP source, destination addresses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5AFB78-3DBC-584D-B7D1-450F79F2A333}"/>
              </a:ext>
            </a:extLst>
          </p:cNvPr>
          <p:cNvGrpSpPr/>
          <p:nvPr/>
        </p:nvGrpSpPr>
        <p:grpSpPr>
          <a:xfrm>
            <a:off x="3735093" y="3993350"/>
            <a:ext cx="1665910" cy="657225"/>
            <a:chOff x="3557402" y="4006056"/>
            <a:chExt cx="1666875" cy="657225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08" name="Line 9">
              <a:extLst>
                <a:ext uri="{FF2B5EF4-FFF2-40B4-BE49-F238E27FC236}">
                  <a16:creationId xmlns:a16="http://schemas.microsoft.com/office/drawing/2014/main" id="{2F6FC90F-1E3A-F64A-BE40-94A2E15FE2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8514" y="4010819"/>
              <a:ext cx="0" cy="652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09" name="Line 10">
              <a:extLst>
                <a:ext uri="{FF2B5EF4-FFF2-40B4-BE49-F238E27FC236}">
                  <a16:creationId xmlns:a16="http://schemas.microsoft.com/office/drawing/2014/main" id="{C21CAFBC-51A7-6542-8430-5C5251756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2689" y="4006056"/>
              <a:ext cx="0" cy="652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2" name="Rectangle 25">
              <a:extLst>
                <a:ext uri="{FF2B5EF4-FFF2-40B4-BE49-F238E27FC236}">
                  <a16:creationId xmlns:a16="http://schemas.microsoft.com/office/drawing/2014/main" id="{33DA14E2-710D-6045-AF7C-2CF1581AC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402" y="4009231"/>
              <a:ext cx="1660525" cy="639763"/>
            </a:xfrm>
            <a:prstGeom prst="rect">
              <a:avLst/>
            </a:prstGeom>
            <a:solidFill>
              <a:srgbClr val="F56F6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3" name="Text Box 7">
              <a:extLst>
                <a:ext uri="{FF2B5EF4-FFF2-40B4-BE49-F238E27FC236}">
                  <a16:creationId xmlns:a16="http://schemas.microsoft.com/office/drawing/2014/main" id="{0D53170E-D4FB-2C41-92FE-4FD03EFA74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2327" y="4167981"/>
              <a:ext cx="16319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i="0" dirty="0">
                  <a:solidFill>
                    <a:srgbClr val="FFFFFF"/>
                  </a:solidFill>
                  <a:latin typeface="Arial" charset="0"/>
                </a:rPr>
                <a:t>MPLS header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F1E81A5-4DDE-B941-9696-EDD9220C9CBF}"/>
              </a:ext>
            </a:extLst>
          </p:cNvPr>
          <p:cNvGrpSpPr/>
          <p:nvPr/>
        </p:nvGrpSpPr>
        <p:grpSpPr>
          <a:xfrm>
            <a:off x="2591501" y="3998009"/>
            <a:ext cx="1828099" cy="651093"/>
            <a:chOff x="1905701" y="7534275"/>
            <a:chExt cx="1828099" cy="651093"/>
          </a:xfrm>
        </p:grpSpPr>
        <p:sp>
          <p:nvSpPr>
            <p:cNvPr id="132" name="Rectangle 5">
              <a:extLst>
                <a:ext uri="{FF2B5EF4-FFF2-40B4-BE49-F238E27FC236}">
                  <a16:creationId xmlns:a16="http://schemas.microsoft.com/office/drawing/2014/main" id="{0EB33CC5-3EEE-BD4C-8CD0-813090C9A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701" y="7534275"/>
              <a:ext cx="1828099" cy="63976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3" name="Text Box 6">
              <a:extLst>
                <a:ext uri="{FF2B5EF4-FFF2-40B4-BE49-F238E27FC236}">
                  <a16:creationId xmlns:a16="http://schemas.microsoft.com/office/drawing/2014/main" id="{6CC7271F-1E00-184A-9CC6-3A6EFB881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3816" y="7539037"/>
              <a:ext cx="112082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i="0" dirty="0">
                  <a:solidFill>
                    <a:schemeClr val="bg1"/>
                  </a:solidFill>
                  <a:latin typeface="Arial" charset="0"/>
                </a:rPr>
                <a:t>Ethernet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i="0" dirty="0">
                  <a:solidFill>
                    <a:schemeClr val="bg1"/>
                  </a:solidFill>
                  <a:latin typeface="Arial" charset="0"/>
                </a:rPr>
                <a:t>header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C9AC08-173B-FF4E-9E7E-258D9F5F29F2}"/>
              </a:ext>
            </a:extLst>
          </p:cNvPr>
          <p:cNvGrpSpPr/>
          <p:nvPr/>
        </p:nvGrpSpPr>
        <p:grpSpPr>
          <a:xfrm>
            <a:off x="4419600" y="3994834"/>
            <a:ext cx="5234874" cy="646331"/>
            <a:chOff x="4737100" y="6692900"/>
            <a:chExt cx="5234874" cy="646331"/>
          </a:xfrm>
        </p:grpSpPr>
        <p:sp>
          <p:nvSpPr>
            <p:cNvPr id="127" name="Rectangle 5">
              <a:extLst>
                <a:ext uri="{FF2B5EF4-FFF2-40B4-BE49-F238E27FC236}">
                  <a16:creationId xmlns:a16="http://schemas.microsoft.com/office/drawing/2014/main" id="{72A52302-139F-0E4F-8C01-90FBB0BF2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7100" y="6696075"/>
              <a:ext cx="5234874" cy="63976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9" name="Text Box 12">
              <a:extLst>
                <a:ext uri="{FF2B5EF4-FFF2-40B4-BE49-F238E27FC236}">
                  <a16:creationId xmlns:a16="http://schemas.microsoft.com/office/drawing/2014/main" id="{F1315168-B5EA-6E4C-A9BC-D50E586DE0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926" y="6692900"/>
              <a:ext cx="5084948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i="0" dirty="0">
                  <a:solidFill>
                    <a:schemeClr val="bg1"/>
                  </a:solidFill>
                  <a:latin typeface="Arial" charset="0"/>
                </a:rPr>
                <a:t>remainder of Ethernet frame, including IP header with IP source, destination addresses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219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8008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07407E-6 L -0.05651 0.00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/>
              </a:rPr>
              <a:t>MPLS capable routers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69E050D-27B7-634F-8AD6-EDDC26763879}"/>
              </a:ext>
            </a:extLst>
          </p:cNvPr>
          <p:cNvSpPr txBox="1">
            <a:spLocks noChangeArrowheads="1"/>
          </p:cNvSpPr>
          <p:nvPr/>
        </p:nvSpPr>
        <p:spPr>
          <a:xfrm>
            <a:off x="1004047" y="1371600"/>
            <a:ext cx="10304929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138" indent="-334963">
              <a:defRPr/>
            </a:pPr>
            <a:r>
              <a:rPr lang="en-US" sz="3200" dirty="0"/>
              <a:t>a.k.a. label-switched router</a:t>
            </a:r>
          </a:p>
          <a:p>
            <a:pPr marL="465138" indent="-334963">
              <a:defRPr/>
            </a:pPr>
            <a:r>
              <a:rPr lang="en-US" sz="3200" dirty="0"/>
              <a:t>forward packets to outgoing interface based only on label value (</a:t>
            </a:r>
            <a:r>
              <a:rPr lang="en-US" sz="3200" i="1" dirty="0"/>
              <a:t>don’t inspect IP address</a:t>
            </a:r>
            <a:r>
              <a:rPr lang="en-US" sz="3200" dirty="0"/>
              <a:t>)</a:t>
            </a:r>
          </a:p>
          <a:p>
            <a:pPr lvl="1">
              <a:defRPr/>
            </a:pPr>
            <a:r>
              <a:rPr lang="en-US" sz="2800" dirty="0"/>
              <a:t>MPLS forwarding table distinct from IP forwarding tables</a:t>
            </a:r>
          </a:p>
          <a:p>
            <a:pPr marL="465138" indent="-334963">
              <a:defRPr/>
            </a:pPr>
            <a:r>
              <a:rPr lang="en-US" sz="3200" i="1" dirty="0">
                <a:solidFill>
                  <a:srgbClr val="0000A8"/>
                </a:solidFill>
              </a:rPr>
              <a:t>flexibility:  </a:t>
            </a:r>
            <a:r>
              <a:rPr lang="en-US" sz="3200" dirty="0"/>
              <a:t>MPLS forwarding decisions can </a:t>
            </a:r>
            <a:r>
              <a:rPr lang="en-US" sz="3200" i="1" dirty="0"/>
              <a:t>differ</a:t>
            </a:r>
            <a:r>
              <a:rPr lang="en-US" sz="3200" dirty="0"/>
              <a:t> from those of IP</a:t>
            </a:r>
          </a:p>
          <a:p>
            <a:pPr lvl="1">
              <a:defRPr/>
            </a:pPr>
            <a:r>
              <a:rPr lang="en-US" sz="2800" dirty="0"/>
              <a:t>use destination </a:t>
            </a:r>
            <a:r>
              <a:rPr lang="en-US" sz="2800" i="1" dirty="0"/>
              <a:t>and</a:t>
            </a:r>
            <a:r>
              <a:rPr lang="en-US" sz="2800" dirty="0"/>
              <a:t> source addresses to route flows to same destination differently (traffic engineering)</a:t>
            </a:r>
          </a:p>
          <a:p>
            <a:pPr lvl="1">
              <a:defRPr/>
            </a:pPr>
            <a:r>
              <a:rPr lang="en-US" sz="2800" dirty="0"/>
              <a:t>re-route flows quickly if link fails: pre-computed backup paths</a:t>
            </a:r>
          </a:p>
          <a:p>
            <a:pPr>
              <a:defRPr/>
            </a:pP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7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1AC884E2-7C84-4748-8E78-29AD4341B603}"/>
              </a:ext>
            </a:extLst>
          </p:cNvPr>
          <p:cNvGrpSpPr/>
          <p:nvPr/>
        </p:nvGrpSpPr>
        <p:grpSpPr>
          <a:xfrm>
            <a:off x="3103897" y="2168711"/>
            <a:ext cx="800044" cy="416858"/>
            <a:chOff x="7493876" y="2774731"/>
            <a:chExt cx="1481958" cy="894622"/>
          </a:xfrm>
        </p:grpSpPr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9FB3E6D9-C941-0E40-8CEC-E6E36AB7EE3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40D35B2-0210-7F41-89C9-36FB51709C00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DBC7C3CE-4EE9-B943-961E-0D33B1BF5A6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F331FCD0-8A96-084D-82F0-49EDA0CF0C6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847EB3A5-5E4E-E142-B7E3-26D62F2E2D7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043B635A-04A2-5B48-8BFF-C7EFD4BD4B3A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CB174067-58C3-9945-9E4A-29CF07B75C4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1067BF8-0E92-A241-B979-6DBC7376BA25}"/>
              </a:ext>
            </a:extLst>
          </p:cNvPr>
          <p:cNvGrpSpPr/>
          <p:nvPr/>
        </p:nvGrpSpPr>
        <p:grpSpPr>
          <a:xfrm>
            <a:off x="4565518" y="2198594"/>
            <a:ext cx="800044" cy="416858"/>
            <a:chOff x="7493876" y="2774731"/>
            <a:chExt cx="1481958" cy="894622"/>
          </a:xfrm>
        </p:grpSpPr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108000AB-2410-B24B-B9A7-F8C64447379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C8F055D3-6E41-0D48-8BB5-986C4177AC7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10968CE7-2411-524C-85DE-338DF5CA491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BE22A9B0-F679-BF41-B887-8FE83A309EE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DBCC451E-8D4F-F94D-999A-81DF66CEA22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CFB4AA86-92D9-ED40-8EC4-25513CDAF2D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C86B848C-5375-254D-A8FB-DB3E946B910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0699CDC-9B09-9741-B717-602EEB61AE25}"/>
              </a:ext>
            </a:extLst>
          </p:cNvPr>
          <p:cNvGrpSpPr/>
          <p:nvPr/>
        </p:nvGrpSpPr>
        <p:grpSpPr>
          <a:xfrm>
            <a:off x="4189561" y="3198907"/>
            <a:ext cx="800044" cy="416858"/>
            <a:chOff x="7493876" y="2774731"/>
            <a:chExt cx="1481958" cy="894622"/>
          </a:xfrm>
        </p:grpSpPr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76A99B9-2954-7045-AD14-8BDC95DFD7F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76D6138-A155-BD43-AE6C-1006A15786E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71852350-A36B-E648-A64D-7ECE44B715B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30AB8A14-EA82-9F4F-A38F-E3EC63D6063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6A3596FA-EFC7-FF41-B194-0647E96BB8E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D0E44AF9-C176-444C-877E-77A24642483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70774CB2-F827-0248-92A8-50399EE821E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E8249A9-0F99-AE42-BB85-7DDA5EAC6650}"/>
              </a:ext>
            </a:extLst>
          </p:cNvPr>
          <p:cNvGrpSpPr/>
          <p:nvPr/>
        </p:nvGrpSpPr>
        <p:grpSpPr>
          <a:xfrm>
            <a:off x="6015747" y="3215157"/>
            <a:ext cx="800044" cy="416858"/>
            <a:chOff x="7493876" y="2774731"/>
            <a:chExt cx="1481958" cy="894622"/>
          </a:xfrm>
        </p:grpSpPr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02B8708D-55B8-EC44-B90F-E3478131F7E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A98145D6-6C62-8D43-9DC8-86305736A60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20099A11-8E91-444E-9159-2071CCEA73C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018D1F04-9565-D444-9B68-B1F95AF03EF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960C15D3-0DE5-D24B-86EF-73F1ABF66EF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C6C3CFAF-4DA2-4147-882C-92DE33BD487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8F68EDDA-10C8-FA43-821C-50BFD4375F9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/>
              </a:rPr>
              <a:t>MPLS versus IP paths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48" name="Line 76">
            <a:extLst>
              <a:ext uri="{FF2B5EF4-FFF2-40B4-BE49-F238E27FC236}">
                <a16:creationId xmlns:a16="http://schemas.microsoft.com/office/drawing/2014/main" id="{B773E757-F17C-EE46-AD22-F410A5E2A1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9594" y="1786592"/>
            <a:ext cx="752593" cy="580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9" name="Line 77">
            <a:extLst>
              <a:ext uri="{FF2B5EF4-FFF2-40B4-BE49-F238E27FC236}">
                <a16:creationId xmlns:a16="http://schemas.microsoft.com/office/drawing/2014/main" id="{8D6BC6A3-62B8-E148-8526-982FFAB4AD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0667" y="2445173"/>
            <a:ext cx="688134" cy="23452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0" name="Line 78">
            <a:extLst>
              <a:ext uri="{FF2B5EF4-FFF2-40B4-BE49-F238E27FC236}">
                <a16:creationId xmlns:a16="http://schemas.microsoft.com/office/drawing/2014/main" id="{456DE8FA-6403-8440-9678-B4CD2A4836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1223" y="2430780"/>
            <a:ext cx="666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1" name="Line 79">
            <a:extLst>
              <a:ext uri="{FF2B5EF4-FFF2-40B4-BE49-F238E27FC236}">
                <a16:creationId xmlns:a16="http://schemas.microsoft.com/office/drawing/2014/main" id="{AEF50A0C-6CB3-214D-9F1B-6A105FAFC3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3263" y="2567081"/>
            <a:ext cx="607804" cy="67734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2" name="Line 80">
            <a:extLst>
              <a:ext uri="{FF2B5EF4-FFF2-40B4-BE49-F238E27FC236}">
                <a16:creationId xmlns:a16="http://schemas.microsoft.com/office/drawing/2014/main" id="{9EE72E6A-64EC-6D4B-80AE-9E74F2B488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2416" y="3452068"/>
            <a:ext cx="10382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3" name="Line 81">
            <a:extLst>
              <a:ext uri="{FF2B5EF4-FFF2-40B4-BE49-F238E27FC236}">
                <a16:creationId xmlns:a16="http://schemas.microsoft.com/office/drawing/2014/main" id="{27EA3814-BE21-3C49-B702-5B27C062D0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8166" y="2565400"/>
            <a:ext cx="838200" cy="714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4" name="Line 82">
            <a:extLst>
              <a:ext uri="{FF2B5EF4-FFF2-40B4-BE49-F238E27FC236}">
                <a16:creationId xmlns:a16="http://schemas.microsoft.com/office/drawing/2014/main" id="{9DA1CDE0-CC77-A147-886A-215D9812A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9737" y="3470275"/>
            <a:ext cx="7016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5" name="Text Box 84">
            <a:extLst>
              <a:ext uri="{FF2B5EF4-FFF2-40B4-BE49-F238E27FC236}">
                <a16:creationId xmlns:a16="http://schemas.microsoft.com/office/drawing/2014/main" id="{B449F560-567F-8042-ACA1-010D50B48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053" y="3648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R2</a:t>
            </a:r>
          </a:p>
        </p:txBody>
      </p:sp>
      <p:sp>
        <p:nvSpPr>
          <p:cNvPr id="256" name="Text Box 85">
            <a:extLst>
              <a:ext uri="{FF2B5EF4-FFF2-40B4-BE49-F238E27FC236}">
                <a16:creationId xmlns:a16="http://schemas.microsoft.com/office/drawing/2014/main" id="{1B1F009F-015B-4043-BE4A-A7E3EE4FA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676" y="2254991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D</a:t>
            </a:r>
          </a:p>
        </p:txBody>
      </p:sp>
      <p:sp>
        <p:nvSpPr>
          <p:cNvPr id="257" name="Text Box 86">
            <a:extLst>
              <a:ext uri="{FF2B5EF4-FFF2-40B4-BE49-F238E27FC236}">
                <a16:creationId xmlns:a16="http://schemas.microsoft.com/office/drawing/2014/main" id="{E06EA718-DF5A-434F-BE0F-3BF3B5155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816" y="2646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R3</a:t>
            </a:r>
          </a:p>
        </p:txBody>
      </p:sp>
      <p:sp>
        <p:nvSpPr>
          <p:cNvPr id="272" name="Text Box 102">
            <a:extLst>
              <a:ext uri="{FF2B5EF4-FFF2-40B4-BE49-F238E27FC236}">
                <a16:creationId xmlns:a16="http://schemas.microsoft.com/office/drawing/2014/main" id="{FC663557-0A68-A84F-9A41-B97D66F75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228" y="28829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R5</a:t>
            </a:r>
          </a:p>
        </p:txBody>
      </p:sp>
      <p:sp>
        <p:nvSpPr>
          <p:cNvPr id="274" name="Text Box 108">
            <a:extLst>
              <a:ext uri="{FF2B5EF4-FFF2-40B4-BE49-F238E27FC236}">
                <a16:creationId xmlns:a16="http://schemas.microsoft.com/office/drawing/2014/main" id="{A81264DE-F654-FA41-8516-A64A7B3B5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4628" y="3287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275" name="Text Box 109">
            <a:extLst>
              <a:ext uri="{FF2B5EF4-FFF2-40B4-BE49-F238E27FC236}">
                <a16:creationId xmlns:a16="http://schemas.microsoft.com/office/drawing/2014/main" id="{5C9578B9-6FF4-EF4F-81F9-C8E0C5654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716" y="19335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R6</a:t>
            </a:r>
          </a:p>
        </p:txBody>
      </p:sp>
      <p:sp>
        <p:nvSpPr>
          <p:cNvPr id="349" name="Text Box 87">
            <a:extLst>
              <a:ext uri="{FF2B5EF4-FFF2-40B4-BE49-F238E27FC236}">
                <a16:creationId xmlns:a16="http://schemas.microsoft.com/office/drawing/2014/main" id="{B8B7D1F8-3C3A-B546-89B3-B847A9FF7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116" y="25844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R4</a:t>
            </a:r>
          </a:p>
        </p:txBody>
      </p: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C8B92152-ECF7-EB45-AC50-800C269E9927}"/>
              </a:ext>
            </a:extLst>
          </p:cNvPr>
          <p:cNvGrpSpPr/>
          <p:nvPr/>
        </p:nvGrpSpPr>
        <p:grpSpPr>
          <a:xfrm>
            <a:off x="1593531" y="1573305"/>
            <a:ext cx="800044" cy="416858"/>
            <a:chOff x="7493876" y="2774731"/>
            <a:chExt cx="1481958" cy="894622"/>
          </a:xfrm>
        </p:grpSpPr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E0407877-B6A0-E641-A0E6-6AB6914DB3C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FAFEAFE7-E7BD-414E-8E9B-6A56E501485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8E3EEBD7-A2F8-F148-9E0D-5884CD0477C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58" name="Freeform 357">
                <a:extLst>
                  <a:ext uri="{FF2B5EF4-FFF2-40B4-BE49-F238E27FC236}">
                    <a16:creationId xmlns:a16="http://schemas.microsoft.com/office/drawing/2014/main" id="{9E746635-0727-E645-A443-C3A32E8CD95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9" name="Freeform 358">
                <a:extLst>
                  <a:ext uri="{FF2B5EF4-FFF2-40B4-BE49-F238E27FC236}">
                    <a16:creationId xmlns:a16="http://schemas.microsoft.com/office/drawing/2014/main" id="{944A94FC-18DA-3247-A423-EE731F5CB6D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0" name="Freeform 359">
                <a:extLst>
                  <a:ext uri="{FF2B5EF4-FFF2-40B4-BE49-F238E27FC236}">
                    <a16:creationId xmlns:a16="http://schemas.microsoft.com/office/drawing/2014/main" id="{7995D698-162E-4648-A4E5-BC6232AF58A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1" name="Freeform 360">
                <a:extLst>
                  <a:ext uri="{FF2B5EF4-FFF2-40B4-BE49-F238E27FC236}">
                    <a16:creationId xmlns:a16="http://schemas.microsoft.com/office/drawing/2014/main" id="{844B3974-CB01-B542-81D4-0731778C487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FAC11E1D-576A-A14F-8FE2-0BA181D95A18}"/>
              </a:ext>
            </a:extLst>
          </p:cNvPr>
          <p:cNvGrpSpPr/>
          <p:nvPr/>
        </p:nvGrpSpPr>
        <p:grpSpPr>
          <a:xfrm>
            <a:off x="1638354" y="2424952"/>
            <a:ext cx="800044" cy="416858"/>
            <a:chOff x="7493876" y="2774731"/>
            <a:chExt cx="1481958" cy="894622"/>
          </a:xfrm>
        </p:grpSpPr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E06D427B-8243-FF44-A9AA-913BDB769A7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06402565-6A0F-C84A-85A6-B173FEE1CE8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65" name="Group 364">
              <a:extLst>
                <a:ext uri="{FF2B5EF4-FFF2-40B4-BE49-F238E27FC236}">
                  <a16:creationId xmlns:a16="http://schemas.microsoft.com/office/drawing/2014/main" id="{2BB0EE20-D62D-C748-9D61-81439DFDDEE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66" name="Freeform 365">
                <a:extLst>
                  <a:ext uri="{FF2B5EF4-FFF2-40B4-BE49-F238E27FC236}">
                    <a16:creationId xmlns:a16="http://schemas.microsoft.com/office/drawing/2014/main" id="{E5C138E9-37FC-3346-8B40-1E22D845D442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7" name="Freeform 366">
                <a:extLst>
                  <a:ext uri="{FF2B5EF4-FFF2-40B4-BE49-F238E27FC236}">
                    <a16:creationId xmlns:a16="http://schemas.microsoft.com/office/drawing/2014/main" id="{A34F241B-6DEE-1145-B32C-2A83E654680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8" name="Freeform 367">
                <a:extLst>
                  <a:ext uri="{FF2B5EF4-FFF2-40B4-BE49-F238E27FC236}">
                    <a16:creationId xmlns:a16="http://schemas.microsoft.com/office/drawing/2014/main" id="{33CC07B8-D9FF-9C4B-A4A9-FF1689918D4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9" name="Freeform 368">
                <a:extLst>
                  <a:ext uri="{FF2B5EF4-FFF2-40B4-BE49-F238E27FC236}">
                    <a16:creationId xmlns:a16="http://schemas.microsoft.com/office/drawing/2014/main" id="{521DA0FE-834E-664F-B84E-BF7B3900BBD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2" name="Freeform 1">
            <a:extLst>
              <a:ext uri="{FF2B5EF4-FFF2-40B4-BE49-F238E27FC236}">
                <a16:creationId xmlns:a16="http://schemas.microsoft.com/office/drawing/2014/main" id="{C50E341D-D3FE-AF47-9CE3-616D5F120F6C}"/>
              </a:ext>
            </a:extLst>
          </p:cNvPr>
          <p:cNvSpPr>
            <a:spLocks/>
          </p:cNvSpPr>
          <p:nvPr/>
        </p:nvSpPr>
        <p:spPr bwMode="auto">
          <a:xfrm>
            <a:off x="2527768" y="1765674"/>
            <a:ext cx="4873812" cy="1623545"/>
          </a:xfrm>
          <a:custGeom>
            <a:avLst/>
            <a:gdLst>
              <a:gd name="T0" fmla="*/ 0 w 4927600"/>
              <a:gd name="T1" fmla="*/ 0 h 1717040"/>
              <a:gd name="T2" fmla="*/ 1219200 w 4927600"/>
              <a:gd name="T3" fmla="*/ 732604 h 1717040"/>
              <a:gd name="T4" fmla="*/ 2092960 w 4927600"/>
              <a:gd name="T5" fmla="*/ 1719581 h 1717040"/>
              <a:gd name="T6" fmla="*/ 4927600 w 4927600"/>
              <a:gd name="T7" fmla="*/ 1719581 h 1717040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4927600"/>
              <a:gd name="connsiteY0" fmla="*/ 0 h 1717040"/>
              <a:gd name="connsiteX1" fmla="*/ 654424 w 4927600"/>
              <a:gd name="connsiteY1" fmla="*/ 583657 h 1717040"/>
              <a:gd name="connsiteX2" fmla="*/ 2092960 w 4927600"/>
              <a:gd name="connsiteY2" fmla="*/ 1717040 h 1717040"/>
              <a:gd name="connsiteX3" fmla="*/ 4927600 w 4927600"/>
              <a:gd name="connsiteY3" fmla="*/ 1717040 h 1717040"/>
              <a:gd name="connsiteX0" fmla="*/ 0 w 4927600"/>
              <a:gd name="connsiteY0" fmla="*/ 0 h 1717040"/>
              <a:gd name="connsiteX1" fmla="*/ 654424 w 4927600"/>
              <a:gd name="connsiteY1" fmla="*/ 583657 h 1717040"/>
              <a:gd name="connsiteX2" fmla="*/ 928126 w 4927600"/>
              <a:gd name="connsiteY2" fmla="*/ 829302 h 1717040"/>
              <a:gd name="connsiteX3" fmla="*/ 2092960 w 4927600"/>
              <a:gd name="connsiteY3" fmla="*/ 1717040 h 1717040"/>
              <a:gd name="connsiteX4" fmla="*/ 4927600 w 4927600"/>
              <a:gd name="connsiteY4" fmla="*/ 1717040 h 1717040"/>
              <a:gd name="connsiteX0" fmla="*/ 0 w 4927600"/>
              <a:gd name="connsiteY0" fmla="*/ 0 h 1717040"/>
              <a:gd name="connsiteX1" fmla="*/ 654424 w 4927600"/>
              <a:gd name="connsiteY1" fmla="*/ 583657 h 1717040"/>
              <a:gd name="connsiteX2" fmla="*/ 1223961 w 4927600"/>
              <a:gd name="connsiteY2" fmla="*/ 708323 h 1717040"/>
              <a:gd name="connsiteX3" fmla="*/ 2092960 w 4927600"/>
              <a:gd name="connsiteY3" fmla="*/ 1717040 h 1717040"/>
              <a:gd name="connsiteX4" fmla="*/ 4927600 w 4927600"/>
              <a:gd name="connsiteY4" fmla="*/ 1717040 h 1717040"/>
              <a:gd name="connsiteX0" fmla="*/ 0 w 4873812"/>
              <a:gd name="connsiteY0" fmla="*/ 0 h 1622945"/>
              <a:gd name="connsiteX1" fmla="*/ 600636 w 4873812"/>
              <a:gd name="connsiteY1" fmla="*/ 489562 h 1622945"/>
              <a:gd name="connsiteX2" fmla="*/ 1170173 w 4873812"/>
              <a:gd name="connsiteY2" fmla="*/ 614228 h 1622945"/>
              <a:gd name="connsiteX3" fmla="*/ 2039172 w 4873812"/>
              <a:gd name="connsiteY3" fmla="*/ 1622945 h 1622945"/>
              <a:gd name="connsiteX4" fmla="*/ 4873812 w 4873812"/>
              <a:gd name="connsiteY4" fmla="*/ 1622945 h 162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3812" h="1622945">
                <a:moveTo>
                  <a:pt x="0" y="0"/>
                </a:moveTo>
                <a:lnTo>
                  <a:pt x="600636" y="489562"/>
                </a:lnTo>
                <a:lnTo>
                  <a:pt x="1170173" y="614228"/>
                </a:lnTo>
                <a:lnTo>
                  <a:pt x="2039172" y="1622945"/>
                </a:lnTo>
                <a:lnTo>
                  <a:pt x="4873812" y="1622945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3" name="Freeform 149">
            <a:extLst>
              <a:ext uri="{FF2B5EF4-FFF2-40B4-BE49-F238E27FC236}">
                <a16:creationId xmlns:a16="http://schemas.microsoft.com/office/drawing/2014/main" id="{6C1A7A27-D266-C842-85AF-291700855D6D}"/>
              </a:ext>
            </a:extLst>
          </p:cNvPr>
          <p:cNvSpPr>
            <a:spLocks/>
          </p:cNvSpPr>
          <p:nvPr/>
        </p:nvSpPr>
        <p:spPr bwMode="auto">
          <a:xfrm>
            <a:off x="2482945" y="2448206"/>
            <a:ext cx="4823572" cy="1117319"/>
          </a:xfrm>
          <a:custGeom>
            <a:avLst/>
            <a:gdLst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4877975"/>
              <a:gd name="connsiteY0" fmla="*/ 295262 h 1036320"/>
              <a:gd name="connsiteX1" fmla="*/ 1088295 w 4877975"/>
              <a:gd name="connsiteY1" fmla="*/ 0 h 1036320"/>
              <a:gd name="connsiteX2" fmla="*/ 2043335 w 4877975"/>
              <a:gd name="connsiteY2" fmla="*/ 1036320 h 1036320"/>
              <a:gd name="connsiteX3" fmla="*/ 4877975 w 4877975"/>
              <a:gd name="connsiteY3" fmla="*/ 1036320 h 1036320"/>
              <a:gd name="connsiteX0" fmla="*/ 0 w 4877975"/>
              <a:gd name="connsiteY0" fmla="*/ 375919 h 1116977"/>
              <a:gd name="connsiteX1" fmla="*/ 1034500 w 4877975"/>
              <a:gd name="connsiteY1" fmla="*/ 0 h 1116977"/>
              <a:gd name="connsiteX2" fmla="*/ 2043335 w 4877975"/>
              <a:gd name="connsiteY2" fmla="*/ 1116977 h 1116977"/>
              <a:gd name="connsiteX3" fmla="*/ 4877975 w 4877975"/>
              <a:gd name="connsiteY3" fmla="*/ 1116977 h 1116977"/>
              <a:gd name="connsiteX0" fmla="*/ 0 w 4824180"/>
              <a:gd name="connsiteY0" fmla="*/ 322147 h 1116977"/>
              <a:gd name="connsiteX1" fmla="*/ 980705 w 4824180"/>
              <a:gd name="connsiteY1" fmla="*/ 0 h 1116977"/>
              <a:gd name="connsiteX2" fmla="*/ 1989540 w 4824180"/>
              <a:gd name="connsiteY2" fmla="*/ 1116977 h 1116977"/>
              <a:gd name="connsiteX3" fmla="*/ 4824180 w 4824180"/>
              <a:gd name="connsiteY3" fmla="*/ 1116977 h 111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4180" h="1116977">
                <a:moveTo>
                  <a:pt x="0" y="322147"/>
                </a:moveTo>
                <a:lnTo>
                  <a:pt x="980705" y="0"/>
                </a:lnTo>
                <a:lnTo>
                  <a:pt x="1989540" y="1116977"/>
                </a:lnTo>
                <a:lnTo>
                  <a:pt x="4824180" y="1116977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8" name="Rectangle 3">
            <a:extLst>
              <a:ext uri="{FF2B5EF4-FFF2-40B4-BE49-F238E27FC236}">
                <a16:creationId xmlns:a16="http://schemas.microsoft.com/office/drawing/2014/main" id="{14E2D98A-762E-8C41-A529-6CD7A377F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436" y="4121897"/>
            <a:ext cx="11125200" cy="57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3200" i="0" dirty="0">
                <a:solidFill>
                  <a:srgbClr val="CC0000"/>
                </a:solidFill>
                <a:latin typeface="+mn-lt"/>
              </a:rPr>
              <a:t>IP routing: </a:t>
            </a:r>
            <a:r>
              <a:rPr lang="en-US" sz="2800" i="0" dirty="0">
                <a:solidFill>
                  <a:srgbClr val="000000"/>
                </a:solidFill>
                <a:latin typeface="+mn-lt"/>
              </a:rPr>
              <a:t>path to destination determined by destination address alone</a:t>
            </a:r>
            <a:endParaRPr lang="en-US" sz="3200" i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2" name="Line 82">
            <a:extLst>
              <a:ext uri="{FF2B5EF4-FFF2-40B4-BE49-F238E27FC236}">
                <a16:creationId xmlns:a16="http://schemas.microsoft.com/office/drawing/2014/main" id="{6E1F37DB-D0D7-4946-BBA1-51E294671A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7017" y="2433955"/>
            <a:ext cx="7016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3" name="TextBox 2">
            <a:extLst>
              <a:ext uri="{FF2B5EF4-FFF2-40B4-BE49-F238E27FC236}">
                <a16:creationId xmlns:a16="http://schemas.microsoft.com/office/drawing/2014/main" id="{CC19B554-ED26-2A4D-9F83-BFE523C80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8037" y="2382741"/>
            <a:ext cx="10963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0" dirty="0">
                <a:solidFill>
                  <a:srgbClr val="000000"/>
                </a:solidFill>
                <a:latin typeface="+mn-lt"/>
                <a:cs typeface="Arial" charset="0"/>
              </a:rPr>
              <a:t>IP router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4DFE461-65B0-DC45-967C-27BAE3228AA2}"/>
              </a:ext>
            </a:extLst>
          </p:cNvPr>
          <p:cNvGrpSpPr/>
          <p:nvPr/>
        </p:nvGrpSpPr>
        <p:grpSpPr>
          <a:xfrm>
            <a:off x="8662202" y="2389088"/>
            <a:ext cx="800044" cy="475131"/>
            <a:chOff x="7493876" y="2774731"/>
            <a:chExt cx="1481958" cy="894622"/>
          </a:xfrm>
        </p:grpSpPr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8B15ADDC-F0DF-7847-9146-516C95EFE2A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DE7B2185-65B9-1845-8EAD-E5E133825BA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E659C548-FE49-6541-824A-22B71458DC8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BCD770F3-A51D-8447-B372-C6D9BD4D709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7103CBF8-6D8D-2043-B1D4-61F8D7482F1D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43294622-AA35-A74E-8241-A158C02054CD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52431B74-ABE1-544D-A8C2-F4EE2CBEE34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788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roup 418">
            <a:extLst>
              <a:ext uri="{FF2B5EF4-FFF2-40B4-BE49-F238E27FC236}">
                <a16:creationId xmlns:a16="http://schemas.microsoft.com/office/drawing/2014/main" id="{F77A7D19-8C6F-5B42-BF87-B8D258F25EB2}"/>
              </a:ext>
            </a:extLst>
          </p:cNvPr>
          <p:cNvGrpSpPr/>
          <p:nvPr/>
        </p:nvGrpSpPr>
        <p:grpSpPr>
          <a:xfrm>
            <a:off x="3104084" y="2169457"/>
            <a:ext cx="800044" cy="416858"/>
            <a:chOff x="7493876" y="2774731"/>
            <a:chExt cx="1481958" cy="894622"/>
          </a:xfrm>
        </p:grpSpPr>
        <p:sp>
          <p:nvSpPr>
            <p:cNvPr id="420" name="Freeform 419">
              <a:extLst>
                <a:ext uri="{FF2B5EF4-FFF2-40B4-BE49-F238E27FC236}">
                  <a16:creationId xmlns:a16="http://schemas.microsoft.com/office/drawing/2014/main" id="{7B347614-95B5-104C-8657-504FF89CCA0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7030A0"/>
                </a:gs>
                <a:gs pos="21000">
                  <a:schemeClr val="bg1"/>
                </a:gs>
                <a:gs pos="60000">
                  <a:srgbClr val="CDBDE8"/>
                </a:gs>
                <a:gs pos="100000">
                  <a:srgbClr val="7030A0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2031E1C9-9C20-4840-9408-F4995D7F2AD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9529BF07-3205-5D48-967B-9134BA95554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23" name="Freeform 422">
                <a:extLst>
                  <a:ext uri="{FF2B5EF4-FFF2-40B4-BE49-F238E27FC236}">
                    <a16:creationId xmlns:a16="http://schemas.microsoft.com/office/drawing/2014/main" id="{C9991F24-F7C1-1F4F-BEE0-C3E49A43CE5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7030A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4" name="Freeform 423">
                <a:extLst>
                  <a:ext uri="{FF2B5EF4-FFF2-40B4-BE49-F238E27FC236}">
                    <a16:creationId xmlns:a16="http://schemas.microsoft.com/office/drawing/2014/main" id="{E2DA6099-9895-A248-B58F-F5AB6AF96AA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7030A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5" name="Freeform 424">
                <a:extLst>
                  <a:ext uri="{FF2B5EF4-FFF2-40B4-BE49-F238E27FC236}">
                    <a16:creationId xmlns:a16="http://schemas.microsoft.com/office/drawing/2014/main" id="{73B517BC-AAD7-EC4B-B19B-0B3354A0743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7030A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" name="Freeform 425">
                <a:extLst>
                  <a:ext uri="{FF2B5EF4-FFF2-40B4-BE49-F238E27FC236}">
                    <a16:creationId xmlns:a16="http://schemas.microsoft.com/office/drawing/2014/main" id="{73DA597D-030B-9B49-936A-2CF0D9C1F26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CDBDE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91C22D11-0472-D444-B47D-6068C3594E9C}"/>
              </a:ext>
            </a:extLst>
          </p:cNvPr>
          <p:cNvGrpSpPr/>
          <p:nvPr/>
        </p:nvGrpSpPr>
        <p:grpSpPr>
          <a:xfrm>
            <a:off x="4564629" y="2204710"/>
            <a:ext cx="800044" cy="416858"/>
            <a:chOff x="7493876" y="2774731"/>
            <a:chExt cx="1481958" cy="894622"/>
          </a:xfrm>
        </p:grpSpPr>
        <p:sp>
          <p:nvSpPr>
            <p:cNvPr id="428" name="Freeform 427">
              <a:extLst>
                <a:ext uri="{FF2B5EF4-FFF2-40B4-BE49-F238E27FC236}">
                  <a16:creationId xmlns:a16="http://schemas.microsoft.com/office/drawing/2014/main" id="{627451AE-50CE-F74F-999A-6ACBAC40A41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7030A0"/>
                </a:gs>
                <a:gs pos="21000">
                  <a:schemeClr val="bg1"/>
                </a:gs>
                <a:gs pos="60000">
                  <a:srgbClr val="CDBDE8"/>
                </a:gs>
                <a:gs pos="100000">
                  <a:srgbClr val="7030A0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159959BD-7AC4-7744-B50D-8995514756A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30" name="Group 429">
              <a:extLst>
                <a:ext uri="{FF2B5EF4-FFF2-40B4-BE49-F238E27FC236}">
                  <a16:creationId xmlns:a16="http://schemas.microsoft.com/office/drawing/2014/main" id="{B287206E-BC01-5F4C-8E92-702F5DCDB6D9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31" name="Freeform 430">
                <a:extLst>
                  <a:ext uri="{FF2B5EF4-FFF2-40B4-BE49-F238E27FC236}">
                    <a16:creationId xmlns:a16="http://schemas.microsoft.com/office/drawing/2014/main" id="{5CD2C228-DAC7-7848-98BC-B6A4DBD0F47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7030A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2" name="Freeform 431">
                <a:extLst>
                  <a:ext uri="{FF2B5EF4-FFF2-40B4-BE49-F238E27FC236}">
                    <a16:creationId xmlns:a16="http://schemas.microsoft.com/office/drawing/2014/main" id="{B53FB649-BF3B-8F47-9FF5-F972A0DEB86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7030A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3" name="Freeform 432">
                <a:extLst>
                  <a:ext uri="{FF2B5EF4-FFF2-40B4-BE49-F238E27FC236}">
                    <a16:creationId xmlns:a16="http://schemas.microsoft.com/office/drawing/2014/main" id="{F7E9846D-94CA-8A4A-9EAD-8497DD13B4E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7030A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4" name="Freeform 433">
                <a:extLst>
                  <a:ext uri="{FF2B5EF4-FFF2-40B4-BE49-F238E27FC236}">
                    <a16:creationId xmlns:a16="http://schemas.microsoft.com/office/drawing/2014/main" id="{36269EFC-64EE-2844-877E-00384427F58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CDBDE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64BED899-10A3-E648-88DF-8C9D746029A7}"/>
              </a:ext>
            </a:extLst>
          </p:cNvPr>
          <p:cNvGrpSpPr/>
          <p:nvPr/>
        </p:nvGrpSpPr>
        <p:grpSpPr>
          <a:xfrm>
            <a:off x="4183358" y="3201117"/>
            <a:ext cx="800044" cy="416858"/>
            <a:chOff x="7493876" y="2774731"/>
            <a:chExt cx="1481958" cy="894622"/>
          </a:xfrm>
        </p:grpSpPr>
        <p:sp>
          <p:nvSpPr>
            <p:cNvPr id="436" name="Freeform 435">
              <a:extLst>
                <a:ext uri="{FF2B5EF4-FFF2-40B4-BE49-F238E27FC236}">
                  <a16:creationId xmlns:a16="http://schemas.microsoft.com/office/drawing/2014/main" id="{9D901DAF-672A-BC42-86F5-BDDFCB4571C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7030A0"/>
                </a:gs>
                <a:gs pos="21000">
                  <a:schemeClr val="bg1"/>
                </a:gs>
                <a:gs pos="60000">
                  <a:srgbClr val="CDBDE8"/>
                </a:gs>
                <a:gs pos="100000">
                  <a:srgbClr val="7030A0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48A6932E-86F8-8843-8C7C-DCF6611EF59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38" name="Group 437">
              <a:extLst>
                <a:ext uri="{FF2B5EF4-FFF2-40B4-BE49-F238E27FC236}">
                  <a16:creationId xmlns:a16="http://schemas.microsoft.com/office/drawing/2014/main" id="{FCDFFDED-DAFB-B844-AC76-39034A30064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40" name="Freeform 439">
                <a:extLst>
                  <a:ext uri="{FF2B5EF4-FFF2-40B4-BE49-F238E27FC236}">
                    <a16:creationId xmlns:a16="http://schemas.microsoft.com/office/drawing/2014/main" id="{CC70474D-BF68-064E-BC6E-C960A678D2B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7030A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1" name="Freeform 440">
                <a:extLst>
                  <a:ext uri="{FF2B5EF4-FFF2-40B4-BE49-F238E27FC236}">
                    <a16:creationId xmlns:a16="http://schemas.microsoft.com/office/drawing/2014/main" id="{48AFED8C-7ECC-F545-8050-8352F627B2F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7030A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2" name="Freeform 441">
                <a:extLst>
                  <a:ext uri="{FF2B5EF4-FFF2-40B4-BE49-F238E27FC236}">
                    <a16:creationId xmlns:a16="http://schemas.microsoft.com/office/drawing/2014/main" id="{3742FF40-294E-094D-A695-DAA0293728D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7030A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3" name="Freeform 442">
                <a:extLst>
                  <a:ext uri="{FF2B5EF4-FFF2-40B4-BE49-F238E27FC236}">
                    <a16:creationId xmlns:a16="http://schemas.microsoft.com/office/drawing/2014/main" id="{04221566-AF60-E34B-BB5B-355A27EDDFF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CDBDE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9255E15D-DD7F-284E-8788-C8FA6DF84BC1}"/>
              </a:ext>
            </a:extLst>
          </p:cNvPr>
          <p:cNvGrpSpPr/>
          <p:nvPr/>
        </p:nvGrpSpPr>
        <p:grpSpPr>
          <a:xfrm>
            <a:off x="6014871" y="3215650"/>
            <a:ext cx="800044" cy="416858"/>
            <a:chOff x="7493876" y="2774731"/>
            <a:chExt cx="1481958" cy="894622"/>
          </a:xfrm>
        </p:grpSpPr>
        <p:sp>
          <p:nvSpPr>
            <p:cNvPr id="445" name="Freeform 444">
              <a:extLst>
                <a:ext uri="{FF2B5EF4-FFF2-40B4-BE49-F238E27FC236}">
                  <a16:creationId xmlns:a16="http://schemas.microsoft.com/office/drawing/2014/main" id="{072DDC6D-BA07-5C48-905D-2F0C9D31D02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7030A0"/>
                </a:gs>
                <a:gs pos="21000">
                  <a:schemeClr val="bg1"/>
                </a:gs>
                <a:gs pos="60000">
                  <a:srgbClr val="CDBDE8"/>
                </a:gs>
                <a:gs pos="100000">
                  <a:srgbClr val="7030A0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F0AB7CEC-143F-6E40-8766-B7D9E00EA23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4ABAA694-0FFC-D149-B6DA-47C39539E82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48" name="Freeform 447">
                <a:extLst>
                  <a:ext uri="{FF2B5EF4-FFF2-40B4-BE49-F238E27FC236}">
                    <a16:creationId xmlns:a16="http://schemas.microsoft.com/office/drawing/2014/main" id="{D008C859-C959-6341-A6A6-295340E5E40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7030A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9" name="Freeform 448">
                <a:extLst>
                  <a:ext uri="{FF2B5EF4-FFF2-40B4-BE49-F238E27FC236}">
                    <a16:creationId xmlns:a16="http://schemas.microsoft.com/office/drawing/2014/main" id="{A433C9E2-721E-E94D-BEFB-2DBB92D8D38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7030A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0" name="Freeform 449">
                <a:extLst>
                  <a:ext uri="{FF2B5EF4-FFF2-40B4-BE49-F238E27FC236}">
                    <a16:creationId xmlns:a16="http://schemas.microsoft.com/office/drawing/2014/main" id="{F2CEAC29-5E19-0246-B96D-77BE38687DA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7030A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1" name="Freeform 450">
                <a:extLst>
                  <a:ext uri="{FF2B5EF4-FFF2-40B4-BE49-F238E27FC236}">
                    <a16:creationId xmlns:a16="http://schemas.microsoft.com/office/drawing/2014/main" id="{87D1E2C0-C895-DD4A-8404-346E30EF765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CDBDE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/>
              </a:rPr>
              <a:t>MPLS versus IP paths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48" name="Line 76">
            <a:extLst>
              <a:ext uri="{FF2B5EF4-FFF2-40B4-BE49-F238E27FC236}">
                <a16:creationId xmlns:a16="http://schemas.microsoft.com/office/drawing/2014/main" id="{B773E757-F17C-EE46-AD22-F410A5E2A1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9594" y="1786592"/>
            <a:ext cx="752593" cy="580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9" name="Line 77">
            <a:extLst>
              <a:ext uri="{FF2B5EF4-FFF2-40B4-BE49-F238E27FC236}">
                <a16:creationId xmlns:a16="http://schemas.microsoft.com/office/drawing/2014/main" id="{8D6BC6A3-62B8-E148-8526-982FFAB4AD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0667" y="2445173"/>
            <a:ext cx="688134" cy="23452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0" name="Line 78">
            <a:extLst>
              <a:ext uri="{FF2B5EF4-FFF2-40B4-BE49-F238E27FC236}">
                <a16:creationId xmlns:a16="http://schemas.microsoft.com/office/drawing/2014/main" id="{456DE8FA-6403-8440-9678-B4CD2A4836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1223" y="2430780"/>
            <a:ext cx="666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1" name="Line 79">
            <a:extLst>
              <a:ext uri="{FF2B5EF4-FFF2-40B4-BE49-F238E27FC236}">
                <a16:creationId xmlns:a16="http://schemas.microsoft.com/office/drawing/2014/main" id="{AEF50A0C-6CB3-214D-9F1B-6A105FAFC3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3263" y="2567081"/>
            <a:ext cx="607804" cy="67734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2" name="Line 80">
            <a:extLst>
              <a:ext uri="{FF2B5EF4-FFF2-40B4-BE49-F238E27FC236}">
                <a16:creationId xmlns:a16="http://schemas.microsoft.com/office/drawing/2014/main" id="{9EE72E6A-64EC-6D4B-80AE-9E74F2B488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2416" y="3452068"/>
            <a:ext cx="10382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3" name="Line 81">
            <a:extLst>
              <a:ext uri="{FF2B5EF4-FFF2-40B4-BE49-F238E27FC236}">
                <a16:creationId xmlns:a16="http://schemas.microsoft.com/office/drawing/2014/main" id="{27EA3814-BE21-3C49-B702-5B27C062D0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8166" y="2565400"/>
            <a:ext cx="838200" cy="714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4" name="Line 82">
            <a:extLst>
              <a:ext uri="{FF2B5EF4-FFF2-40B4-BE49-F238E27FC236}">
                <a16:creationId xmlns:a16="http://schemas.microsoft.com/office/drawing/2014/main" id="{9DA1CDE0-CC77-A147-886A-215D9812A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9737" y="3470275"/>
            <a:ext cx="7016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5" name="Text Box 84">
            <a:extLst>
              <a:ext uri="{FF2B5EF4-FFF2-40B4-BE49-F238E27FC236}">
                <a16:creationId xmlns:a16="http://schemas.microsoft.com/office/drawing/2014/main" id="{B449F560-567F-8042-ACA1-010D50B48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053" y="3648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R2</a:t>
            </a:r>
          </a:p>
        </p:txBody>
      </p:sp>
      <p:sp>
        <p:nvSpPr>
          <p:cNvPr id="256" name="Text Box 85">
            <a:extLst>
              <a:ext uri="{FF2B5EF4-FFF2-40B4-BE49-F238E27FC236}">
                <a16:creationId xmlns:a16="http://schemas.microsoft.com/office/drawing/2014/main" id="{1B1F009F-015B-4043-BE4A-A7E3EE4FA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676" y="2254991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D</a:t>
            </a:r>
          </a:p>
        </p:txBody>
      </p:sp>
      <p:sp>
        <p:nvSpPr>
          <p:cNvPr id="257" name="Text Box 86">
            <a:extLst>
              <a:ext uri="{FF2B5EF4-FFF2-40B4-BE49-F238E27FC236}">
                <a16:creationId xmlns:a16="http://schemas.microsoft.com/office/drawing/2014/main" id="{E06EA718-DF5A-434F-BE0F-3BF3B5155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816" y="2646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R3</a:t>
            </a:r>
          </a:p>
        </p:txBody>
      </p:sp>
      <p:sp>
        <p:nvSpPr>
          <p:cNvPr id="272" name="Text Box 102">
            <a:extLst>
              <a:ext uri="{FF2B5EF4-FFF2-40B4-BE49-F238E27FC236}">
                <a16:creationId xmlns:a16="http://schemas.microsoft.com/office/drawing/2014/main" id="{FC663557-0A68-A84F-9A41-B97D66F75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228" y="28829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R5</a:t>
            </a:r>
          </a:p>
        </p:txBody>
      </p:sp>
      <p:sp>
        <p:nvSpPr>
          <p:cNvPr id="274" name="Text Box 108">
            <a:extLst>
              <a:ext uri="{FF2B5EF4-FFF2-40B4-BE49-F238E27FC236}">
                <a16:creationId xmlns:a16="http://schemas.microsoft.com/office/drawing/2014/main" id="{A81264DE-F654-FA41-8516-A64A7B3B5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4628" y="3287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275" name="Text Box 109">
            <a:extLst>
              <a:ext uri="{FF2B5EF4-FFF2-40B4-BE49-F238E27FC236}">
                <a16:creationId xmlns:a16="http://schemas.microsoft.com/office/drawing/2014/main" id="{5C9578B9-6FF4-EF4F-81F9-C8E0C5654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716" y="19335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R6</a:t>
            </a:r>
          </a:p>
        </p:txBody>
      </p:sp>
      <p:sp>
        <p:nvSpPr>
          <p:cNvPr id="348" name="TextBox 2">
            <a:extLst>
              <a:ext uri="{FF2B5EF4-FFF2-40B4-BE49-F238E27FC236}">
                <a16:creationId xmlns:a16="http://schemas.microsoft.com/office/drawing/2014/main" id="{1627C605-9C6D-7A40-AB3C-02D953A31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8037" y="2382741"/>
            <a:ext cx="10963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0" dirty="0">
                <a:solidFill>
                  <a:srgbClr val="000000"/>
                </a:solidFill>
                <a:latin typeface="+mn-lt"/>
                <a:cs typeface="Arial" charset="0"/>
              </a:rPr>
              <a:t>IP router</a:t>
            </a:r>
          </a:p>
        </p:txBody>
      </p:sp>
      <p:sp>
        <p:nvSpPr>
          <p:cNvPr id="349" name="Text Box 87">
            <a:extLst>
              <a:ext uri="{FF2B5EF4-FFF2-40B4-BE49-F238E27FC236}">
                <a16:creationId xmlns:a16="http://schemas.microsoft.com/office/drawing/2014/main" id="{B8B7D1F8-3C3A-B546-89B3-B847A9FF7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116" y="25844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R4</a:t>
            </a:r>
          </a:p>
        </p:txBody>
      </p: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C8B92152-ECF7-EB45-AC50-800C269E9927}"/>
              </a:ext>
            </a:extLst>
          </p:cNvPr>
          <p:cNvGrpSpPr/>
          <p:nvPr/>
        </p:nvGrpSpPr>
        <p:grpSpPr>
          <a:xfrm>
            <a:off x="1593531" y="1573305"/>
            <a:ext cx="800044" cy="416858"/>
            <a:chOff x="7493876" y="2774731"/>
            <a:chExt cx="1481958" cy="894622"/>
          </a:xfrm>
        </p:grpSpPr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E0407877-B6A0-E641-A0E6-6AB6914DB3C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FAFEAFE7-E7BD-414E-8E9B-6A56E501485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8E3EEBD7-A2F8-F148-9E0D-5884CD0477C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58" name="Freeform 357">
                <a:extLst>
                  <a:ext uri="{FF2B5EF4-FFF2-40B4-BE49-F238E27FC236}">
                    <a16:creationId xmlns:a16="http://schemas.microsoft.com/office/drawing/2014/main" id="{9E746635-0727-E645-A443-C3A32E8CD95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9" name="Freeform 358">
                <a:extLst>
                  <a:ext uri="{FF2B5EF4-FFF2-40B4-BE49-F238E27FC236}">
                    <a16:creationId xmlns:a16="http://schemas.microsoft.com/office/drawing/2014/main" id="{944A94FC-18DA-3247-A423-EE731F5CB6D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0" name="Freeform 359">
                <a:extLst>
                  <a:ext uri="{FF2B5EF4-FFF2-40B4-BE49-F238E27FC236}">
                    <a16:creationId xmlns:a16="http://schemas.microsoft.com/office/drawing/2014/main" id="{7995D698-162E-4648-A4E5-BC6232AF58A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1" name="Freeform 360">
                <a:extLst>
                  <a:ext uri="{FF2B5EF4-FFF2-40B4-BE49-F238E27FC236}">
                    <a16:creationId xmlns:a16="http://schemas.microsoft.com/office/drawing/2014/main" id="{844B3974-CB01-B542-81D4-0731778C487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FAC11E1D-576A-A14F-8FE2-0BA181D95A18}"/>
              </a:ext>
            </a:extLst>
          </p:cNvPr>
          <p:cNvGrpSpPr/>
          <p:nvPr/>
        </p:nvGrpSpPr>
        <p:grpSpPr>
          <a:xfrm>
            <a:off x="1638354" y="2424952"/>
            <a:ext cx="800044" cy="416858"/>
            <a:chOff x="7493876" y="2774731"/>
            <a:chExt cx="1481958" cy="894622"/>
          </a:xfrm>
        </p:grpSpPr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E06D427B-8243-FF44-A9AA-913BDB769A7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06402565-6A0F-C84A-85A6-B173FEE1CE8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65" name="Group 364">
              <a:extLst>
                <a:ext uri="{FF2B5EF4-FFF2-40B4-BE49-F238E27FC236}">
                  <a16:creationId xmlns:a16="http://schemas.microsoft.com/office/drawing/2014/main" id="{2BB0EE20-D62D-C748-9D61-81439DFDDEE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66" name="Freeform 365">
                <a:extLst>
                  <a:ext uri="{FF2B5EF4-FFF2-40B4-BE49-F238E27FC236}">
                    <a16:creationId xmlns:a16="http://schemas.microsoft.com/office/drawing/2014/main" id="{E5C138E9-37FC-3346-8B40-1E22D845D442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7" name="Freeform 366">
                <a:extLst>
                  <a:ext uri="{FF2B5EF4-FFF2-40B4-BE49-F238E27FC236}">
                    <a16:creationId xmlns:a16="http://schemas.microsoft.com/office/drawing/2014/main" id="{A34F241B-6DEE-1145-B32C-2A83E654680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8" name="Freeform 367">
                <a:extLst>
                  <a:ext uri="{FF2B5EF4-FFF2-40B4-BE49-F238E27FC236}">
                    <a16:creationId xmlns:a16="http://schemas.microsoft.com/office/drawing/2014/main" id="{33CC07B8-D9FF-9C4B-A4A9-FF1689918D4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9" name="Freeform 368">
                <a:extLst>
                  <a:ext uri="{FF2B5EF4-FFF2-40B4-BE49-F238E27FC236}">
                    <a16:creationId xmlns:a16="http://schemas.microsoft.com/office/drawing/2014/main" id="{521DA0FE-834E-664F-B84E-BF7B3900BBD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54EE0CF3-C877-2B41-876E-AD8A0E3281FF}"/>
              </a:ext>
            </a:extLst>
          </p:cNvPr>
          <p:cNvGrpSpPr/>
          <p:nvPr/>
        </p:nvGrpSpPr>
        <p:grpSpPr>
          <a:xfrm>
            <a:off x="8662202" y="2389088"/>
            <a:ext cx="800044" cy="475131"/>
            <a:chOff x="7493876" y="2774731"/>
            <a:chExt cx="1481958" cy="894622"/>
          </a:xfrm>
        </p:grpSpPr>
        <p:sp>
          <p:nvSpPr>
            <p:cNvPr id="411" name="Freeform 410">
              <a:extLst>
                <a:ext uri="{FF2B5EF4-FFF2-40B4-BE49-F238E27FC236}">
                  <a16:creationId xmlns:a16="http://schemas.microsoft.com/office/drawing/2014/main" id="{1AC5E981-1621-EF4E-AE11-BAE258B97F0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F9EA27B8-2035-7541-9808-943C3E87C6C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13" name="Group 412">
              <a:extLst>
                <a:ext uri="{FF2B5EF4-FFF2-40B4-BE49-F238E27FC236}">
                  <a16:creationId xmlns:a16="http://schemas.microsoft.com/office/drawing/2014/main" id="{A442D165-6342-5C47-B717-F625C03272D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14" name="Freeform 413">
                <a:extLst>
                  <a:ext uri="{FF2B5EF4-FFF2-40B4-BE49-F238E27FC236}">
                    <a16:creationId xmlns:a16="http://schemas.microsoft.com/office/drawing/2014/main" id="{D4EBB926-F57B-EE41-9318-1D7470368D2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" name="Freeform 414">
                <a:extLst>
                  <a:ext uri="{FF2B5EF4-FFF2-40B4-BE49-F238E27FC236}">
                    <a16:creationId xmlns:a16="http://schemas.microsoft.com/office/drawing/2014/main" id="{95237C88-3CB7-2249-9095-28432A6E9AF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" name="Freeform 415">
                <a:extLst>
                  <a:ext uri="{FF2B5EF4-FFF2-40B4-BE49-F238E27FC236}">
                    <a16:creationId xmlns:a16="http://schemas.microsoft.com/office/drawing/2014/main" id="{0467955A-1076-FF4A-B111-3650862D9E3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" name="Freeform 416">
                <a:extLst>
                  <a:ext uri="{FF2B5EF4-FFF2-40B4-BE49-F238E27FC236}">
                    <a16:creationId xmlns:a16="http://schemas.microsoft.com/office/drawing/2014/main" id="{FFD18EB9-43FA-704B-BEA9-F61F99F3786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18" name="Rectangle 3">
            <a:extLst>
              <a:ext uri="{FF2B5EF4-FFF2-40B4-BE49-F238E27FC236}">
                <a16:creationId xmlns:a16="http://schemas.microsoft.com/office/drawing/2014/main" id="{14E2D98A-762E-8C41-A529-6CD7A377F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436" y="4121897"/>
            <a:ext cx="11125200" cy="57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3200" i="0" dirty="0">
                <a:solidFill>
                  <a:srgbClr val="C00000"/>
                </a:solidFill>
                <a:latin typeface="+mn-lt"/>
              </a:rPr>
              <a:t>IP routing: </a:t>
            </a:r>
            <a:r>
              <a:rPr lang="en-US" sz="2800" i="0" dirty="0">
                <a:solidFill>
                  <a:srgbClr val="000000"/>
                </a:solidFill>
                <a:latin typeface="+mn-lt"/>
              </a:rPr>
              <a:t>path to destination determined by destination address alone</a:t>
            </a:r>
            <a:endParaRPr lang="en-US" sz="3200" i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2" name="Line 82">
            <a:extLst>
              <a:ext uri="{FF2B5EF4-FFF2-40B4-BE49-F238E27FC236}">
                <a16:creationId xmlns:a16="http://schemas.microsoft.com/office/drawing/2014/main" id="{6E1F37DB-D0D7-4946-BBA1-51E294671A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7017" y="2433955"/>
            <a:ext cx="7016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453" name="Group 452">
            <a:extLst>
              <a:ext uri="{FF2B5EF4-FFF2-40B4-BE49-F238E27FC236}">
                <a16:creationId xmlns:a16="http://schemas.microsoft.com/office/drawing/2014/main" id="{5E656F68-12CF-074F-A1FD-89165300B3E1}"/>
              </a:ext>
            </a:extLst>
          </p:cNvPr>
          <p:cNvGrpSpPr/>
          <p:nvPr/>
        </p:nvGrpSpPr>
        <p:grpSpPr>
          <a:xfrm>
            <a:off x="8697359" y="3042907"/>
            <a:ext cx="800044" cy="416858"/>
            <a:chOff x="7493876" y="2774731"/>
            <a:chExt cx="1481958" cy="894622"/>
          </a:xfrm>
        </p:grpSpPr>
        <p:sp>
          <p:nvSpPr>
            <p:cNvPr id="454" name="Freeform 453">
              <a:extLst>
                <a:ext uri="{FF2B5EF4-FFF2-40B4-BE49-F238E27FC236}">
                  <a16:creationId xmlns:a16="http://schemas.microsoft.com/office/drawing/2014/main" id="{EA0612B1-B625-1E4B-9EA8-C9529F6A0C9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7030A0"/>
                </a:gs>
                <a:gs pos="21000">
                  <a:schemeClr val="bg1"/>
                </a:gs>
                <a:gs pos="60000">
                  <a:srgbClr val="CDBDE8"/>
                </a:gs>
                <a:gs pos="100000">
                  <a:srgbClr val="7030A0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5E0173FC-872E-4A45-B19A-7C3A7F03E10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56" name="Group 455">
              <a:extLst>
                <a:ext uri="{FF2B5EF4-FFF2-40B4-BE49-F238E27FC236}">
                  <a16:creationId xmlns:a16="http://schemas.microsoft.com/office/drawing/2014/main" id="{51736B51-F61A-2146-86BF-8037FB44C0E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57" name="Freeform 456">
                <a:extLst>
                  <a:ext uri="{FF2B5EF4-FFF2-40B4-BE49-F238E27FC236}">
                    <a16:creationId xmlns:a16="http://schemas.microsoft.com/office/drawing/2014/main" id="{958EA045-C980-2A46-AEF5-DD26CCFDFFD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7030A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8" name="Freeform 457">
                <a:extLst>
                  <a:ext uri="{FF2B5EF4-FFF2-40B4-BE49-F238E27FC236}">
                    <a16:creationId xmlns:a16="http://schemas.microsoft.com/office/drawing/2014/main" id="{E486E80B-20C0-2A4D-B130-C2A894DAF55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7030A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9" name="Freeform 458">
                <a:extLst>
                  <a:ext uri="{FF2B5EF4-FFF2-40B4-BE49-F238E27FC236}">
                    <a16:creationId xmlns:a16="http://schemas.microsoft.com/office/drawing/2014/main" id="{60C47E56-FC95-A148-B77D-AD55B0659A0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7030A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0" name="Freeform 459">
                <a:extLst>
                  <a:ext uri="{FF2B5EF4-FFF2-40B4-BE49-F238E27FC236}">
                    <a16:creationId xmlns:a16="http://schemas.microsoft.com/office/drawing/2014/main" id="{C79CFB88-C2E3-4747-ACF6-3D58A31871B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CDBDE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1" name="TextBox 2">
            <a:extLst>
              <a:ext uri="{FF2B5EF4-FFF2-40B4-BE49-F238E27FC236}">
                <a16:creationId xmlns:a16="http://schemas.microsoft.com/office/drawing/2014/main" id="{1E7E78C4-170B-BF44-9C49-74732B085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5967" y="3046129"/>
            <a:ext cx="17608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0" dirty="0">
                <a:solidFill>
                  <a:srgbClr val="000000"/>
                </a:solidFill>
                <a:latin typeface="+mn-lt"/>
                <a:cs typeface="Arial" charset="0"/>
              </a:rPr>
              <a:t>IP/MPLS router</a:t>
            </a:r>
          </a:p>
        </p:txBody>
      </p:sp>
      <p:sp>
        <p:nvSpPr>
          <p:cNvPr id="462" name="Freeform 1">
            <a:extLst>
              <a:ext uri="{FF2B5EF4-FFF2-40B4-BE49-F238E27FC236}">
                <a16:creationId xmlns:a16="http://schemas.microsoft.com/office/drawing/2014/main" id="{2F285AF5-3CFC-8144-A3E3-C606C51723BC}"/>
              </a:ext>
            </a:extLst>
          </p:cNvPr>
          <p:cNvSpPr>
            <a:spLocks/>
          </p:cNvSpPr>
          <p:nvPr/>
        </p:nvSpPr>
        <p:spPr bwMode="auto">
          <a:xfrm>
            <a:off x="2527768" y="1765674"/>
            <a:ext cx="4873812" cy="1623545"/>
          </a:xfrm>
          <a:custGeom>
            <a:avLst/>
            <a:gdLst>
              <a:gd name="T0" fmla="*/ 0 w 4927600"/>
              <a:gd name="T1" fmla="*/ 0 h 1717040"/>
              <a:gd name="T2" fmla="*/ 1219200 w 4927600"/>
              <a:gd name="T3" fmla="*/ 732604 h 1717040"/>
              <a:gd name="T4" fmla="*/ 2092960 w 4927600"/>
              <a:gd name="T5" fmla="*/ 1719581 h 1717040"/>
              <a:gd name="T6" fmla="*/ 4927600 w 4927600"/>
              <a:gd name="T7" fmla="*/ 1719581 h 1717040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4927600"/>
              <a:gd name="connsiteY0" fmla="*/ 0 h 1717040"/>
              <a:gd name="connsiteX1" fmla="*/ 654424 w 4927600"/>
              <a:gd name="connsiteY1" fmla="*/ 583657 h 1717040"/>
              <a:gd name="connsiteX2" fmla="*/ 2092960 w 4927600"/>
              <a:gd name="connsiteY2" fmla="*/ 1717040 h 1717040"/>
              <a:gd name="connsiteX3" fmla="*/ 4927600 w 4927600"/>
              <a:gd name="connsiteY3" fmla="*/ 1717040 h 1717040"/>
              <a:gd name="connsiteX0" fmla="*/ 0 w 4927600"/>
              <a:gd name="connsiteY0" fmla="*/ 0 h 1717040"/>
              <a:gd name="connsiteX1" fmla="*/ 654424 w 4927600"/>
              <a:gd name="connsiteY1" fmla="*/ 583657 h 1717040"/>
              <a:gd name="connsiteX2" fmla="*/ 928126 w 4927600"/>
              <a:gd name="connsiteY2" fmla="*/ 829302 h 1717040"/>
              <a:gd name="connsiteX3" fmla="*/ 2092960 w 4927600"/>
              <a:gd name="connsiteY3" fmla="*/ 1717040 h 1717040"/>
              <a:gd name="connsiteX4" fmla="*/ 4927600 w 4927600"/>
              <a:gd name="connsiteY4" fmla="*/ 1717040 h 1717040"/>
              <a:gd name="connsiteX0" fmla="*/ 0 w 4927600"/>
              <a:gd name="connsiteY0" fmla="*/ 0 h 1717040"/>
              <a:gd name="connsiteX1" fmla="*/ 654424 w 4927600"/>
              <a:gd name="connsiteY1" fmla="*/ 583657 h 1717040"/>
              <a:gd name="connsiteX2" fmla="*/ 1223961 w 4927600"/>
              <a:gd name="connsiteY2" fmla="*/ 708323 h 1717040"/>
              <a:gd name="connsiteX3" fmla="*/ 2092960 w 4927600"/>
              <a:gd name="connsiteY3" fmla="*/ 1717040 h 1717040"/>
              <a:gd name="connsiteX4" fmla="*/ 4927600 w 4927600"/>
              <a:gd name="connsiteY4" fmla="*/ 1717040 h 1717040"/>
              <a:gd name="connsiteX0" fmla="*/ 0 w 4873812"/>
              <a:gd name="connsiteY0" fmla="*/ 0 h 1622945"/>
              <a:gd name="connsiteX1" fmla="*/ 600636 w 4873812"/>
              <a:gd name="connsiteY1" fmla="*/ 489562 h 1622945"/>
              <a:gd name="connsiteX2" fmla="*/ 1170173 w 4873812"/>
              <a:gd name="connsiteY2" fmla="*/ 614228 h 1622945"/>
              <a:gd name="connsiteX3" fmla="*/ 2039172 w 4873812"/>
              <a:gd name="connsiteY3" fmla="*/ 1622945 h 1622945"/>
              <a:gd name="connsiteX4" fmla="*/ 4873812 w 4873812"/>
              <a:gd name="connsiteY4" fmla="*/ 1622945 h 1622945"/>
              <a:gd name="connsiteX0" fmla="*/ 0 w 4873812"/>
              <a:gd name="connsiteY0" fmla="*/ 0 h 1622945"/>
              <a:gd name="connsiteX1" fmla="*/ 600636 w 4873812"/>
              <a:gd name="connsiteY1" fmla="*/ 489562 h 1622945"/>
              <a:gd name="connsiteX2" fmla="*/ 1170173 w 4873812"/>
              <a:gd name="connsiteY2" fmla="*/ 614228 h 1622945"/>
              <a:gd name="connsiteX3" fmla="*/ 3370431 w 4873812"/>
              <a:gd name="connsiteY3" fmla="*/ 1542292 h 1622945"/>
              <a:gd name="connsiteX4" fmla="*/ 4873812 w 4873812"/>
              <a:gd name="connsiteY4" fmla="*/ 1622945 h 1622945"/>
              <a:gd name="connsiteX0" fmla="*/ 0 w 4873812"/>
              <a:gd name="connsiteY0" fmla="*/ 0 h 1622945"/>
              <a:gd name="connsiteX1" fmla="*/ 600636 w 4873812"/>
              <a:gd name="connsiteY1" fmla="*/ 489562 h 1622945"/>
              <a:gd name="connsiteX2" fmla="*/ 2676244 w 4873812"/>
              <a:gd name="connsiteY2" fmla="*/ 627670 h 1622945"/>
              <a:gd name="connsiteX3" fmla="*/ 3370431 w 4873812"/>
              <a:gd name="connsiteY3" fmla="*/ 1542292 h 1622945"/>
              <a:gd name="connsiteX4" fmla="*/ 4873812 w 4873812"/>
              <a:gd name="connsiteY4" fmla="*/ 1622945 h 1622945"/>
              <a:gd name="connsiteX0" fmla="*/ 0 w 4873812"/>
              <a:gd name="connsiteY0" fmla="*/ 0 h 1622945"/>
              <a:gd name="connsiteX1" fmla="*/ 600636 w 4873812"/>
              <a:gd name="connsiteY1" fmla="*/ 489562 h 1622945"/>
              <a:gd name="connsiteX2" fmla="*/ 2676244 w 4873812"/>
              <a:gd name="connsiteY2" fmla="*/ 627670 h 1622945"/>
              <a:gd name="connsiteX3" fmla="*/ 3800737 w 4873812"/>
              <a:gd name="connsiteY3" fmla="*/ 1596061 h 1622945"/>
              <a:gd name="connsiteX4" fmla="*/ 4873812 w 4873812"/>
              <a:gd name="connsiteY4" fmla="*/ 1622945 h 1622945"/>
              <a:gd name="connsiteX0" fmla="*/ 0 w 4873812"/>
              <a:gd name="connsiteY0" fmla="*/ 0 h 1622945"/>
              <a:gd name="connsiteX1" fmla="*/ 856130 w 4873812"/>
              <a:gd name="connsiteY1" fmla="*/ 610540 h 1622945"/>
              <a:gd name="connsiteX2" fmla="*/ 2676244 w 4873812"/>
              <a:gd name="connsiteY2" fmla="*/ 627670 h 1622945"/>
              <a:gd name="connsiteX3" fmla="*/ 3800737 w 4873812"/>
              <a:gd name="connsiteY3" fmla="*/ 1596061 h 1622945"/>
              <a:gd name="connsiteX4" fmla="*/ 4873812 w 4873812"/>
              <a:gd name="connsiteY4" fmla="*/ 1622945 h 1622945"/>
              <a:gd name="connsiteX0" fmla="*/ 0 w 4873812"/>
              <a:gd name="connsiteY0" fmla="*/ 0 h 1622945"/>
              <a:gd name="connsiteX1" fmla="*/ 856130 w 4873812"/>
              <a:gd name="connsiteY1" fmla="*/ 610540 h 1622945"/>
              <a:gd name="connsiteX2" fmla="*/ 2689691 w 4873812"/>
              <a:gd name="connsiteY2" fmla="*/ 600785 h 1622945"/>
              <a:gd name="connsiteX3" fmla="*/ 3800737 w 4873812"/>
              <a:gd name="connsiteY3" fmla="*/ 1596061 h 1622945"/>
              <a:gd name="connsiteX4" fmla="*/ 4873812 w 4873812"/>
              <a:gd name="connsiteY4" fmla="*/ 1622945 h 1622945"/>
              <a:gd name="connsiteX0" fmla="*/ 0 w 4873812"/>
              <a:gd name="connsiteY0" fmla="*/ 0 h 1622945"/>
              <a:gd name="connsiteX1" fmla="*/ 859593 w 4873812"/>
              <a:gd name="connsiteY1" fmla="*/ 589766 h 1622945"/>
              <a:gd name="connsiteX2" fmla="*/ 2689691 w 4873812"/>
              <a:gd name="connsiteY2" fmla="*/ 600785 h 1622945"/>
              <a:gd name="connsiteX3" fmla="*/ 3800737 w 4873812"/>
              <a:gd name="connsiteY3" fmla="*/ 1596061 h 1622945"/>
              <a:gd name="connsiteX4" fmla="*/ 4873812 w 4873812"/>
              <a:gd name="connsiteY4" fmla="*/ 1622945 h 162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3812" h="1622945">
                <a:moveTo>
                  <a:pt x="0" y="0"/>
                </a:moveTo>
                <a:lnTo>
                  <a:pt x="859593" y="589766"/>
                </a:lnTo>
                <a:lnTo>
                  <a:pt x="2689691" y="600785"/>
                </a:lnTo>
                <a:lnTo>
                  <a:pt x="3800737" y="1596061"/>
                </a:lnTo>
                <a:lnTo>
                  <a:pt x="4873812" y="1622945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63" name="Freeform 149">
            <a:extLst>
              <a:ext uri="{FF2B5EF4-FFF2-40B4-BE49-F238E27FC236}">
                <a16:creationId xmlns:a16="http://schemas.microsoft.com/office/drawing/2014/main" id="{C96E52B5-7C67-A44C-94AA-D0E48F75F781}"/>
              </a:ext>
            </a:extLst>
          </p:cNvPr>
          <p:cNvSpPr>
            <a:spLocks/>
          </p:cNvSpPr>
          <p:nvPr/>
        </p:nvSpPr>
        <p:spPr bwMode="auto">
          <a:xfrm>
            <a:off x="2482945" y="2448206"/>
            <a:ext cx="4823572" cy="1117319"/>
          </a:xfrm>
          <a:custGeom>
            <a:avLst/>
            <a:gdLst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4877975"/>
              <a:gd name="connsiteY0" fmla="*/ 295262 h 1036320"/>
              <a:gd name="connsiteX1" fmla="*/ 1088295 w 4877975"/>
              <a:gd name="connsiteY1" fmla="*/ 0 h 1036320"/>
              <a:gd name="connsiteX2" fmla="*/ 2043335 w 4877975"/>
              <a:gd name="connsiteY2" fmla="*/ 1036320 h 1036320"/>
              <a:gd name="connsiteX3" fmla="*/ 4877975 w 4877975"/>
              <a:gd name="connsiteY3" fmla="*/ 1036320 h 1036320"/>
              <a:gd name="connsiteX0" fmla="*/ 0 w 4877975"/>
              <a:gd name="connsiteY0" fmla="*/ 375919 h 1116977"/>
              <a:gd name="connsiteX1" fmla="*/ 1034500 w 4877975"/>
              <a:gd name="connsiteY1" fmla="*/ 0 h 1116977"/>
              <a:gd name="connsiteX2" fmla="*/ 2043335 w 4877975"/>
              <a:gd name="connsiteY2" fmla="*/ 1116977 h 1116977"/>
              <a:gd name="connsiteX3" fmla="*/ 4877975 w 4877975"/>
              <a:gd name="connsiteY3" fmla="*/ 1116977 h 1116977"/>
              <a:gd name="connsiteX0" fmla="*/ 0 w 4824180"/>
              <a:gd name="connsiteY0" fmla="*/ 322147 h 1116977"/>
              <a:gd name="connsiteX1" fmla="*/ 980705 w 4824180"/>
              <a:gd name="connsiteY1" fmla="*/ 0 h 1116977"/>
              <a:gd name="connsiteX2" fmla="*/ 1989540 w 4824180"/>
              <a:gd name="connsiteY2" fmla="*/ 1116977 h 1116977"/>
              <a:gd name="connsiteX3" fmla="*/ 4824180 w 4824180"/>
              <a:gd name="connsiteY3" fmla="*/ 1116977 h 111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4180" h="1116977">
                <a:moveTo>
                  <a:pt x="0" y="322147"/>
                </a:moveTo>
                <a:lnTo>
                  <a:pt x="980705" y="0"/>
                </a:lnTo>
                <a:lnTo>
                  <a:pt x="1989540" y="1116977"/>
                </a:lnTo>
                <a:lnTo>
                  <a:pt x="4824180" y="1116977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EB029A7E-44C0-F242-A5A1-3FC07CDBB65E}"/>
              </a:ext>
            </a:extLst>
          </p:cNvPr>
          <p:cNvGrpSpPr/>
          <p:nvPr/>
        </p:nvGrpSpPr>
        <p:grpSpPr>
          <a:xfrm>
            <a:off x="3568700" y="1399148"/>
            <a:ext cx="7067923" cy="1745690"/>
            <a:chOff x="3568700" y="1399148"/>
            <a:chExt cx="7067923" cy="1745690"/>
          </a:xfrm>
        </p:grpSpPr>
        <p:cxnSp>
          <p:nvCxnSpPr>
            <p:cNvPr id="464" name="Straight Connector 5">
              <a:extLst>
                <a:ext uri="{FF2B5EF4-FFF2-40B4-BE49-F238E27FC236}">
                  <a16:creationId xmlns:a16="http://schemas.microsoft.com/office/drawing/2014/main" id="{4A6BF5BF-16DA-5442-8B76-4B6D04C8BC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999006" y="1726547"/>
              <a:ext cx="323196" cy="397000"/>
            </a:xfrm>
            <a:prstGeom prst="line">
              <a:avLst/>
            </a:prstGeom>
            <a:noFill/>
            <a:ln w="158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65" name="TextBox 6">
              <a:extLst>
                <a:ext uri="{FF2B5EF4-FFF2-40B4-BE49-F238E27FC236}">
                  <a16:creationId xmlns:a16="http://schemas.microsoft.com/office/drawing/2014/main" id="{5A85EE23-0DCC-ED46-BE8D-9C679D1AE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6802" y="1399148"/>
              <a:ext cx="633982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i="0" dirty="0">
                  <a:solidFill>
                    <a:srgbClr val="000000"/>
                  </a:solidFill>
                  <a:latin typeface="+mn-lt"/>
                  <a:cs typeface="Arial" charset="0"/>
                </a:rPr>
                <a:t>IP/MPLS entry router (R4)  can use </a:t>
              </a:r>
              <a:r>
                <a:rPr lang="en-US" sz="2000" dirty="0">
                  <a:solidFill>
                    <a:srgbClr val="000000"/>
                  </a:solidFill>
                  <a:latin typeface="+mn-lt"/>
                  <a:cs typeface="Arial" charset="0"/>
                </a:rPr>
                <a:t>different</a:t>
              </a:r>
              <a:r>
                <a:rPr lang="en-US" sz="2000" i="0" dirty="0">
                  <a:solidFill>
                    <a:srgbClr val="000000"/>
                  </a:solidFill>
                  <a:latin typeface="+mn-lt"/>
                  <a:cs typeface="Arial" charset="0"/>
                </a:rPr>
                <a:t> MPLS routes to A based, e.g., on IP source address or other fields</a:t>
              </a:r>
            </a:p>
          </p:txBody>
        </p:sp>
        <p:sp>
          <p:nvSpPr>
            <p:cNvPr id="466" name="Oval 3">
              <a:extLst>
                <a:ext uri="{FF2B5EF4-FFF2-40B4-BE49-F238E27FC236}">
                  <a16:creationId xmlns:a16="http://schemas.microsoft.com/office/drawing/2014/main" id="{4A124612-BCD5-2B40-AA4F-13E275CE4C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263392">
              <a:off x="3568700" y="2000250"/>
              <a:ext cx="161925" cy="1144588"/>
            </a:xfrm>
            <a:prstGeom prst="ellipse">
              <a:avLst/>
            </a:prstGeom>
            <a:noFill/>
            <a:ln w="1587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68" name="Rectangle 3">
            <a:extLst>
              <a:ext uri="{FF2B5EF4-FFF2-40B4-BE49-F238E27FC236}">
                <a16:creationId xmlns:a16="http://schemas.microsoft.com/office/drawing/2014/main" id="{865EA7EE-95F3-5A4E-BB84-123A34384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851" y="4701896"/>
            <a:ext cx="10892772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i="0" dirty="0">
                <a:solidFill>
                  <a:srgbClr val="C00000"/>
                </a:solidFill>
                <a:latin typeface="+mn-lt"/>
              </a:rPr>
              <a:t>MPLS routing: </a:t>
            </a:r>
            <a:r>
              <a:rPr lang="en-US" sz="2800" i="0" dirty="0">
                <a:solidFill>
                  <a:srgbClr val="000000"/>
                </a:solidFill>
                <a:latin typeface="+mn-lt"/>
              </a:rPr>
              <a:t>path to destination can be based on source 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and</a:t>
            </a:r>
            <a:r>
              <a:rPr lang="en-US" sz="2800" i="0" dirty="0">
                <a:solidFill>
                  <a:srgbClr val="000000"/>
                </a:solidFill>
                <a:latin typeface="+mn-lt"/>
              </a:rPr>
              <a:t> destination address</a:t>
            </a:r>
          </a:p>
          <a:p>
            <a:pPr marL="693738" lvl="1" indent="-29368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rgbClr val="000000"/>
                </a:solidFill>
                <a:latin typeface="+mn-lt"/>
              </a:rPr>
              <a:t>flavor of generalized forwarding</a:t>
            </a:r>
            <a:r>
              <a:rPr lang="en-US" i="0" dirty="0">
                <a:solidFill>
                  <a:srgbClr val="000000"/>
                </a:solidFill>
                <a:latin typeface="+mn-lt"/>
              </a:rPr>
              <a:t> (MPLS 10 years earlier)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800" dirty="0">
                <a:solidFill>
                  <a:srgbClr val="0000A8"/>
                </a:solidFill>
                <a:latin typeface="+mn-lt"/>
              </a:rPr>
              <a:t>fast reroute: </a:t>
            </a:r>
            <a:r>
              <a:rPr lang="en-US" sz="2800" i="0" dirty="0">
                <a:solidFill>
                  <a:srgbClr val="000000"/>
                </a:solidFill>
                <a:latin typeface="+mn-lt"/>
              </a:rPr>
              <a:t>precompute backup routes in case of link failure</a:t>
            </a:r>
          </a:p>
        </p:txBody>
      </p:sp>
      <p:sp>
        <p:nvSpPr>
          <p:cNvPr id="469" name="Text Box 83">
            <a:extLst>
              <a:ext uri="{FF2B5EF4-FFF2-40B4-BE49-F238E27FC236}">
                <a16:creationId xmlns:a16="http://schemas.microsoft.com/office/drawing/2014/main" id="{82575C60-3D09-694E-94EF-1FD71702E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0759" y="3650037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R1</a:t>
            </a:r>
          </a:p>
        </p:txBody>
      </p:sp>
    </p:spTree>
    <p:extLst>
      <p:ext uri="{BB962C8B-B14F-4D97-AF65-F5344CB8AC3E}">
        <p14:creationId xmlns:p14="http://schemas.microsoft.com/office/powerpoint/2010/main" val="154206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0" animBg="1"/>
      <p:bldP spid="463" grpId="0" animBg="1"/>
      <p:bldP spid="4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651C00-C245-A047-A258-600E278EB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046" y="2790641"/>
            <a:ext cx="6451130" cy="3064244"/>
          </a:xfrm>
        </p:spPr>
        <p:txBody>
          <a:bodyPr>
            <a:normAutofit/>
          </a:bodyPr>
          <a:lstStyle/>
          <a:p>
            <a:pPr marL="130175" indent="0">
              <a:buNone/>
            </a:pPr>
            <a:r>
              <a:rPr lang="en-US" sz="3600" dirty="0">
                <a:solidFill>
                  <a:srgbClr val="0000A2"/>
                </a:solidFill>
              </a:rPr>
              <a:t>Looking ahead:</a:t>
            </a:r>
            <a:endParaRPr lang="en-US" sz="3200" dirty="0"/>
          </a:p>
          <a:p>
            <a:pPr marL="577850" indent="-254000"/>
            <a:r>
              <a:rPr lang="en-US" sz="3200" dirty="0"/>
              <a:t>data center networks</a:t>
            </a:r>
          </a:p>
          <a:p>
            <a:pPr marL="577850" indent="-254000"/>
            <a:r>
              <a:rPr lang="en-US" sz="3200"/>
              <a:t>Open </a:t>
            </a:r>
            <a:r>
              <a:rPr lang="en-US" sz="3200" dirty="0"/>
              <a:t>discussion</a:t>
            </a:r>
          </a:p>
          <a:p>
            <a:pPr marL="577850" indent="-254000"/>
            <a:r>
              <a:rPr lang="en-US" sz="3200" dirty="0"/>
              <a:t>Wireless: WiFi and 4G LTE (?)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74779-95D0-7044-8FF1-0C4096D1A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738" y="266260"/>
            <a:ext cx="5432527" cy="17318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409E3D-FE50-9544-8560-7D250FE0D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37" y="2779019"/>
            <a:ext cx="4644065" cy="29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4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Routing to another subnet: addressing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2" name="Rectangle 2">
            <a:extLst>
              <a:ext uri="{FF2B5EF4-FFF2-40B4-BE49-F238E27FC236}">
                <a16:creationId xmlns:a16="http://schemas.microsoft.com/office/drawing/2014/main" id="{75C8B8F2-44A8-AE4D-95ED-0C45E84A2CCD}"/>
              </a:ext>
            </a:extLst>
          </p:cNvPr>
          <p:cNvSpPr txBox="1">
            <a:spLocks noChangeArrowheads="1"/>
          </p:cNvSpPr>
          <p:nvPr/>
        </p:nvSpPr>
        <p:spPr>
          <a:xfrm>
            <a:off x="935519" y="1322317"/>
            <a:ext cx="10831760" cy="1196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5" indent="-111125">
              <a:buFont typeface="Wingdings" charset="0"/>
              <a:buNone/>
              <a:defRPr/>
            </a:pPr>
            <a:r>
              <a:rPr lang="en-US" dirty="0"/>
              <a:t>walkthrough</a:t>
            </a:r>
            <a:r>
              <a:rPr lang="en-US" dirty="0">
                <a:solidFill>
                  <a:srgbClr val="CC0000"/>
                </a:solidFill>
              </a:rPr>
              <a:t>: sending a  datagram from </a:t>
            </a:r>
            <a:r>
              <a:rPr lang="en-US" i="1" dirty="0">
                <a:solidFill>
                  <a:srgbClr val="CC0000"/>
                </a:solidFill>
              </a:rPr>
              <a:t>A</a:t>
            </a:r>
            <a:r>
              <a:rPr lang="en-US" dirty="0">
                <a:solidFill>
                  <a:srgbClr val="CC0000"/>
                </a:solidFill>
              </a:rPr>
              <a:t> to </a:t>
            </a:r>
            <a:r>
              <a:rPr lang="en-US" i="1" dirty="0">
                <a:solidFill>
                  <a:srgbClr val="CC0000"/>
                </a:solidFill>
              </a:rPr>
              <a:t>B</a:t>
            </a:r>
            <a:r>
              <a:rPr lang="en-US" dirty="0">
                <a:solidFill>
                  <a:srgbClr val="CC0000"/>
                </a:solidFill>
              </a:rPr>
              <a:t> via </a:t>
            </a:r>
            <a:r>
              <a:rPr lang="en-US" i="1" dirty="0">
                <a:solidFill>
                  <a:srgbClr val="CC0000"/>
                </a:solidFill>
              </a:rPr>
              <a:t>R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sz="2800" dirty="0"/>
              <a:t>focus on addressing – at IP (datagram) and MAC layer (frame) levels</a:t>
            </a: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71633948-5785-5849-859F-87310A692F23}"/>
              </a:ext>
            </a:extLst>
          </p:cNvPr>
          <p:cNvCxnSpPr/>
          <p:nvPr/>
        </p:nvCxnSpPr>
        <p:spPr>
          <a:xfrm>
            <a:off x="4293702" y="5340624"/>
            <a:ext cx="32335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 Box 4">
            <a:extLst>
              <a:ext uri="{FF2B5EF4-FFF2-40B4-BE49-F238E27FC236}">
                <a16:creationId xmlns:a16="http://schemas.microsoft.com/office/drawing/2014/main" id="{7AA3B0EC-8E9C-EA40-807D-C0DCADFC5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545" y="4606786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R</a:t>
            </a:r>
            <a:endParaRPr lang="en-US" sz="2000" i="0" dirty="0">
              <a:solidFill>
                <a:srgbClr val="0000A8"/>
              </a:solidFill>
              <a:ea typeface="+mn-ea"/>
              <a:cs typeface="+mn-cs"/>
            </a:endParaRPr>
          </a:p>
        </p:txBody>
      </p:sp>
      <p:sp>
        <p:nvSpPr>
          <p:cNvPr id="227" name="Freeform 39">
            <a:extLst>
              <a:ext uri="{FF2B5EF4-FFF2-40B4-BE49-F238E27FC236}">
                <a16:creationId xmlns:a16="http://schemas.microsoft.com/office/drawing/2014/main" id="{877FF5E7-E20D-C343-A6A6-C03781D86E63}"/>
              </a:ext>
            </a:extLst>
          </p:cNvPr>
          <p:cNvSpPr>
            <a:spLocks/>
          </p:cNvSpPr>
          <p:nvPr/>
        </p:nvSpPr>
        <p:spPr bwMode="auto">
          <a:xfrm>
            <a:off x="3637582" y="4808121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28" name="Line 40">
            <a:extLst>
              <a:ext uri="{FF2B5EF4-FFF2-40B4-BE49-F238E27FC236}">
                <a16:creationId xmlns:a16="http://schemas.microsoft.com/office/drawing/2014/main" id="{F783F2B5-328E-0E4F-B70F-C2AE78E3D8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4370" y="4787483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9" name="Line 41">
            <a:extLst>
              <a:ext uri="{FF2B5EF4-FFF2-40B4-BE49-F238E27FC236}">
                <a16:creationId xmlns:a16="http://schemas.microsoft.com/office/drawing/2014/main" id="{C060EFA7-8C6E-3D40-B474-D7EA7BAB1B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06935" y="5732045"/>
            <a:ext cx="283036" cy="54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34" name="Text Box 58">
            <a:extLst>
              <a:ext uri="{FF2B5EF4-FFF2-40B4-BE49-F238E27FC236}">
                <a16:creationId xmlns:a16="http://schemas.microsoft.com/office/drawing/2014/main" id="{DB5EE02A-B01A-5E4C-B702-F6EBFE468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6" y="4315099"/>
            <a:ext cx="3930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A</a:t>
            </a:r>
          </a:p>
        </p:txBody>
      </p:sp>
      <p:sp>
        <p:nvSpPr>
          <p:cNvPr id="236" name="Line 67">
            <a:extLst>
              <a:ext uri="{FF2B5EF4-FFF2-40B4-BE49-F238E27FC236}">
                <a16:creationId xmlns:a16="http://schemas.microsoft.com/office/drawing/2014/main" id="{C65C148F-06BF-C940-B2DD-A67AC4BE27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5932" y="4787483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9" name="Line 73">
            <a:extLst>
              <a:ext uri="{FF2B5EF4-FFF2-40B4-BE49-F238E27FC236}">
                <a16:creationId xmlns:a16="http://schemas.microsoft.com/office/drawing/2014/main" id="{2E33E508-B8D6-3E44-B5AA-A6A307EEE1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56672" y="5684421"/>
            <a:ext cx="267105" cy="2009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40" name="Freeform 75">
            <a:extLst>
              <a:ext uri="{FF2B5EF4-FFF2-40B4-BE49-F238E27FC236}">
                <a16:creationId xmlns:a16="http://schemas.microsoft.com/office/drawing/2014/main" id="{25EB896A-E2EC-F64E-82DF-14D4BB8B17FF}"/>
              </a:ext>
            </a:extLst>
          </p:cNvPr>
          <p:cNvSpPr>
            <a:spLocks/>
          </p:cNvSpPr>
          <p:nvPr/>
        </p:nvSpPr>
        <p:spPr bwMode="auto">
          <a:xfrm>
            <a:off x="7476157" y="4811296"/>
            <a:ext cx="765175" cy="1081088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41" name="Text Box 76">
            <a:extLst>
              <a:ext uri="{FF2B5EF4-FFF2-40B4-BE49-F238E27FC236}">
                <a16:creationId xmlns:a16="http://schemas.microsoft.com/office/drawing/2014/main" id="{6209BBA1-3ADB-DD4E-98BA-16778788F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316" y="4484341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B</a:t>
            </a:r>
          </a:p>
        </p:txBody>
      </p: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31F04776-CE9C-1440-B37F-242C3E190A98}"/>
              </a:ext>
            </a:extLst>
          </p:cNvPr>
          <p:cNvGrpSpPr/>
          <p:nvPr/>
        </p:nvGrpSpPr>
        <p:grpSpPr>
          <a:xfrm>
            <a:off x="5001868" y="5038254"/>
            <a:ext cx="1310631" cy="501151"/>
            <a:chOff x="4909105" y="5767126"/>
            <a:chExt cx="1310631" cy="501151"/>
          </a:xfrm>
        </p:grpSpPr>
        <p:sp>
          <p:nvSpPr>
            <p:cNvPr id="261" name="Rectangle 37">
              <a:extLst>
                <a:ext uri="{FF2B5EF4-FFF2-40B4-BE49-F238E27FC236}">
                  <a16:creationId xmlns:a16="http://schemas.microsoft.com/office/drawing/2014/main" id="{7820489A-5549-C442-BF3C-BC1AC11B6F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024859" y="5937451"/>
              <a:ext cx="13416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sp>
          <p:nvSpPr>
            <p:cNvPr id="262" name="Rectangle 37">
              <a:extLst>
                <a:ext uri="{FF2B5EF4-FFF2-40B4-BE49-F238E27FC236}">
                  <a16:creationId xmlns:a16="http://schemas.microsoft.com/office/drawing/2014/main" id="{9AF76EFA-4C5B-674E-BA86-9C05702BA8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6501" y="5940764"/>
              <a:ext cx="140795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84D12D1B-CACD-6E4B-9C38-D2F459245889}"/>
                </a:ext>
              </a:extLst>
            </p:cNvPr>
            <p:cNvGrpSpPr/>
            <p:nvPr/>
          </p:nvGrpSpPr>
          <p:grpSpPr>
            <a:xfrm>
              <a:off x="5115340" y="5767126"/>
              <a:ext cx="901147" cy="501151"/>
              <a:chOff x="7493876" y="2774731"/>
              <a:chExt cx="1481958" cy="894622"/>
            </a:xfrm>
          </p:grpSpPr>
          <p:sp>
            <p:nvSpPr>
              <p:cNvPr id="264" name="Freeform 263">
                <a:extLst>
                  <a:ext uri="{FF2B5EF4-FFF2-40B4-BE49-F238E27FC236}">
                    <a16:creationId xmlns:a16="http://schemas.microsoft.com/office/drawing/2014/main" id="{16FB099F-FBEA-9F48-8EAA-5BCE48732126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13DBFA26-F015-2547-A930-D01540DA83C0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6BD83E9A-6CBF-3D4E-8F2F-EA68EE4D3756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67" name="Freeform 266">
                  <a:extLst>
                    <a:ext uri="{FF2B5EF4-FFF2-40B4-BE49-F238E27FC236}">
                      <a16:creationId xmlns:a16="http://schemas.microsoft.com/office/drawing/2014/main" id="{24B4E4B6-6B7A-4A4B-A9EB-9BA919CAA349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Freeform 267">
                  <a:extLst>
                    <a:ext uri="{FF2B5EF4-FFF2-40B4-BE49-F238E27FC236}">
                      <a16:creationId xmlns:a16="http://schemas.microsoft.com/office/drawing/2014/main" id="{8A579144-F431-924D-BEDF-34C91BDD544C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Freeform 268">
                  <a:extLst>
                    <a:ext uri="{FF2B5EF4-FFF2-40B4-BE49-F238E27FC236}">
                      <a16:creationId xmlns:a16="http://schemas.microsoft.com/office/drawing/2014/main" id="{60A07585-2E49-1643-B16B-023093CA681A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Freeform 269">
                  <a:extLst>
                    <a:ext uri="{FF2B5EF4-FFF2-40B4-BE49-F238E27FC236}">
                      <a16:creationId xmlns:a16="http://schemas.microsoft.com/office/drawing/2014/main" id="{99C7FFFB-540E-F04A-8756-DC9317FA983F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43" name="Rectangle 37">
            <a:extLst>
              <a:ext uri="{FF2B5EF4-FFF2-40B4-BE49-F238E27FC236}">
                <a16:creationId xmlns:a16="http://schemas.microsoft.com/office/drawing/2014/main" id="{2049FC20-01F9-A342-8ED2-71DDD4E2422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61022" y="4666815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244" name="Group 49">
            <a:extLst>
              <a:ext uri="{FF2B5EF4-FFF2-40B4-BE49-F238E27FC236}">
                <a16:creationId xmlns:a16="http://schemas.microsoft.com/office/drawing/2014/main" id="{0C6B5E2D-47E0-304A-802F-B33BA23951DC}"/>
              </a:ext>
            </a:extLst>
          </p:cNvPr>
          <p:cNvGrpSpPr>
            <a:grpSpLocks/>
          </p:cNvGrpSpPr>
          <p:nvPr/>
        </p:nvGrpSpPr>
        <p:grpSpPr bwMode="auto">
          <a:xfrm>
            <a:off x="2318687" y="4333458"/>
            <a:ext cx="936071" cy="761428"/>
            <a:chOff x="-44" y="1473"/>
            <a:chExt cx="981" cy="1105"/>
          </a:xfrm>
        </p:grpSpPr>
        <p:pic>
          <p:nvPicPr>
            <p:cNvPr id="259" name="Picture 50" descr="desktop_computer_stylized_medium">
              <a:extLst>
                <a:ext uri="{FF2B5EF4-FFF2-40B4-BE49-F238E27FC236}">
                  <a16:creationId xmlns:a16="http://schemas.microsoft.com/office/drawing/2014/main" id="{6C7B4EA6-CCA8-D147-AFAA-5DA13E6BAA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0" name="Freeform 51">
              <a:extLst>
                <a:ext uri="{FF2B5EF4-FFF2-40B4-BE49-F238E27FC236}">
                  <a16:creationId xmlns:a16="http://schemas.microsoft.com/office/drawing/2014/main" id="{48DE1DAA-CF8A-A24A-8DD9-85EF022FE8D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45" name="Rectangle 37">
            <a:extLst>
              <a:ext uri="{FF2B5EF4-FFF2-40B4-BE49-F238E27FC236}">
                <a16:creationId xmlns:a16="http://schemas.microsoft.com/office/drawing/2014/main" id="{1976AEED-D3C4-4C40-B836-5E4352A3611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71833" y="5687855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246" name="Group 49">
            <a:extLst>
              <a:ext uri="{FF2B5EF4-FFF2-40B4-BE49-F238E27FC236}">
                <a16:creationId xmlns:a16="http://schemas.microsoft.com/office/drawing/2014/main" id="{CA4E329E-B85D-034A-AD4E-3AA827B8BDBB}"/>
              </a:ext>
            </a:extLst>
          </p:cNvPr>
          <p:cNvGrpSpPr>
            <a:grpSpLocks/>
          </p:cNvGrpSpPr>
          <p:nvPr/>
        </p:nvGrpSpPr>
        <p:grpSpPr bwMode="auto">
          <a:xfrm>
            <a:off x="2681426" y="5490561"/>
            <a:ext cx="639495" cy="517588"/>
            <a:chOff x="-44" y="1473"/>
            <a:chExt cx="981" cy="1105"/>
          </a:xfrm>
        </p:grpSpPr>
        <p:pic>
          <p:nvPicPr>
            <p:cNvPr id="257" name="Picture 50" descr="desktop_computer_stylized_medium">
              <a:extLst>
                <a:ext uri="{FF2B5EF4-FFF2-40B4-BE49-F238E27FC236}">
                  <a16:creationId xmlns:a16="http://schemas.microsoft.com/office/drawing/2014/main" id="{1DF9E5DC-786D-6C49-ADDC-C953FEFE6B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8" name="Freeform 51">
              <a:extLst>
                <a:ext uri="{FF2B5EF4-FFF2-40B4-BE49-F238E27FC236}">
                  <a16:creationId xmlns:a16="http://schemas.microsoft.com/office/drawing/2014/main" id="{23D41A9D-8697-4D4D-8D16-A98A093EA1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sp>
        <p:nvSpPr>
          <p:cNvPr id="247" name="Rectangle 37">
            <a:extLst>
              <a:ext uri="{FF2B5EF4-FFF2-40B4-BE49-F238E27FC236}">
                <a16:creationId xmlns:a16="http://schemas.microsoft.com/office/drawing/2014/main" id="{921F645F-8A94-2445-84B8-38720AF0200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6575" y="4653061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248" name="Rectangle 37">
            <a:extLst>
              <a:ext uri="{FF2B5EF4-FFF2-40B4-BE49-F238E27FC236}">
                <a16:creationId xmlns:a16="http://schemas.microsoft.com/office/drawing/2014/main" id="{7E4E6975-B2CA-7444-B862-F4B4940509B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96816" y="5784803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249" name="Group 44">
            <a:extLst>
              <a:ext uri="{FF2B5EF4-FFF2-40B4-BE49-F238E27FC236}">
                <a16:creationId xmlns:a16="http://schemas.microsoft.com/office/drawing/2014/main" id="{0E421EA6-E430-A84D-86CE-88CE29472188}"/>
              </a:ext>
            </a:extLst>
          </p:cNvPr>
          <p:cNvGrpSpPr>
            <a:grpSpLocks/>
          </p:cNvGrpSpPr>
          <p:nvPr/>
        </p:nvGrpSpPr>
        <p:grpSpPr bwMode="auto">
          <a:xfrm>
            <a:off x="8491273" y="4391325"/>
            <a:ext cx="1009650" cy="855028"/>
            <a:chOff x="-44" y="1473"/>
            <a:chExt cx="981" cy="1105"/>
          </a:xfrm>
        </p:grpSpPr>
        <p:pic>
          <p:nvPicPr>
            <p:cNvPr id="255" name="Picture 45" descr="desktop_computer_stylized_medium">
              <a:extLst>
                <a:ext uri="{FF2B5EF4-FFF2-40B4-BE49-F238E27FC236}">
                  <a16:creationId xmlns:a16="http://schemas.microsoft.com/office/drawing/2014/main" id="{0CFB0548-75C3-B541-8DF5-553BDA442F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" name="Freeform 46">
              <a:extLst>
                <a:ext uri="{FF2B5EF4-FFF2-40B4-BE49-F238E27FC236}">
                  <a16:creationId xmlns:a16="http://schemas.microsoft.com/office/drawing/2014/main" id="{A0094AEB-3AFF-0940-8C77-D29712E481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50" name="Group 44">
            <a:extLst>
              <a:ext uri="{FF2B5EF4-FFF2-40B4-BE49-F238E27FC236}">
                <a16:creationId xmlns:a16="http://schemas.microsoft.com/office/drawing/2014/main" id="{BCF5D40A-A74B-274B-8ADA-55B66CD5DBFC}"/>
              </a:ext>
            </a:extLst>
          </p:cNvPr>
          <p:cNvGrpSpPr>
            <a:grpSpLocks/>
          </p:cNvGrpSpPr>
          <p:nvPr/>
        </p:nvGrpSpPr>
        <p:grpSpPr bwMode="auto">
          <a:xfrm>
            <a:off x="8343615" y="5618570"/>
            <a:ext cx="711200" cy="601028"/>
            <a:chOff x="-44" y="1473"/>
            <a:chExt cx="981" cy="1105"/>
          </a:xfrm>
        </p:grpSpPr>
        <p:pic>
          <p:nvPicPr>
            <p:cNvPr id="253" name="Picture 45" descr="desktop_computer_stylized_medium">
              <a:extLst>
                <a:ext uri="{FF2B5EF4-FFF2-40B4-BE49-F238E27FC236}">
                  <a16:creationId xmlns:a16="http://schemas.microsoft.com/office/drawing/2014/main" id="{771731DD-0069-DA47-95DF-85CE9F4918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" name="Freeform 46">
              <a:extLst>
                <a:ext uri="{FF2B5EF4-FFF2-40B4-BE49-F238E27FC236}">
                  <a16:creationId xmlns:a16="http://schemas.microsoft.com/office/drawing/2014/main" id="{0818206B-A68C-604B-A676-494044A074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6ACCC7A-2790-4042-9C87-704C4398F4FC}"/>
              </a:ext>
            </a:extLst>
          </p:cNvPr>
          <p:cNvGrpSpPr/>
          <p:nvPr/>
        </p:nvGrpSpPr>
        <p:grpSpPr>
          <a:xfrm>
            <a:off x="1799535" y="4860508"/>
            <a:ext cx="8432226" cy="1763135"/>
            <a:chOff x="1799535" y="4860508"/>
            <a:chExt cx="8432226" cy="1763135"/>
          </a:xfrm>
        </p:grpSpPr>
        <p:sp>
          <p:nvSpPr>
            <p:cNvPr id="220" name="Text Box 21">
              <a:extLst>
                <a:ext uri="{FF2B5EF4-FFF2-40B4-BE49-F238E27FC236}">
                  <a16:creationId xmlns:a16="http://schemas.microsoft.com/office/drawing/2014/main" id="{8B5C784D-B8E9-0242-B1BF-5469854FDC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0945" y="5749508"/>
              <a:ext cx="15859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1A-23-F9-CD-06-9B</a:t>
              </a:r>
            </a:p>
          </p:txBody>
        </p:sp>
        <p:sp>
          <p:nvSpPr>
            <p:cNvPr id="221" name="Text Box 22">
              <a:extLst>
                <a:ext uri="{FF2B5EF4-FFF2-40B4-BE49-F238E27FC236}">
                  <a16:creationId xmlns:a16="http://schemas.microsoft.com/office/drawing/2014/main" id="{C464F240-6EA6-E645-AE35-1132527BB1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8582" y="5576471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222.222.222.220</a:t>
              </a:r>
            </a:p>
          </p:txBody>
        </p:sp>
        <p:grpSp>
          <p:nvGrpSpPr>
            <p:cNvPr id="222" name="Group 23">
              <a:extLst>
                <a:ext uri="{FF2B5EF4-FFF2-40B4-BE49-F238E27FC236}">
                  <a16:creationId xmlns:a16="http://schemas.microsoft.com/office/drawing/2014/main" id="{718D171D-585A-DA4B-8722-1465B928B3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2226" y="6027746"/>
              <a:ext cx="1573213" cy="482601"/>
              <a:chOff x="1934" y="2405"/>
              <a:chExt cx="991" cy="304"/>
            </a:xfrm>
          </p:grpSpPr>
          <p:sp>
            <p:nvSpPr>
              <p:cNvPr id="273" name="Text Box 24">
                <a:extLst>
                  <a:ext uri="{FF2B5EF4-FFF2-40B4-BE49-F238E27FC236}">
                    <a16:creationId xmlns:a16="http://schemas.microsoft.com/office/drawing/2014/main" id="{6074A99D-1DA4-3A42-9396-9E51D4D7D3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9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111.111.111.110</a:t>
                </a:r>
              </a:p>
            </p:txBody>
          </p:sp>
          <p:sp>
            <p:nvSpPr>
              <p:cNvPr id="274" name="Text Box 25">
                <a:extLst>
                  <a:ext uri="{FF2B5EF4-FFF2-40B4-BE49-F238E27FC236}">
                    <a16:creationId xmlns:a16="http://schemas.microsoft.com/office/drawing/2014/main" id="{7F04AB82-B2F9-5040-9BD7-B58343D5B0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8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223" name="Text Box 26">
              <a:extLst>
                <a:ext uri="{FF2B5EF4-FFF2-40B4-BE49-F238E27FC236}">
                  <a16:creationId xmlns:a16="http://schemas.microsoft.com/office/drawing/2014/main" id="{345706BC-EE35-E948-B847-B9C8F402B9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382" y="6174597"/>
              <a:ext cx="163461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CC-49-DE-D0-AB-7D</a:t>
              </a:r>
            </a:p>
          </p:txBody>
        </p:sp>
        <p:sp>
          <p:nvSpPr>
            <p:cNvPr id="224" name="Text Box 27">
              <a:extLst>
                <a:ext uri="{FF2B5EF4-FFF2-40B4-BE49-F238E27FC236}">
                  <a16:creationId xmlns:a16="http://schemas.microsoft.com/office/drawing/2014/main" id="{C6892711-5B00-1B44-A3A1-ED7D7A05C6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3407" y="5985684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111.111.111.112</a:t>
              </a:r>
            </a:p>
          </p:txBody>
        </p:sp>
        <p:sp>
          <p:nvSpPr>
            <p:cNvPr id="225" name="Text Box 30">
              <a:extLst>
                <a:ext uri="{FF2B5EF4-FFF2-40B4-BE49-F238E27FC236}">
                  <a16:creationId xmlns:a16="http://schemas.microsoft.com/office/drawing/2014/main" id="{C9755018-30C5-2F48-B77B-D1C5089AD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1438" y="5007006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111.111.111.111</a:t>
              </a:r>
            </a:p>
          </p:txBody>
        </p:sp>
        <p:sp>
          <p:nvSpPr>
            <p:cNvPr id="226" name="Text Box 33">
              <a:extLst>
                <a:ext uri="{FF2B5EF4-FFF2-40B4-BE49-F238E27FC236}">
                  <a16:creationId xmlns:a16="http://schemas.microsoft.com/office/drawing/2014/main" id="{F8059422-13FC-B849-B3BE-4C2D1B5468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9535" y="5196273"/>
              <a:ext cx="15359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74-29-9C-E8-FF-55</a:t>
              </a:r>
            </a:p>
          </p:txBody>
        </p:sp>
        <p:sp>
          <p:nvSpPr>
            <p:cNvPr id="230" name="Line 44">
              <a:extLst>
                <a:ext uri="{FF2B5EF4-FFF2-40B4-BE49-F238E27FC236}">
                  <a16:creationId xmlns:a16="http://schemas.microsoft.com/office/drawing/2014/main" id="{5FF08ADC-A615-AA4F-988F-06E9F2E022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2282" y="5842809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231" name="Line 45">
              <a:extLst>
                <a:ext uri="{FF2B5EF4-FFF2-40B4-BE49-F238E27FC236}">
                  <a16:creationId xmlns:a16="http://schemas.microsoft.com/office/drawing/2014/main" id="{C98C8486-5AB7-664F-9D85-3DD76A3625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48645" y="4860508"/>
              <a:ext cx="0" cy="248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2" name="Line 46">
              <a:extLst>
                <a:ext uri="{FF2B5EF4-FFF2-40B4-BE49-F238E27FC236}">
                  <a16:creationId xmlns:a16="http://schemas.microsoft.com/office/drawing/2014/main" id="{B1A0EF95-B5D7-6443-84A3-A0E0B1049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8707" y="5427247"/>
              <a:ext cx="0" cy="620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233" name="Line 47">
              <a:extLst>
                <a:ext uri="{FF2B5EF4-FFF2-40B4-BE49-F238E27FC236}">
                  <a16:creationId xmlns:a16="http://schemas.microsoft.com/office/drawing/2014/main" id="{4D21BB95-E938-424E-94A6-FA1551CE2B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07745" y="5417721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235" name="Group 63">
              <a:extLst>
                <a:ext uri="{FF2B5EF4-FFF2-40B4-BE49-F238E27FC236}">
                  <a16:creationId xmlns:a16="http://schemas.microsoft.com/office/drawing/2014/main" id="{022EBB57-7AB3-7C45-9AC9-24B737F13F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5685" y="5148731"/>
              <a:ext cx="1616076" cy="495300"/>
              <a:chOff x="4351" y="2786"/>
              <a:chExt cx="1018" cy="312"/>
            </a:xfrm>
          </p:grpSpPr>
          <p:sp>
            <p:nvSpPr>
              <p:cNvPr id="271" name="Text Box 64">
                <a:extLst>
                  <a:ext uri="{FF2B5EF4-FFF2-40B4-BE49-F238E27FC236}">
                    <a16:creationId xmlns:a16="http://schemas.microsoft.com/office/drawing/2014/main" id="{9C1790DC-D8F5-D148-A191-4095380CC6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9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222.222.222.222</a:t>
                </a:r>
              </a:p>
            </p:txBody>
          </p:sp>
          <p:sp>
            <p:nvSpPr>
              <p:cNvPr id="272" name="Text Box 65">
                <a:extLst>
                  <a:ext uri="{FF2B5EF4-FFF2-40B4-BE49-F238E27FC236}">
                    <a16:creationId xmlns:a16="http://schemas.microsoft.com/office/drawing/2014/main" id="{B09022AD-3504-8E4C-B2F0-99A5DA41EF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101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237" name="Text Box 71">
              <a:extLst>
                <a:ext uri="{FF2B5EF4-FFF2-40B4-BE49-F238E27FC236}">
                  <a16:creationId xmlns:a16="http://schemas.microsoft.com/office/drawing/2014/main" id="{E34EA307-0F5E-7E4E-9CE6-4AB424039B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7272" y="6136999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222.222.222.221</a:t>
              </a:r>
            </a:p>
          </p:txBody>
        </p:sp>
        <p:sp>
          <p:nvSpPr>
            <p:cNvPr id="238" name="Text Box 72">
              <a:extLst>
                <a:ext uri="{FF2B5EF4-FFF2-40B4-BE49-F238E27FC236}">
                  <a16:creationId xmlns:a16="http://schemas.microsoft.com/office/drawing/2014/main" id="{B5B6783C-814C-0B4E-B164-BE3DE87DB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7391" y="6315866"/>
              <a:ext cx="155228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88-B2-2F-54-1A-0F</a:t>
              </a:r>
            </a:p>
          </p:txBody>
        </p: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id="{64FFBE43-D54F-1248-BB0F-8C6305664255}"/>
                </a:ext>
              </a:extLst>
            </p:cNvPr>
            <p:cNvCxnSpPr/>
            <p:nvPr/>
          </p:nvCxnSpPr>
          <p:spPr>
            <a:xfrm flipV="1">
              <a:off x="8669292" y="4874844"/>
              <a:ext cx="0" cy="44597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>
              <a:extLst>
                <a:ext uri="{FF2B5EF4-FFF2-40B4-BE49-F238E27FC236}">
                  <a16:creationId xmlns:a16="http://schemas.microsoft.com/office/drawing/2014/main" id="{AF922730-B346-B540-9CCA-A7D5E3F387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47023" y="5943807"/>
              <a:ext cx="0" cy="2416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5" name="Rectangle 2">
            <a:extLst>
              <a:ext uri="{FF2B5EF4-FFF2-40B4-BE49-F238E27FC236}">
                <a16:creationId xmlns:a16="http://schemas.microsoft.com/office/drawing/2014/main" id="{F2C09E71-12BD-2C45-A9FA-A6A951F6F19C}"/>
              </a:ext>
            </a:extLst>
          </p:cNvPr>
          <p:cNvSpPr txBox="1">
            <a:spLocks noChangeArrowheads="1"/>
          </p:cNvSpPr>
          <p:nvPr/>
        </p:nvSpPr>
        <p:spPr>
          <a:xfrm>
            <a:off x="923027" y="2179255"/>
            <a:ext cx="10196305" cy="1583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225425">
              <a:buFont typeface="Wingdings" charset="2"/>
              <a:buChar char="§"/>
              <a:defRPr/>
            </a:pPr>
            <a:r>
              <a:rPr lang="en-US" sz="2800" dirty="0"/>
              <a:t>assume that:</a:t>
            </a:r>
          </a:p>
          <a:p>
            <a:pPr marL="1022350" lvl="2" indent="-342900">
              <a:spcBef>
                <a:spcPts val="0"/>
              </a:spcBef>
              <a:buClr>
                <a:srgbClr val="0000A8"/>
              </a:buClr>
              <a:defRPr/>
            </a:pPr>
            <a:r>
              <a:rPr lang="en-US" sz="2400" dirty="0"/>
              <a:t>A knows B’s IP address</a:t>
            </a:r>
          </a:p>
          <a:p>
            <a:pPr marL="1022350" lvl="2" indent="-342900">
              <a:spcBef>
                <a:spcPts val="0"/>
              </a:spcBef>
              <a:buClr>
                <a:srgbClr val="0000A8"/>
              </a:buClr>
              <a:defRPr/>
            </a:pPr>
            <a:r>
              <a:rPr lang="en-US" sz="2400" dirty="0"/>
              <a:t>A knows IP address of first hop router, R </a:t>
            </a:r>
            <a:r>
              <a:rPr lang="en-US" sz="2400" dirty="0">
                <a:solidFill>
                  <a:srgbClr val="0000A8"/>
                </a:solidFill>
              </a:rPr>
              <a:t>(how?)</a:t>
            </a:r>
          </a:p>
          <a:p>
            <a:pPr marL="1022350" lvl="2" indent="-342900">
              <a:spcBef>
                <a:spcPts val="0"/>
              </a:spcBef>
              <a:buClr>
                <a:srgbClr val="0000A8"/>
              </a:buClr>
              <a:defRPr/>
            </a:pPr>
            <a:r>
              <a:rPr lang="en-US" sz="2400" dirty="0"/>
              <a:t>A knows R’s MAC address </a:t>
            </a:r>
            <a:r>
              <a:rPr lang="en-US" sz="2400" dirty="0">
                <a:solidFill>
                  <a:srgbClr val="0000A8"/>
                </a:solidFill>
              </a:rPr>
              <a:t>(how?)</a:t>
            </a:r>
          </a:p>
        </p:txBody>
      </p:sp>
    </p:spTree>
    <p:extLst>
      <p:ext uri="{BB962C8B-B14F-4D97-AF65-F5344CB8AC3E}">
        <p14:creationId xmlns:p14="http://schemas.microsoft.com/office/powerpoint/2010/main" val="178743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651C00-C245-A047-A258-600E278EB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046" y="2790641"/>
            <a:ext cx="3167725" cy="3588388"/>
          </a:xfrm>
        </p:spPr>
        <p:txBody>
          <a:bodyPr>
            <a:normAutofit/>
          </a:bodyPr>
          <a:lstStyle/>
          <a:p>
            <a:pPr marL="130175" indent="0">
              <a:buNone/>
            </a:pPr>
            <a:r>
              <a:rPr lang="en-US" sz="3600" dirty="0">
                <a:solidFill>
                  <a:srgbClr val="0000A2"/>
                </a:solidFill>
              </a:rPr>
              <a:t>Easy:</a:t>
            </a:r>
            <a:endParaRPr lang="en-US" sz="3200" dirty="0"/>
          </a:p>
          <a:p>
            <a:pPr marL="577850" indent="-254000">
              <a:spcBef>
                <a:spcPts val="400"/>
              </a:spcBef>
            </a:pPr>
            <a:r>
              <a:rPr lang="en-US" strike="sngStrike" dirty="0" err="1"/>
              <a:t>SmartNIC</a:t>
            </a:r>
            <a:endParaRPr lang="en-US" strike="sngStrike" dirty="0"/>
          </a:p>
          <a:p>
            <a:pPr marL="577850" indent="-254000">
              <a:spcBef>
                <a:spcPts val="400"/>
              </a:spcBef>
            </a:pPr>
            <a:r>
              <a:rPr lang="en-US" strike="sngStrike" dirty="0"/>
              <a:t>MPLS</a:t>
            </a:r>
          </a:p>
          <a:p>
            <a:pPr marL="577850" indent="-254000">
              <a:spcBef>
                <a:spcPts val="400"/>
              </a:spcBef>
            </a:pPr>
            <a:r>
              <a:rPr lang="en-US" dirty="0"/>
              <a:t>Network slicing</a:t>
            </a:r>
          </a:p>
          <a:p>
            <a:pPr marL="577850" indent="-254000">
              <a:spcBef>
                <a:spcPts val="400"/>
              </a:spcBef>
            </a:pPr>
            <a:r>
              <a:rPr lang="en-US" dirty="0"/>
              <a:t>VNF versus NFV</a:t>
            </a:r>
          </a:p>
          <a:p>
            <a:pPr marL="577850" indent="-254000">
              <a:spcBef>
                <a:spcPts val="400"/>
              </a:spcBef>
            </a:pPr>
            <a:r>
              <a:rPr lang="en-US" strike="sngStrike" dirty="0"/>
              <a:t>EVPN/VXLAN</a:t>
            </a:r>
          </a:p>
          <a:p>
            <a:pPr marL="577850" indent="-254000">
              <a:spcBef>
                <a:spcPts val="400"/>
              </a:spcBef>
            </a:pPr>
            <a:r>
              <a:rPr lang="en-US" strike="sngStrike" dirty="0"/>
              <a:t>Leaf-spine (datacenter</a:t>
            </a:r>
            <a:r>
              <a:rPr lang="en-US" dirty="0"/>
              <a:t>)</a:t>
            </a:r>
          </a:p>
          <a:p>
            <a:pPr marL="577850" indent="-254000"/>
            <a:endParaRPr lang="en-US" sz="3200" dirty="0"/>
          </a:p>
          <a:p>
            <a:pPr marL="577850" indent="-254000"/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74779-95D0-7044-8FF1-0C4096D1A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738" y="266260"/>
            <a:ext cx="5432527" cy="17318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409E3D-FE50-9544-8560-7D250FE0D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37" y="2779019"/>
            <a:ext cx="4644065" cy="2912057"/>
          </a:xfrm>
          <a:prstGeom prst="rect">
            <a:avLst/>
          </a:prstGeom>
        </p:spPr>
      </p:pic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6E86865E-C444-584F-BF42-626131F77E9B}"/>
              </a:ext>
            </a:extLst>
          </p:cNvPr>
          <p:cNvSpPr txBox="1">
            <a:spLocks/>
          </p:cNvSpPr>
          <p:nvPr/>
        </p:nvSpPr>
        <p:spPr>
          <a:xfrm>
            <a:off x="8436446" y="2812411"/>
            <a:ext cx="3755554" cy="3479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Font typeface="Wingdings" pitchFamily="2" charset="2"/>
              <a:buNone/>
            </a:pPr>
            <a:r>
              <a:rPr lang="en-US" sz="3600" dirty="0">
                <a:solidFill>
                  <a:srgbClr val="0000A2"/>
                </a:solidFill>
              </a:rPr>
              <a:t>A bit of prep:</a:t>
            </a:r>
            <a:endParaRPr lang="en-US" sz="3200" dirty="0"/>
          </a:p>
          <a:p>
            <a:pPr lvl="0">
              <a:spcBef>
                <a:spcPts val="400"/>
              </a:spcBef>
            </a:pPr>
            <a:r>
              <a:rPr lang="en-US" dirty="0"/>
              <a:t>SR IOV</a:t>
            </a:r>
            <a:endParaRPr lang="en-US" sz="2400" dirty="0"/>
          </a:p>
          <a:p>
            <a:pPr lvl="0">
              <a:spcBef>
                <a:spcPts val="400"/>
              </a:spcBef>
            </a:pPr>
            <a:r>
              <a:rPr lang="en-US" dirty="0"/>
              <a:t>SNAT</a:t>
            </a:r>
            <a:endParaRPr lang="en-US" sz="2400" dirty="0"/>
          </a:p>
          <a:p>
            <a:pPr lvl="0">
              <a:spcBef>
                <a:spcPts val="400"/>
              </a:spcBef>
            </a:pPr>
            <a:r>
              <a:rPr lang="en-US" dirty="0"/>
              <a:t>XMPP</a:t>
            </a:r>
            <a:endParaRPr lang="en-US" sz="2400" dirty="0"/>
          </a:p>
          <a:p>
            <a:pPr lvl="0">
              <a:spcBef>
                <a:spcPts val="400"/>
              </a:spcBef>
            </a:pPr>
            <a:r>
              <a:rPr lang="en-US" dirty="0"/>
              <a:t>DPDK</a:t>
            </a:r>
            <a:endParaRPr lang="en-US" sz="2400" dirty="0"/>
          </a:p>
          <a:p>
            <a:pPr marL="577850" indent="-25400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6605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Routing to another subnet: addressing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E8BE2D-BC96-5B4C-BB01-5A8A7B585BE8}"/>
              </a:ext>
            </a:extLst>
          </p:cNvPr>
          <p:cNvGrpSpPr/>
          <p:nvPr/>
        </p:nvGrpSpPr>
        <p:grpSpPr>
          <a:xfrm>
            <a:off x="1799535" y="4315099"/>
            <a:ext cx="8432226" cy="2308544"/>
            <a:chOff x="1799535" y="4315099"/>
            <a:chExt cx="8432226" cy="230854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CFFE62D-54D4-2E4A-9F56-42AF465143DE}"/>
                </a:ext>
              </a:extLst>
            </p:cNvPr>
            <p:cNvCxnSpPr/>
            <p:nvPr/>
          </p:nvCxnSpPr>
          <p:spPr>
            <a:xfrm>
              <a:off x="4293702" y="5340624"/>
              <a:ext cx="3233531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4">
              <a:extLst>
                <a:ext uri="{FF2B5EF4-FFF2-40B4-BE49-F238E27FC236}">
                  <a16:creationId xmlns:a16="http://schemas.microsoft.com/office/drawing/2014/main" id="{2D2C1B49-6D05-3245-A14C-49597506C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6545" y="4606786"/>
              <a:ext cx="38023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i="0" dirty="0">
                  <a:solidFill>
                    <a:srgbClr val="0000A8"/>
                  </a:solidFill>
                  <a:ea typeface="+mn-ea"/>
                  <a:cs typeface="+mn-cs"/>
                </a:rPr>
                <a:t>R</a:t>
              </a:r>
              <a:endParaRPr lang="en-US" sz="2000" i="0" dirty="0">
                <a:solidFill>
                  <a:srgbClr val="0000A8"/>
                </a:solidFill>
                <a:ea typeface="+mn-ea"/>
                <a:cs typeface="+mn-cs"/>
              </a:endParaRPr>
            </a:p>
          </p:txBody>
        </p:sp>
        <p:sp>
          <p:nvSpPr>
            <p:cNvPr id="92" name="Text Box 21">
              <a:extLst>
                <a:ext uri="{FF2B5EF4-FFF2-40B4-BE49-F238E27FC236}">
                  <a16:creationId xmlns:a16="http://schemas.microsoft.com/office/drawing/2014/main" id="{8E9F58B9-C012-7C42-9622-7098AAF9C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0945" y="5749508"/>
              <a:ext cx="15859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1A-23-F9-CD-06-9B</a:t>
              </a:r>
            </a:p>
          </p:txBody>
        </p:sp>
        <p:sp>
          <p:nvSpPr>
            <p:cNvPr id="93" name="Text Box 22">
              <a:extLst>
                <a:ext uri="{FF2B5EF4-FFF2-40B4-BE49-F238E27FC236}">
                  <a16:creationId xmlns:a16="http://schemas.microsoft.com/office/drawing/2014/main" id="{D3BC78DD-68E2-3F42-A025-894036CA6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8582" y="5576471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222.222.222.220</a:t>
              </a:r>
            </a:p>
          </p:txBody>
        </p:sp>
        <p:grpSp>
          <p:nvGrpSpPr>
            <p:cNvPr id="94" name="Group 23">
              <a:extLst>
                <a:ext uri="{FF2B5EF4-FFF2-40B4-BE49-F238E27FC236}">
                  <a16:creationId xmlns:a16="http://schemas.microsoft.com/office/drawing/2014/main" id="{026701D5-9E9E-EF42-B7AA-972F210D71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2226" y="6027746"/>
              <a:ext cx="1573213" cy="482601"/>
              <a:chOff x="1934" y="2405"/>
              <a:chExt cx="991" cy="304"/>
            </a:xfrm>
          </p:grpSpPr>
          <p:sp>
            <p:nvSpPr>
              <p:cNvPr id="146" name="Text Box 24">
                <a:extLst>
                  <a:ext uri="{FF2B5EF4-FFF2-40B4-BE49-F238E27FC236}">
                    <a16:creationId xmlns:a16="http://schemas.microsoft.com/office/drawing/2014/main" id="{D19F6EF2-3DED-734B-B3EA-8B5850BFD7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9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111.111.111.110</a:t>
                </a:r>
              </a:p>
            </p:txBody>
          </p:sp>
          <p:sp>
            <p:nvSpPr>
              <p:cNvPr id="147" name="Text Box 25">
                <a:extLst>
                  <a:ext uri="{FF2B5EF4-FFF2-40B4-BE49-F238E27FC236}">
                    <a16:creationId xmlns:a16="http://schemas.microsoft.com/office/drawing/2014/main" id="{E60F6762-DC3F-2E40-B567-43C8BBD1B1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8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99" name="Text Box 26">
              <a:extLst>
                <a:ext uri="{FF2B5EF4-FFF2-40B4-BE49-F238E27FC236}">
                  <a16:creationId xmlns:a16="http://schemas.microsoft.com/office/drawing/2014/main" id="{EB7AD1CB-7395-4048-94BA-078B676019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382" y="6174597"/>
              <a:ext cx="163461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CC-49-DE-D0-AB-7D</a:t>
              </a:r>
            </a:p>
          </p:txBody>
        </p:sp>
        <p:sp>
          <p:nvSpPr>
            <p:cNvPr id="100" name="Text Box 27">
              <a:extLst>
                <a:ext uri="{FF2B5EF4-FFF2-40B4-BE49-F238E27FC236}">
                  <a16:creationId xmlns:a16="http://schemas.microsoft.com/office/drawing/2014/main" id="{883C22D8-5EE5-FD4B-A6BF-961F094C9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3407" y="5985684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111.111.111.112</a:t>
              </a:r>
            </a:p>
          </p:txBody>
        </p:sp>
        <p:sp>
          <p:nvSpPr>
            <p:cNvPr id="101" name="Text Box 30">
              <a:extLst>
                <a:ext uri="{FF2B5EF4-FFF2-40B4-BE49-F238E27FC236}">
                  <a16:creationId xmlns:a16="http://schemas.microsoft.com/office/drawing/2014/main" id="{F0A4A6D6-07D6-9540-9E22-87082344B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1438" y="5007006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111.111.111.111</a:t>
              </a:r>
            </a:p>
          </p:txBody>
        </p:sp>
        <p:sp>
          <p:nvSpPr>
            <p:cNvPr id="102" name="Text Box 33">
              <a:extLst>
                <a:ext uri="{FF2B5EF4-FFF2-40B4-BE49-F238E27FC236}">
                  <a16:creationId xmlns:a16="http://schemas.microsoft.com/office/drawing/2014/main" id="{98DB423A-5D18-F545-A673-502329AD2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9535" y="5196273"/>
              <a:ext cx="15359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74-29-9C-E8-FF-55</a:t>
              </a:r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B2706607-111C-5245-B2CF-A17D7724F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582" y="4808121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9CE0FA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04" name="Line 40">
              <a:extLst>
                <a:ext uri="{FF2B5EF4-FFF2-40B4-BE49-F238E27FC236}">
                  <a16:creationId xmlns:a16="http://schemas.microsoft.com/office/drawing/2014/main" id="{28F869C4-D67B-E043-97EC-60E9EE422E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370" y="4787483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05" name="Line 41">
              <a:extLst>
                <a:ext uri="{FF2B5EF4-FFF2-40B4-BE49-F238E27FC236}">
                  <a16:creationId xmlns:a16="http://schemas.microsoft.com/office/drawing/2014/main" id="{F58EADC2-5F53-3341-BAA6-DBF970DD75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6935" y="5732045"/>
              <a:ext cx="283036" cy="544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07" name="Line 44">
              <a:extLst>
                <a:ext uri="{FF2B5EF4-FFF2-40B4-BE49-F238E27FC236}">
                  <a16:creationId xmlns:a16="http://schemas.microsoft.com/office/drawing/2014/main" id="{9DEB43AB-0452-E74B-A267-354DF376C2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2282" y="5842809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08" name="Line 45">
              <a:extLst>
                <a:ext uri="{FF2B5EF4-FFF2-40B4-BE49-F238E27FC236}">
                  <a16:creationId xmlns:a16="http://schemas.microsoft.com/office/drawing/2014/main" id="{FCE2A6D7-36B2-D94C-B589-354F8509B9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48645" y="4860508"/>
              <a:ext cx="0" cy="248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09" name="Line 46">
              <a:extLst>
                <a:ext uri="{FF2B5EF4-FFF2-40B4-BE49-F238E27FC236}">
                  <a16:creationId xmlns:a16="http://schemas.microsoft.com/office/drawing/2014/main" id="{34C788DF-A7C4-7C49-A6BA-645F98943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8707" y="5427247"/>
              <a:ext cx="0" cy="620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10" name="Line 47">
              <a:extLst>
                <a:ext uri="{FF2B5EF4-FFF2-40B4-BE49-F238E27FC236}">
                  <a16:creationId xmlns:a16="http://schemas.microsoft.com/office/drawing/2014/main" id="{74475E6E-D489-9D41-83DE-586A84785D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07745" y="5417721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11" name="Text Box 58">
              <a:extLst>
                <a:ext uri="{FF2B5EF4-FFF2-40B4-BE49-F238E27FC236}">
                  <a16:creationId xmlns:a16="http://schemas.microsoft.com/office/drawing/2014/main" id="{9ED91BB2-5CD2-AF4D-990D-A02134AFDF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3136" y="4315099"/>
              <a:ext cx="39305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i="0" dirty="0">
                  <a:solidFill>
                    <a:srgbClr val="0000A8"/>
                  </a:solidFill>
                  <a:ea typeface="+mn-ea"/>
                  <a:cs typeface="+mn-cs"/>
                </a:rPr>
                <a:t>A</a:t>
              </a:r>
            </a:p>
          </p:txBody>
        </p:sp>
        <p:grpSp>
          <p:nvGrpSpPr>
            <p:cNvPr id="113" name="Group 63">
              <a:extLst>
                <a:ext uri="{FF2B5EF4-FFF2-40B4-BE49-F238E27FC236}">
                  <a16:creationId xmlns:a16="http://schemas.microsoft.com/office/drawing/2014/main" id="{28E44824-539C-9E48-97D4-38EC5EF1A8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5685" y="5148731"/>
              <a:ext cx="1616076" cy="495300"/>
              <a:chOff x="4351" y="2786"/>
              <a:chExt cx="1018" cy="312"/>
            </a:xfrm>
          </p:grpSpPr>
          <p:sp>
            <p:nvSpPr>
              <p:cNvPr id="144" name="Text Box 64">
                <a:extLst>
                  <a:ext uri="{FF2B5EF4-FFF2-40B4-BE49-F238E27FC236}">
                    <a16:creationId xmlns:a16="http://schemas.microsoft.com/office/drawing/2014/main" id="{6F4DD6C5-5CCC-9A43-8DEF-22B166CC12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9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222.222.222.222</a:t>
                </a:r>
              </a:p>
            </p:txBody>
          </p:sp>
          <p:sp>
            <p:nvSpPr>
              <p:cNvPr id="145" name="Text Box 65">
                <a:extLst>
                  <a:ext uri="{FF2B5EF4-FFF2-40B4-BE49-F238E27FC236}">
                    <a16:creationId xmlns:a16="http://schemas.microsoft.com/office/drawing/2014/main" id="{6E33AF33-87FC-744F-A61A-A574F7048B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101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114" name="Line 67">
              <a:extLst>
                <a:ext uri="{FF2B5EF4-FFF2-40B4-BE49-F238E27FC236}">
                  <a16:creationId xmlns:a16="http://schemas.microsoft.com/office/drawing/2014/main" id="{351E9598-D6EF-0941-9E90-3FFDA09398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15932" y="4787483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6" name="Text Box 71">
              <a:extLst>
                <a:ext uri="{FF2B5EF4-FFF2-40B4-BE49-F238E27FC236}">
                  <a16:creationId xmlns:a16="http://schemas.microsoft.com/office/drawing/2014/main" id="{A2452177-E551-CB48-A13E-9F30A8D87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7272" y="6136999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222.222.222.221</a:t>
              </a:r>
            </a:p>
          </p:txBody>
        </p:sp>
        <p:sp>
          <p:nvSpPr>
            <p:cNvPr id="117" name="Text Box 72">
              <a:extLst>
                <a:ext uri="{FF2B5EF4-FFF2-40B4-BE49-F238E27FC236}">
                  <a16:creationId xmlns:a16="http://schemas.microsoft.com/office/drawing/2014/main" id="{70A29F2B-254D-C242-BED3-63C6A2000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7391" y="6315866"/>
              <a:ext cx="155228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88-B2-2F-54-1A-0F</a:t>
              </a:r>
            </a:p>
          </p:txBody>
        </p:sp>
        <p:sp>
          <p:nvSpPr>
            <p:cNvPr id="118" name="Line 73">
              <a:extLst>
                <a:ext uri="{FF2B5EF4-FFF2-40B4-BE49-F238E27FC236}">
                  <a16:creationId xmlns:a16="http://schemas.microsoft.com/office/drawing/2014/main" id="{EA6BFE92-6101-754D-A5A8-900E35C4E7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56672" y="5684421"/>
              <a:ext cx="267105" cy="200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20" name="Freeform 75">
              <a:extLst>
                <a:ext uri="{FF2B5EF4-FFF2-40B4-BE49-F238E27FC236}">
                  <a16:creationId xmlns:a16="http://schemas.microsoft.com/office/drawing/2014/main" id="{68E66362-A921-0844-BAA8-FB5279AD1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6157" y="4811296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9CE0FA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1" name="Text Box 76">
              <a:extLst>
                <a:ext uri="{FF2B5EF4-FFF2-40B4-BE49-F238E27FC236}">
                  <a16:creationId xmlns:a16="http://schemas.microsoft.com/office/drawing/2014/main" id="{DA57B50B-B7E5-2942-B45A-3152B6985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07316" y="4484341"/>
              <a:ext cx="38023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i="0" dirty="0">
                  <a:solidFill>
                    <a:srgbClr val="0000A8"/>
                  </a:solidFill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76A447-7E01-C147-9C89-C1C4C935DA7A}"/>
                </a:ext>
              </a:extLst>
            </p:cNvPr>
            <p:cNvGrpSpPr/>
            <p:nvPr/>
          </p:nvGrpSpPr>
          <p:grpSpPr>
            <a:xfrm>
              <a:off x="5001868" y="5038254"/>
              <a:ext cx="1310631" cy="501151"/>
              <a:chOff x="4909105" y="5767126"/>
              <a:chExt cx="1310631" cy="501151"/>
            </a:xfrm>
          </p:grpSpPr>
          <p:sp>
            <p:nvSpPr>
              <p:cNvPr id="167" name="Rectangle 37">
                <a:extLst>
                  <a:ext uri="{FF2B5EF4-FFF2-40B4-BE49-F238E27FC236}">
                    <a16:creationId xmlns:a16="http://schemas.microsoft.com/office/drawing/2014/main" id="{89D0886F-F835-2044-AB8F-F49ACC0B5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024859" y="5937451"/>
                <a:ext cx="134168" cy="255587"/>
              </a:xfrm>
              <a:prstGeom prst="rect">
                <a:avLst/>
              </a:prstGeom>
              <a:gradFill rotWithShape="1">
                <a:gsLst>
                  <a:gs pos="0">
                    <a:srgbClr val="0000A8"/>
                  </a:gs>
                  <a:gs pos="50000">
                    <a:srgbClr val="FFFFFF"/>
                  </a:gs>
                  <a:gs pos="99000">
                    <a:srgbClr val="0000A8"/>
                  </a:gs>
                </a:gsLst>
                <a:lin ang="0" scaled="1"/>
              </a:gradFill>
              <a:ln w="9525">
                <a:solidFill>
                  <a:srgbClr val="008000">
                    <a:alpha val="15000"/>
                  </a:srgb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endParaRPr>
              </a:p>
            </p:txBody>
          </p:sp>
          <p:sp>
            <p:nvSpPr>
              <p:cNvPr id="168" name="Rectangle 37">
                <a:extLst>
                  <a:ext uri="{FF2B5EF4-FFF2-40B4-BE49-F238E27FC236}">
                    <a16:creationId xmlns:a16="http://schemas.microsoft.com/office/drawing/2014/main" id="{C75323AD-DC39-4543-A0CC-4375A7BCF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966501" y="5940764"/>
                <a:ext cx="140795" cy="255587"/>
              </a:xfrm>
              <a:prstGeom prst="rect">
                <a:avLst/>
              </a:prstGeom>
              <a:gradFill rotWithShape="1">
                <a:gsLst>
                  <a:gs pos="0">
                    <a:srgbClr val="0000A8"/>
                  </a:gs>
                  <a:gs pos="50000">
                    <a:srgbClr val="FFFFFF"/>
                  </a:gs>
                  <a:gs pos="99000">
                    <a:srgbClr val="0000A8"/>
                  </a:gs>
                </a:gsLst>
                <a:lin ang="0" scaled="1"/>
              </a:gradFill>
              <a:ln w="9525">
                <a:solidFill>
                  <a:srgbClr val="008000">
                    <a:alpha val="15000"/>
                  </a:srgb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endParaRPr>
              </a:p>
            </p:txBody>
          </p: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EDD0BCD9-05EB-F249-AEA1-A9CCFBC80BB8}"/>
                  </a:ext>
                </a:extLst>
              </p:cNvPr>
              <p:cNvGrpSpPr/>
              <p:nvPr/>
            </p:nvGrpSpPr>
            <p:grpSpPr>
              <a:xfrm>
                <a:off x="5115340" y="5767126"/>
                <a:ext cx="901147" cy="501151"/>
                <a:chOff x="7493876" y="2774731"/>
                <a:chExt cx="1481958" cy="894622"/>
              </a:xfrm>
            </p:grpSpPr>
            <p:sp>
              <p:nvSpPr>
                <p:cNvPr id="157" name="Freeform 156">
                  <a:extLst>
                    <a:ext uri="{FF2B5EF4-FFF2-40B4-BE49-F238E27FC236}">
                      <a16:creationId xmlns:a16="http://schemas.microsoft.com/office/drawing/2014/main" id="{F5326B06-29FF-A544-BF80-2A0622229582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8065A2A5-902C-A940-821B-CBFC0122AC2F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14C076B7-5A71-8644-9F5C-08E13F943BD5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160" name="Freeform 159">
                    <a:extLst>
                      <a:ext uri="{FF2B5EF4-FFF2-40B4-BE49-F238E27FC236}">
                        <a16:creationId xmlns:a16="http://schemas.microsoft.com/office/drawing/2014/main" id="{13D62837-C3EA-8B4B-B09D-FC71F9727C64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1" name="Freeform 160">
                    <a:extLst>
                      <a:ext uri="{FF2B5EF4-FFF2-40B4-BE49-F238E27FC236}">
                        <a16:creationId xmlns:a16="http://schemas.microsoft.com/office/drawing/2014/main" id="{147D5E46-2372-FA45-9685-A7CC6CA91F5F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2" name="Freeform 161">
                    <a:extLst>
                      <a:ext uri="{FF2B5EF4-FFF2-40B4-BE49-F238E27FC236}">
                        <a16:creationId xmlns:a16="http://schemas.microsoft.com/office/drawing/2014/main" id="{6B2D97C5-61CB-9441-993B-95CAA7169FC7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3" name="Freeform 162">
                    <a:extLst>
                      <a:ext uri="{FF2B5EF4-FFF2-40B4-BE49-F238E27FC236}">
                        <a16:creationId xmlns:a16="http://schemas.microsoft.com/office/drawing/2014/main" id="{CD3C4F94-9D92-F048-A80A-0D709146CB4E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71" name="Rectangle 37">
              <a:extLst>
                <a:ext uri="{FF2B5EF4-FFF2-40B4-BE49-F238E27FC236}">
                  <a16:creationId xmlns:a16="http://schemas.microsoft.com/office/drawing/2014/main" id="{A9816EEA-38E6-AE46-970F-D20738D1CB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161022" y="4666815"/>
              <a:ext cx="119903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49" name="Group 49">
              <a:extLst>
                <a:ext uri="{FF2B5EF4-FFF2-40B4-BE49-F238E27FC236}">
                  <a16:creationId xmlns:a16="http://schemas.microsoft.com/office/drawing/2014/main" id="{AD680CEA-D168-C84F-AAE1-D128195A44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8687" y="4333458"/>
              <a:ext cx="936071" cy="761428"/>
              <a:chOff x="-44" y="1473"/>
              <a:chExt cx="981" cy="1105"/>
            </a:xfrm>
          </p:grpSpPr>
          <p:pic>
            <p:nvPicPr>
              <p:cNvPr id="150" name="Picture 50" descr="desktop_computer_stylized_medium">
                <a:extLst>
                  <a:ext uri="{FF2B5EF4-FFF2-40B4-BE49-F238E27FC236}">
                    <a16:creationId xmlns:a16="http://schemas.microsoft.com/office/drawing/2014/main" id="{DADE998E-D7B9-EC4F-9F94-E65CF536C4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1" name="Freeform 51">
                <a:extLst>
                  <a:ext uri="{FF2B5EF4-FFF2-40B4-BE49-F238E27FC236}">
                    <a16:creationId xmlns:a16="http://schemas.microsoft.com/office/drawing/2014/main" id="{BC38A1B0-555E-F049-93AC-48537726F70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80" name="Rectangle 37">
              <a:extLst>
                <a:ext uri="{FF2B5EF4-FFF2-40B4-BE49-F238E27FC236}">
                  <a16:creationId xmlns:a16="http://schemas.microsoft.com/office/drawing/2014/main" id="{51912ACC-FA1C-7E48-9062-DA96B6CD7C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71833" y="5687855"/>
              <a:ext cx="84261" cy="194751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26" name="Group 49">
              <a:extLst>
                <a:ext uri="{FF2B5EF4-FFF2-40B4-BE49-F238E27FC236}">
                  <a16:creationId xmlns:a16="http://schemas.microsoft.com/office/drawing/2014/main" id="{164313DA-E436-B94D-946E-A9F9627207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1426" y="5490561"/>
              <a:ext cx="639495" cy="517588"/>
              <a:chOff x="-44" y="1473"/>
              <a:chExt cx="981" cy="1105"/>
            </a:xfrm>
          </p:grpSpPr>
          <p:pic>
            <p:nvPicPr>
              <p:cNvPr id="127" name="Picture 50" descr="desktop_computer_stylized_medium">
                <a:extLst>
                  <a:ext uri="{FF2B5EF4-FFF2-40B4-BE49-F238E27FC236}">
                    <a16:creationId xmlns:a16="http://schemas.microsoft.com/office/drawing/2014/main" id="{2DC8C6C4-5C23-0541-8061-C718A5B9D9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" name="Freeform 51">
                <a:extLst>
                  <a:ext uri="{FF2B5EF4-FFF2-40B4-BE49-F238E27FC236}">
                    <a16:creationId xmlns:a16="http://schemas.microsoft.com/office/drawing/2014/main" id="{24E0555C-7855-E749-82E9-0F21AFA4C7C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  <p:sp>
          <p:nvSpPr>
            <p:cNvPr id="181" name="Rectangle 37">
              <a:extLst>
                <a:ext uri="{FF2B5EF4-FFF2-40B4-BE49-F238E27FC236}">
                  <a16:creationId xmlns:a16="http://schemas.microsoft.com/office/drawing/2014/main" id="{43F1B530-B1FE-5547-9108-2D9D5DEFE2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26575" y="4653061"/>
              <a:ext cx="119903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sp>
          <p:nvSpPr>
            <p:cNvPr id="182" name="Rectangle 37">
              <a:extLst>
                <a:ext uri="{FF2B5EF4-FFF2-40B4-BE49-F238E27FC236}">
                  <a16:creationId xmlns:a16="http://schemas.microsoft.com/office/drawing/2014/main" id="{7CF48F98-D094-CD4E-BD60-0DA33EA422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96816" y="5784803"/>
              <a:ext cx="84261" cy="194751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40" name="Group 44">
              <a:extLst>
                <a:ext uri="{FF2B5EF4-FFF2-40B4-BE49-F238E27FC236}">
                  <a16:creationId xmlns:a16="http://schemas.microsoft.com/office/drawing/2014/main" id="{BF422F91-ACCF-D044-A60B-0B40246D06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91273" y="4391325"/>
              <a:ext cx="1009650" cy="855028"/>
              <a:chOff x="-44" y="1473"/>
              <a:chExt cx="981" cy="1105"/>
            </a:xfrm>
          </p:grpSpPr>
          <p:pic>
            <p:nvPicPr>
              <p:cNvPr id="142" name="Picture 45" descr="desktop_computer_stylized_medium">
                <a:extLst>
                  <a:ext uri="{FF2B5EF4-FFF2-40B4-BE49-F238E27FC236}">
                    <a16:creationId xmlns:a16="http://schemas.microsoft.com/office/drawing/2014/main" id="{707FEFA6-A5DE-6840-9994-DC6AA79BA0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" name="Freeform 46">
                <a:extLst>
                  <a:ext uri="{FF2B5EF4-FFF2-40B4-BE49-F238E27FC236}">
                    <a16:creationId xmlns:a16="http://schemas.microsoft.com/office/drawing/2014/main" id="{2330F56F-3837-6446-9F35-FB42B05CDD6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52" name="Group 44">
              <a:extLst>
                <a:ext uri="{FF2B5EF4-FFF2-40B4-BE49-F238E27FC236}">
                  <a16:creationId xmlns:a16="http://schemas.microsoft.com/office/drawing/2014/main" id="{083ACB0A-FBA9-0D43-9726-0A41424DD3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3615" y="5618570"/>
              <a:ext cx="711200" cy="601028"/>
              <a:chOff x="-44" y="1473"/>
              <a:chExt cx="981" cy="1105"/>
            </a:xfrm>
          </p:grpSpPr>
          <p:pic>
            <p:nvPicPr>
              <p:cNvPr id="154" name="Picture 45" descr="desktop_computer_stylized_medium">
                <a:extLst>
                  <a:ext uri="{FF2B5EF4-FFF2-40B4-BE49-F238E27FC236}">
                    <a16:creationId xmlns:a16="http://schemas.microsoft.com/office/drawing/2014/main" id="{C369DB0B-1F34-3B46-A82A-78A90E656D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5" name="Freeform 46">
                <a:extLst>
                  <a:ext uri="{FF2B5EF4-FFF2-40B4-BE49-F238E27FC236}">
                    <a16:creationId xmlns:a16="http://schemas.microsoft.com/office/drawing/2014/main" id="{9C2398C0-FF47-894E-B5E8-11EB55029DC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F604162-E90D-984F-847A-C102A2F79780}"/>
                </a:ext>
              </a:extLst>
            </p:cNvPr>
            <p:cNvCxnSpPr/>
            <p:nvPr/>
          </p:nvCxnSpPr>
          <p:spPr>
            <a:xfrm flipV="1">
              <a:off x="8669292" y="4874844"/>
              <a:ext cx="0" cy="44597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ED79A4A8-654F-5C41-9FB9-78AF30E0F3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47023" y="5943807"/>
              <a:ext cx="0" cy="2416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AutoShape 153">
            <a:extLst>
              <a:ext uri="{FF2B5EF4-FFF2-40B4-BE49-F238E27FC236}">
                <a16:creationId xmlns:a16="http://schemas.microsoft.com/office/drawing/2014/main" id="{C1DEC24C-BFB2-6B4F-BA81-EEC3A6A9C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282" y="3404150"/>
            <a:ext cx="314325" cy="792163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78" name="Group 130">
            <a:extLst>
              <a:ext uri="{FF2B5EF4-FFF2-40B4-BE49-F238E27FC236}">
                <a16:creationId xmlns:a16="http://schemas.microsoft.com/office/drawing/2014/main" id="{6F8155FF-5822-3549-98DF-05648529019B}"/>
              </a:ext>
            </a:extLst>
          </p:cNvPr>
          <p:cNvGrpSpPr>
            <a:grpSpLocks/>
          </p:cNvGrpSpPr>
          <p:nvPr/>
        </p:nvGrpSpPr>
        <p:grpSpPr bwMode="auto">
          <a:xfrm>
            <a:off x="1793938" y="3017352"/>
            <a:ext cx="976312" cy="1460500"/>
            <a:chOff x="337" y="1692"/>
            <a:chExt cx="615" cy="920"/>
          </a:xfrm>
        </p:grpSpPr>
        <p:sp>
          <p:nvSpPr>
            <p:cNvPr id="179" name="Freeform 65">
              <a:extLst>
                <a:ext uri="{FF2B5EF4-FFF2-40B4-BE49-F238E27FC236}">
                  <a16:creationId xmlns:a16="http://schemas.microsoft.com/office/drawing/2014/main" id="{CEE79BEE-4F75-0443-8BCC-AFB0A8B88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8726 h 10000"/>
                <a:gd name="connsiteX3" fmla="*/ 8195 w 10000"/>
                <a:gd name="connsiteY3" fmla="*/ 8786 h 10000"/>
                <a:gd name="connsiteX4" fmla="*/ 8212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8212" y="0"/>
                  </a:moveTo>
                  <a:lnTo>
                    <a:pt x="10000" y="10000"/>
                  </a:lnTo>
                  <a:lnTo>
                    <a:pt x="0" y="8726"/>
                  </a:lnTo>
                  <a:lnTo>
                    <a:pt x="8195" y="8786"/>
                  </a:lnTo>
                  <a:cubicBezTo>
                    <a:pt x="8201" y="5857"/>
                    <a:pt x="8206" y="292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4" name="Rectangle 67">
              <a:extLst>
                <a:ext uri="{FF2B5EF4-FFF2-40B4-BE49-F238E27FC236}">
                  <a16:creationId xmlns:a16="http://schemas.microsoft.com/office/drawing/2014/main" id="{883ABF7E-6CB4-BC42-B575-A36EA900A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5" name="Text Box 68">
              <a:extLst>
                <a:ext uri="{FF2B5EF4-FFF2-40B4-BE49-F238E27FC236}">
                  <a16:creationId xmlns:a16="http://schemas.microsoft.com/office/drawing/2014/main" id="{66650C9E-5F29-884F-9159-45FAA57B8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" y="1692"/>
              <a:ext cx="309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Phy</a:t>
              </a:r>
            </a:p>
          </p:txBody>
        </p:sp>
        <p:sp>
          <p:nvSpPr>
            <p:cNvPr id="186" name="Line 69">
              <a:extLst>
                <a:ext uri="{FF2B5EF4-FFF2-40B4-BE49-F238E27FC236}">
                  <a16:creationId xmlns:a16="http://schemas.microsoft.com/office/drawing/2014/main" id="{C38F4ABA-4642-6E42-A7ED-8B44FA417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7" name="Line 70">
              <a:extLst>
                <a:ext uri="{FF2B5EF4-FFF2-40B4-BE49-F238E27FC236}">
                  <a16:creationId xmlns:a16="http://schemas.microsoft.com/office/drawing/2014/main" id="{398E3652-F593-0A4E-89E7-96E69780C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8" name="Line 71">
              <a:extLst>
                <a:ext uri="{FF2B5EF4-FFF2-40B4-BE49-F238E27FC236}">
                  <a16:creationId xmlns:a16="http://schemas.microsoft.com/office/drawing/2014/main" id="{6DEE6E13-9D27-014C-AB56-6B66BF11E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9" name="Line 72">
              <a:extLst>
                <a:ext uri="{FF2B5EF4-FFF2-40B4-BE49-F238E27FC236}">
                  <a16:creationId xmlns:a16="http://schemas.microsoft.com/office/drawing/2014/main" id="{8034621A-4B41-A146-99C4-7F51D5E7C4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0" name="Group 151">
            <a:extLst>
              <a:ext uri="{FF2B5EF4-FFF2-40B4-BE49-F238E27FC236}">
                <a16:creationId xmlns:a16="http://schemas.microsoft.com/office/drawing/2014/main" id="{B486901D-4BFD-A447-BC3C-D5DADB46F879}"/>
              </a:ext>
            </a:extLst>
          </p:cNvPr>
          <p:cNvGrpSpPr>
            <a:grpSpLocks/>
          </p:cNvGrpSpPr>
          <p:nvPr/>
        </p:nvGrpSpPr>
        <p:grpSpPr bwMode="auto">
          <a:xfrm>
            <a:off x="3033570" y="2961238"/>
            <a:ext cx="2011362" cy="760412"/>
            <a:chOff x="1197" y="1665"/>
            <a:chExt cx="1267" cy="479"/>
          </a:xfrm>
        </p:grpSpPr>
        <p:grpSp>
          <p:nvGrpSpPr>
            <p:cNvPr id="191" name="Group 150">
              <a:extLst>
                <a:ext uri="{FF2B5EF4-FFF2-40B4-BE49-F238E27FC236}">
                  <a16:creationId xmlns:a16="http://schemas.microsoft.com/office/drawing/2014/main" id="{DB9AC85E-9F88-E44B-86D1-FA4DC8294C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193" name="Rectangle 123">
                <a:extLst>
                  <a:ext uri="{FF2B5EF4-FFF2-40B4-BE49-F238E27FC236}">
                    <a16:creationId xmlns:a16="http://schemas.microsoft.com/office/drawing/2014/main" id="{82C7BD2C-0748-4943-8169-C086056359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4" name="Line 124">
                <a:extLst>
                  <a:ext uri="{FF2B5EF4-FFF2-40B4-BE49-F238E27FC236}">
                    <a16:creationId xmlns:a16="http://schemas.microsoft.com/office/drawing/2014/main" id="{CEC87B94-6EC9-8B4B-B829-61592882D5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5" name="Line 125">
                <a:extLst>
                  <a:ext uri="{FF2B5EF4-FFF2-40B4-BE49-F238E27FC236}">
                    <a16:creationId xmlns:a16="http://schemas.microsoft.com/office/drawing/2014/main" id="{0397BBAB-8DE8-C34D-93BF-78BBA0802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92" name="Text Box 126">
              <a:extLst>
                <a:ext uri="{FF2B5EF4-FFF2-40B4-BE49-F238E27FC236}">
                  <a16:creationId xmlns:a16="http://schemas.microsoft.com/office/drawing/2014/main" id="{3CF80CC5-5CA2-3F49-8AE1-D6488278A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 src: 111.111.111.111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 IP dest: 222.222.222.222</a:t>
              </a:r>
            </a:p>
          </p:txBody>
        </p:sp>
      </p:grpSp>
      <p:grpSp>
        <p:nvGrpSpPr>
          <p:cNvPr id="196" name="Group 141">
            <a:extLst>
              <a:ext uri="{FF2B5EF4-FFF2-40B4-BE49-F238E27FC236}">
                <a16:creationId xmlns:a16="http://schemas.microsoft.com/office/drawing/2014/main" id="{43D6CC11-6A15-DA4D-A6B4-3A498BA39B16}"/>
              </a:ext>
            </a:extLst>
          </p:cNvPr>
          <p:cNvGrpSpPr>
            <a:grpSpLocks/>
          </p:cNvGrpSpPr>
          <p:nvPr/>
        </p:nvGrpSpPr>
        <p:grpSpPr bwMode="auto">
          <a:xfrm>
            <a:off x="3166920" y="3221588"/>
            <a:ext cx="146050" cy="385762"/>
            <a:chOff x="1272" y="1762"/>
            <a:chExt cx="92" cy="243"/>
          </a:xfrm>
        </p:grpSpPr>
        <p:sp>
          <p:nvSpPr>
            <p:cNvPr id="197" name="Line 127">
              <a:extLst>
                <a:ext uri="{FF2B5EF4-FFF2-40B4-BE49-F238E27FC236}">
                  <a16:creationId xmlns:a16="http://schemas.microsoft.com/office/drawing/2014/main" id="{CFF4232C-6C8D-CA46-B8DF-55A6B990E6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8" name="Line 128">
              <a:extLst>
                <a:ext uri="{FF2B5EF4-FFF2-40B4-BE49-F238E27FC236}">
                  <a16:creationId xmlns:a16="http://schemas.microsoft.com/office/drawing/2014/main" id="{0FC90CB0-074D-124C-8085-60D0348EE5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99" name="Rectangle 143">
            <a:extLst>
              <a:ext uri="{FF2B5EF4-FFF2-40B4-BE49-F238E27FC236}">
                <a16:creationId xmlns:a16="http://schemas.microsoft.com/office/drawing/2014/main" id="{F8580D94-0394-A442-8CB6-1546E5F04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776" y="1283045"/>
            <a:ext cx="10769945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A creates IP datagram with IP source A, destination B </a:t>
            </a:r>
          </a:p>
        </p:txBody>
      </p:sp>
      <p:sp>
        <p:nvSpPr>
          <p:cNvPr id="200" name="Rectangle 144">
            <a:extLst>
              <a:ext uri="{FF2B5EF4-FFF2-40B4-BE49-F238E27FC236}">
                <a16:creationId xmlns:a16="http://schemas.microsoft.com/office/drawing/2014/main" id="{093EF9D2-90C4-4246-A4CE-501547C45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476" y="1672614"/>
            <a:ext cx="10200653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A creates link-layer frame containing A-to-B IP datagram</a:t>
            </a:r>
          </a:p>
          <a:p>
            <a:pPr marL="574675" lvl="1" indent="-231775" eaLnBrk="0" fontAlgn="base" hangingPunct="0">
              <a:lnSpc>
                <a:spcPct val="85000"/>
              </a:lnSpc>
              <a:spcBef>
                <a:spcPts val="4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 R's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MAC address is frame’s destination</a:t>
            </a:r>
            <a:endParaRPr lang="en-US" sz="3200" dirty="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201" name="Group 152">
            <a:extLst>
              <a:ext uri="{FF2B5EF4-FFF2-40B4-BE49-F238E27FC236}">
                <a16:creationId xmlns:a16="http://schemas.microsoft.com/office/drawing/2014/main" id="{30393C52-80B1-B34B-82FD-6D6AFC8693EE}"/>
              </a:ext>
            </a:extLst>
          </p:cNvPr>
          <p:cNvGrpSpPr>
            <a:grpSpLocks/>
          </p:cNvGrpSpPr>
          <p:nvPr/>
        </p:nvGrpSpPr>
        <p:grpSpPr bwMode="auto">
          <a:xfrm>
            <a:off x="2617645" y="2562775"/>
            <a:ext cx="2443162" cy="1519238"/>
            <a:chOff x="931" y="1414"/>
            <a:chExt cx="1539" cy="957"/>
          </a:xfrm>
        </p:grpSpPr>
        <p:sp>
          <p:nvSpPr>
            <p:cNvPr id="202" name="Text Box 135">
              <a:extLst>
                <a:ext uri="{FF2B5EF4-FFF2-40B4-BE49-F238E27FC236}">
                  <a16:creationId xmlns:a16="http://schemas.microsoft.com/office/drawing/2014/main" id="{374D8384-205B-1346-973B-C4A7A0B52B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MAC src: 74-29-9C-E8-FF-55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 MAC dest: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E6-E9-00-17-BB-4B</a:t>
              </a:r>
            </a:p>
          </p:txBody>
        </p:sp>
        <p:grpSp>
          <p:nvGrpSpPr>
            <p:cNvPr id="203" name="Group 145">
              <a:extLst>
                <a:ext uri="{FF2B5EF4-FFF2-40B4-BE49-F238E27FC236}">
                  <a16:creationId xmlns:a16="http://schemas.microsoft.com/office/drawing/2014/main" id="{324C4549-7D5D-384F-879F-F56865A6A8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208" name="Rectangle 138">
                <a:extLst>
                  <a:ext uri="{FF2B5EF4-FFF2-40B4-BE49-F238E27FC236}">
                    <a16:creationId xmlns:a16="http://schemas.microsoft.com/office/drawing/2014/main" id="{792B456E-98EA-6B4A-876C-B0AFF8E18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9" name="Rectangle 132">
                <a:extLst>
                  <a:ext uri="{FF2B5EF4-FFF2-40B4-BE49-F238E27FC236}">
                    <a16:creationId xmlns:a16="http://schemas.microsoft.com/office/drawing/2014/main" id="{1508FFC8-F29B-B547-818C-4E76AD809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0" name="Line 133">
                <a:extLst>
                  <a:ext uri="{FF2B5EF4-FFF2-40B4-BE49-F238E27FC236}">
                    <a16:creationId xmlns:a16="http://schemas.microsoft.com/office/drawing/2014/main" id="{9D7FBAE4-C7D6-034D-9F66-0E702A18BC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1" name="Line 134">
                <a:extLst>
                  <a:ext uri="{FF2B5EF4-FFF2-40B4-BE49-F238E27FC236}">
                    <a16:creationId xmlns:a16="http://schemas.microsoft.com/office/drawing/2014/main" id="{9A8B4FC8-4A21-FC48-8F5C-42315337A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" name="Line 139">
                <a:extLst>
                  <a:ext uri="{FF2B5EF4-FFF2-40B4-BE49-F238E27FC236}">
                    <a16:creationId xmlns:a16="http://schemas.microsoft.com/office/drawing/2014/main" id="{1BD450FA-6D95-6745-8EF4-368B3B8519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3" name="Line 140">
                <a:extLst>
                  <a:ext uri="{FF2B5EF4-FFF2-40B4-BE49-F238E27FC236}">
                    <a16:creationId xmlns:a16="http://schemas.microsoft.com/office/drawing/2014/main" id="{0D4EB437-69D7-4C47-A77B-9756687B8B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04" name="Line 146">
              <a:extLst>
                <a:ext uri="{FF2B5EF4-FFF2-40B4-BE49-F238E27FC236}">
                  <a16:creationId xmlns:a16="http://schemas.microsoft.com/office/drawing/2014/main" id="{39B1C57E-A0B3-D648-A52F-CE4868DFC7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05" name="Line 147">
              <a:extLst>
                <a:ext uri="{FF2B5EF4-FFF2-40B4-BE49-F238E27FC236}">
                  <a16:creationId xmlns:a16="http://schemas.microsoft.com/office/drawing/2014/main" id="{5B09FD8B-0878-5849-9CD0-9079BE5AB6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06" name="Line 148">
              <a:extLst>
                <a:ext uri="{FF2B5EF4-FFF2-40B4-BE49-F238E27FC236}">
                  <a16:creationId xmlns:a16="http://schemas.microsoft.com/office/drawing/2014/main" id="{F9CDF104-5CA2-3D47-B4A6-1BF38DE29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07" name="Line 149">
              <a:extLst>
                <a:ext uri="{FF2B5EF4-FFF2-40B4-BE49-F238E27FC236}">
                  <a16:creationId xmlns:a16="http://schemas.microsoft.com/office/drawing/2014/main" id="{FA91BD8F-96F1-D84D-B88C-4AD05CA4A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67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99" grpId="0"/>
      <p:bldP spid="2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Routing to another subnet: addressing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E8BE2D-BC96-5B4C-BB01-5A8A7B585BE8}"/>
              </a:ext>
            </a:extLst>
          </p:cNvPr>
          <p:cNvGrpSpPr/>
          <p:nvPr/>
        </p:nvGrpSpPr>
        <p:grpSpPr>
          <a:xfrm>
            <a:off x="1799535" y="4315099"/>
            <a:ext cx="8432226" cy="2308544"/>
            <a:chOff x="1799535" y="4315099"/>
            <a:chExt cx="8432226" cy="230854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CFFE62D-54D4-2E4A-9F56-42AF465143DE}"/>
                </a:ext>
              </a:extLst>
            </p:cNvPr>
            <p:cNvCxnSpPr/>
            <p:nvPr/>
          </p:nvCxnSpPr>
          <p:spPr>
            <a:xfrm>
              <a:off x="4293702" y="5340624"/>
              <a:ext cx="3233531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4">
              <a:extLst>
                <a:ext uri="{FF2B5EF4-FFF2-40B4-BE49-F238E27FC236}">
                  <a16:creationId xmlns:a16="http://schemas.microsoft.com/office/drawing/2014/main" id="{2D2C1B49-6D05-3245-A14C-49597506C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6545" y="4606786"/>
              <a:ext cx="38023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i="0" dirty="0">
                  <a:solidFill>
                    <a:srgbClr val="0000A8"/>
                  </a:solidFill>
                  <a:ea typeface="+mn-ea"/>
                  <a:cs typeface="+mn-cs"/>
                </a:rPr>
                <a:t>R</a:t>
              </a:r>
              <a:endParaRPr lang="en-US" sz="2000" i="0" dirty="0">
                <a:solidFill>
                  <a:srgbClr val="0000A8"/>
                </a:solidFill>
                <a:ea typeface="+mn-ea"/>
                <a:cs typeface="+mn-cs"/>
              </a:endParaRPr>
            </a:p>
          </p:txBody>
        </p:sp>
        <p:sp>
          <p:nvSpPr>
            <p:cNvPr id="92" name="Text Box 21">
              <a:extLst>
                <a:ext uri="{FF2B5EF4-FFF2-40B4-BE49-F238E27FC236}">
                  <a16:creationId xmlns:a16="http://schemas.microsoft.com/office/drawing/2014/main" id="{8E9F58B9-C012-7C42-9622-7098AAF9C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0945" y="5749508"/>
              <a:ext cx="15859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1A-23-F9-CD-06-9B</a:t>
              </a:r>
            </a:p>
          </p:txBody>
        </p:sp>
        <p:sp>
          <p:nvSpPr>
            <p:cNvPr id="93" name="Text Box 22">
              <a:extLst>
                <a:ext uri="{FF2B5EF4-FFF2-40B4-BE49-F238E27FC236}">
                  <a16:creationId xmlns:a16="http://schemas.microsoft.com/office/drawing/2014/main" id="{D3BC78DD-68E2-3F42-A025-894036CA6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8582" y="5576471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222.222.222.220</a:t>
              </a:r>
            </a:p>
          </p:txBody>
        </p:sp>
        <p:grpSp>
          <p:nvGrpSpPr>
            <p:cNvPr id="94" name="Group 23">
              <a:extLst>
                <a:ext uri="{FF2B5EF4-FFF2-40B4-BE49-F238E27FC236}">
                  <a16:creationId xmlns:a16="http://schemas.microsoft.com/office/drawing/2014/main" id="{026701D5-9E9E-EF42-B7AA-972F210D71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2226" y="6027746"/>
              <a:ext cx="1573213" cy="482601"/>
              <a:chOff x="1934" y="2405"/>
              <a:chExt cx="991" cy="304"/>
            </a:xfrm>
          </p:grpSpPr>
          <p:sp>
            <p:nvSpPr>
              <p:cNvPr id="146" name="Text Box 24">
                <a:extLst>
                  <a:ext uri="{FF2B5EF4-FFF2-40B4-BE49-F238E27FC236}">
                    <a16:creationId xmlns:a16="http://schemas.microsoft.com/office/drawing/2014/main" id="{D19F6EF2-3DED-734B-B3EA-8B5850BFD7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9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111.111.111.110</a:t>
                </a:r>
              </a:p>
            </p:txBody>
          </p:sp>
          <p:sp>
            <p:nvSpPr>
              <p:cNvPr id="147" name="Text Box 25">
                <a:extLst>
                  <a:ext uri="{FF2B5EF4-FFF2-40B4-BE49-F238E27FC236}">
                    <a16:creationId xmlns:a16="http://schemas.microsoft.com/office/drawing/2014/main" id="{E60F6762-DC3F-2E40-B567-43C8BBD1B1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8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99" name="Text Box 26">
              <a:extLst>
                <a:ext uri="{FF2B5EF4-FFF2-40B4-BE49-F238E27FC236}">
                  <a16:creationId xmlns:a16="http://schemas.microsoft.com/office/drawing/2014/main" id="{EB7AD1CB-7395-4048-94BA-078B676019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382" y="6174597"/>
              <a:ext cx="163461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CC-49-DE-D0-AB-7D</a:t>
              </a:r>
            </a:p>
          </p:txBody>
        </p:sp>
        <p:sp>
          <p:nvSpPr>
            <p:cNvPr id="100" name="Text Box 27">
              <a:extLst>
                <a:ext uri="{FF2B5EF4-FFF2-40B4-BE49-F238E27FC236}">
                  <a16:creationId xmlns:a16="http://schemas.microsoft.com/office/drawing/2014/main" id="{883C22D8-5EE5-FD4B-A6BF-961F094C9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3407" y="5985684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111.111.111.112</a:t>
              </a:r>
            </a:p>
          </p:txBody>
        </p:sp>
        <p:sp>
          <p:nvSpPr>
            <p:cNvPr id="101" name="Text Box 30">
              <a:extLst>
                <a:ext uri="{FF2B5EF4-FFF2-40B4-BE49-F238E27FC236}">
                  <a16:creationId xmlns:a16="http://schemas.microsoft.com/office/drawing/2014/main" id="{F0A4A6D6-07D6-9540-9E22-87082344B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1438" y="5007006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111.111.111.111</a:t>
              </a:r>
            </a:p>
          </p:txBody>
        </p:sp>
        <p:sp>
          <p:nvSpPr>
            <p:cNvPr id="102" name="Text Box 33">
              <a:extLst>
                <a:ext uri="{FF2B5EF4-FFF2-40B4-BE49-F238E27FC236}">
                  <a16:creationId xmlns:a16="http://schemas.microsoft.com/office/drawing/2014/main" id="{98DB423A-5D18-F545-A673-502329AD2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9535" y="5196273"/>
              <a:ext cx="15359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74-29-9C-E8-FF-55</a:t>
              </a:r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B2706607-111C-5245-B2CF-A17D7724F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582" y="4808121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9CE0FA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04" name="Line 40">
              <a:extLst>
                <a:ext uri="{FF2B5EF4-FFF2-40B4-BE49-F238E27FC236}">
                  <a16:creationId xmlns:a16="http://schemas.microsoft.com/office/drawing/2014/main" id="{28F869C4-D67B-E043-97EC-60E9EE422E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370" y="4787483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05" name="Line 41">
              <a:extLst>
                <a:ext uri="{FF2B5EF4-FFF2-40B4-BE49-F238E27FC236}">
                  <a16:creationId xmlns:a16="http://schemas.microsoft.com/office/drawing/2014/main" id="{F58EADC2-5F53-3341-BAA6-DBF970DD75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6935" y="5732045"/>
              <a:ext cx="283036" cy="544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07" name="Line 44">
              <a:extLst>
                <a:ext uri="{FF2B5EF4-FFF2-40B4-BE49-F238E27FC236}">
                  <a16:creationId xmlns:a16="http://schemas.microsoft.com/office/drawing/2014/main" id="{9DEB43AB-0452-E74B-A267-354DF376C2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2282" y="5842809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08" name="Line 45">
              <a:extLst>
                <a:ext uri="{FF2B5EF4-FFF2-40B4-BE49-F238E27FC236}">
                  <a16:creationId xmlns:a16="http://schemas.microsoft.com/office/drawing/2014/main" id="{FCE2A6D7-36B2-D94C-B589-354F8509B9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48645" y="4860508"/>
              <a:ext cx="0" cy="248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09" name="Line 46">
              <a:extLst>
                <a:ext uri="{FF2B5EF4-FFF2-40B4-BE49-F238E27FC236}">
                  <a16:creationId xmlns:a16="http://schemas.microsoft.com/office/drawing/2014/main" id="{34C788DF-A7C4-7C49-A6BA-645F98943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8707" y="5427247"/>
              <a:ext cx="0" cy="620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10" name="Line 47">
              <a:extLst>
                <a:ext uri="{FF2B5EF4-FFF2-40B4-BE49-F238E27FC236}">
                  <a16:creationId xmlns:a16="http://schemas.microsoft.com/office/drawing/2014/main" id="{74475E6E-D489-9D41-83DE-586A84785D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07745" y="5417721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11" name="Text Box 58">
              <a:extLst>
                <a:ext uri="{FF2B5EF4-FFF2-40B4-BE49-F238E27FC236}">
                  <a16:creationId xmlns:a16="http://schemas.microsoft.com/office/drawing/2014/main" id="{9ED91BB2-5CD2-AF4D-990D-A02134AFDF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3136" y="4315099"/>
              <a:ext cx="39305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i="0" dirty="0">
                  <a:solidFill>
                    <a:srgbClr val="0000A8"/>
                  </a:solidFill>
                  <a:ea typeface="+mn-ea"/>
                  <a:cs typeface="+mn-cs"/>
                </a:rPr>
                <a:t>A</a:t>
              </a:r>
            </a:p>
          </p:txBody>
        </p:sp>
        <p:grpSp>
          <p:nvGrpSpPr>
            <p:cNvPr id="113" name="Group 63">
              <a:extLst>
                <a:ext uri="{FF2B5EF4-FFF2-40B4-BE49-F238E27FC236}">
                  <a16:creationId xmlns:a16="http://schemas.microsoft.com/office/drawing/2014/main" id="{28E44824-539C-9E48-97D4-38EC5EF1A8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5685" y="5148731"/>
              <a:ext cx="1616076" cy="495300"/>
              <a:chOff x="4351" y="2786"/>
              <a:chExt cx="1018" cy="312"/>
            </a:xfrm>
          </p:grpSpPr>
          <p:sp>
            <p:nvSpPr>
              <p:cNvPr id="144" name="Text Box 64">
                <a:extLst>
                  <a:ext uri="{FF2B5EF4-FFF2-40B4-BE49-F238E27FC236}">
                    <a16:creationId xmlns:a16="http://schemas.microsoft.com/office/drawing/2014/main" id="{6F4DD6C5-5CCC-9A43-8DEF-22B166CC12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9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222.222.222.222</a:t>
                </a:r>
              </a:p>
            </p:txBody>
          </p:sp>
          <p:sp>
            <p:nvSpPr>
              <p:cNvPr id="145" name="Text Box 65">
                <a:extLst>
                  <a:ext uri="{FF2B5EF4-FFF2-40B4-BE49-F238E27FC236}">
                    <a16:creationId xmlns:a16="http://schemas.microsoft.com/office/drawing/2014/main" id="{6E33AF33-87FC-744F-A61A-A574F7048B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101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114" name="Line 67">
              <a:extLst>
                <a:ext uri="{FF2B5EF4-FFF2-40B4-BE49-F238E27FC236}">
                  <a16:creationId xmlns:a16="http://schemas.microsoft.com/office/drawing/2014/main" id="{351E9598-D6EF-0941-9E90-3FFDA09398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15932" y="4787483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6" name="Text Box 71">
              <a:extLst>
                <a:ext uri="{FF2B5EF4-FFF2-40B4-BE49-F238E27FC236}">
                  <a16:creationId xmlns:a16="http://schemas.microsoft.com/office/drawing/2014/main" id="{A2452177-E551-CB48-A13E-9F30A8D87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7272" y="6136999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222.222.222.221</a:t>
              </a:r>
            </a:p>
          </p:txBody>
        </p:sp>
        <p:sp>
          <p:nvSpPr>
            <p:cNvPr id="117" name="Text Box 72">
              <a:extLst>
                <a:ext uri="{FF2B5EF4-FFF2-40B4-BE49-F238E27FC236}">
                  <a16:creationId xmlns:a16="http://schemas.microsoft.com/office/drawing/2014/main" id="{70A29F2B-254D-C242-BED3-63C6A2000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7391" y="6315866"/>
              <a:ext cx="155228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88-B2-2F-54-1A-0F</a:t>
              </a:r>
            </a:p>
          </p:txBody>
        </p:sp>
        <p:sp>
          <p:nvSpPr>
            <p:cNvPr id="118" name="Line 73">
              <a:extLst>
                <a:ext uri="{FF2B5EF4-FFF2-40B4-BE49-F238E27FC236}">
                  <a16:creationId xmlns:a16="http://schemas.microsoft.com/office/drawing/2014/main" id="{EA6BFE92-6101-754D-A5A8-900E35C4E7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56672" y="5684421"/>
              <a:ext cx="267105" cy="200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20" name="Freeform 75">
              <a:extLst>
                <a:ext uri="{FF2B5EF4-FFF2-40B4-BE49-F238E27FC236}">
                  <a16:creationId xmlns:a16="http://schemas.microsoft.com/office/drawing/2014/main" id="{68E66362-A921-0844-BAA8-FB5279AD1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6157" y="4811296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9CE0FA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1" name="Text Box 76">
              <a:extLst>
                <a:ext uri="{FF2B5EF4-FFF2-40B4-BE49-F238E27FC236}">
                  <a16:creationId xmlns:a16="http://schemas.microsoft.com/office/drawing/2014/main" id="{DA57B50B-B7E5-2942-B45A-3152B6985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07316" y="4484341"/>
              <a:ext cx="38023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i="0" dirty="0">
                  <a:solidFill>
                    <a:srgbClr val="0000A8"/>
                  </a:solidFill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76A447-7E01-C147-9C89-C1C4C935DA7A}"/>
                </a:ext>
              </a:extLst>
            </p:cNvPr>
            <p:cNvGrpSpPr/>
            <p:nvPr/>
          </p:nvGrpSpPr>
          <p:grpSpPr>
            <a:xfrm>
              <a:off x="5001868" y="5038254"/>
              <a:ext cx="1310631" cy="501151"/>
              <a:chOff x="4909105" y="5767126"/>
              <a:chExt cx="1310631" cy="501151"/>
            </a:xfrm>
          </p:grpSpPr>
          <p:sp>
            <p:nvSpPr>
              <p:cNvPr id="167" name="Rectangle 37">
                <a:extLst>
                  <a:ext uri="{FF2B5EF4-FFF2-40B4-BE49-F238E27FC236}">
                    <a16:creationId xmlns:a16="http://schemas.microsoft.com/office/drawing/2014/main" id="{89D0886F-F835-2044-AB8F-F49ACC0B5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024859" y="5937451"/>
                <a:ext cx="134168" cy="255587"/>
              </a:xfrm>
              <a:prstGeom prst="rect">
                <a:avLst/>
              </a:prstGeom>
              <a:gradFill rotWithShape="1">
                <a:gsLst>
                  <a:gs pos="0">
                    <a:srgbClr val="0000A8"/>
                  </a:gs>
                  <a:gs pos="50000">
                    <a:srgbClr val="FFFFFF"/>
                  </a:gs>
                  <a:gs pos="99000">
                    <a:srgbClr val="0000A8"/>
                  </a:gs>
                </a:gsLst>
                <a:lin ang="0" scaled="1"/>
              </a:gradFill>
              <a:ln w="9525">
                <a:solidFill>
                  <a:srgbClr val="008000">
                    <a:alpha val="15000"/>
                  </a:srgb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endParaRPr>
              </a:p>
            </p:txBody>
          </p:sp>
          <p:sp>
            <p:nvSpPr>
              <p:cNvPr id="168" name="Rectangle 37">
                <a:extLst>
                  <a:ext uri="{FF2B5EF4-FFF2-40B4-BE49-F238E27FC236}">
                    <a16:creationId xmlns:a16="http://schemas.microsoft.com/office/drawing/2014/main" id="{C75323AD-DC39-4543-A0CC-4375A7BCF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966501" y="5940764"/>
                <a:ext cx="140795" cy="255587"/>
              </a:xfrm>
              <a:prstGeom prst="rect">
                <a:avLst/>
              </a:prstGeom>
              <a:gradFill rotWithShape="1">
                <a:gsLst>
                  <a:gs pos="0">
                    <a:srgbClr val="0000A8"/>
                  </a:gs>
                  <a:gs pos="50000">
                    <a:srgbClr val="FFFFFF"/>
                  </a:gs>
                  <a:gs pos="99000">
                    <a:srgbClr val="0000A8"/>
                  </a:gs>
                </a:gsLst>
                <a:lin ang="0" scaled="1"/>
              </a:gradFill>
              <a:ln w="9525">
                <a:solidFill>
                  <a:srgbClr val="008000">
                    <a:alpha val="15000"/>
                  </a:srgb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endParaRPr>
              </a:p>
            </p:txBody>
          </p: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EDD0BCD9-05EB-F249-AEA1-A9CCFBC80BB8}"/>
                  </a:ext>
                </a:extLst>
              </p:cNvPr>
              <p:cNvGrpSpPr/>
              <p:nvPr/>
            </p:nvGrpSpPr>
            <p:grpSpPr>
              <a:xfrm>
                <a:off x="5115340" y="5767126"/>
                <a:ext cx="901147" cy="501151"/>
                <a:chOff x="7493876" y="2774731"/>
                <a:chExt cx="1481958" cy="894622"/>
              </a:xfrm>
            </p:grpSpPr>
            <p:sp>
              <p:nvSpPr>
                <p:cNvPr id="157" name="Freeform 156">
                  <a:extLst>
                    <a:ext uri="{FF2B5EF4-FFF2-40B4-BE49-F238E27FC236}">
                      <a16:creationId xmlns:a16="http://schemas.microsoft.com/office/drawing/2014/main" id="{F5326B06-29FF-A544-BF80-2A0622229582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8065A2A5-902C-A940-821B-CBFC0122AC2F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14C076B7-5A71-8644-9F5C-08E13F943BD5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160" name="Freeform 159">
                    <a:extLst>
                      <a:ext uri="{FF2B5EF4-FFF2-40B4-BE49-F238E27FC236}">
                        <a16:creationId xmlns:a16="http://schemas.microsoft.com/office/drawing/2014/main" id="{13D62837-C3EA-8B4B-B09D-FC71F9727C64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1" name="Freeform 160">
                    <a:extLst>
                      <a:ext uri="{FF2B5EF4-FFF2-40B4-BE49-F238E27FC236}">
                        <a16:creationId xmlns:a16="http://schemas.microsoft.com/office/drawing/2014/main" id="{147D5E46-2372-FA45-9685-A7CC6CA91F5F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2" name="Freeform 161">
                    <a:extLst>
                      <a:ext uri="{FF2B5EF4-FFF2-40B4-BE49-F238E27FC236}">
                        <a16:creationId xmlns:a16="http://schemas.microsoft.com/office/drawing/2014/main" id="{6B2D97C5-61CB-9441-993B-95CAA7169FC7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3" name="Freeform 162">
                    <a:extLst>
                      <a:ext uri="{FF2B5EF4-FFF2-40B4-BE49-F238E27FC236}">
                        <a16:creationId xmlns:a16="http://schemas.microsoft.com/office/drawing/2014/main" id="{CD3C4F94-9D92-F048-A80A-0D709146CB4E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71" name="Rectangle 37">
              <a:extLst>
                <a:ext uri="{FF2B5EF4-FFF2-40B4-BE49-F238E27FC236}">
                  <a16:creationId xmlns:a16="http://schemas.microsoft.com/office/drawing/2014/main" id="{A9816EEA-38E6-AE46-970F-D20738D1CB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161022" y="4666815"/>
              <a:ext cx="119903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49" name="Group 49">
              <a:extLst>
                <a:ext uri="{FF2B5EF4-FFF2-40B4-BE49-F238E27FC236}">
                  <a16:creationId xmlns:a16="http://schemas.microsoft.com/office/drawing/2014/main" id="{AD680CEA-D168-C84F-AAE1-D128195A44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8687" y="4333458"/>
              <a:ext cx="936071" cy="761428"/>
              <a:chOff x="-44" y="1473"/>
              <a:chExt cx="981" cy="1105"/>
            </a:xfrm>
          </p:grpSpPr>
          <p:pic>
            <p:nvPicPr>
              <p:cNvPr id="150" name="Picture 50" descr="desktop_computer_stylized_medium">
                <a:extLst>
                  <a:ext uri="{FF2B5EF4-FFF2-40B4-BE49-F238E27FC236}">
                    <a16:creationId xmlns:a16="http://schemas.microsoft.com/office/drawing/2014/main" id="{DADE998E-D7B9-EC4F-9F94-E65CF536C4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1" name="Freeform 51">
                <a:extLst>
                  <a:ext uri="{FF2B5EF4-FFF2-40B4-BE49-F238E27FC236}">
                    <a16:creationId xmlns:a16="http://schemas.microsoft.com/office/drawing/2014/main" id="{BC38A1B0-555E-F049-93AC-48537726F70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80" name="Rectangle 37">
              <a:extLst>
                <a:ext uri="{FF2B5EF4-FFF2-40B4-BE49-F238E27FC236}">
                  <a16:creationId xmlns:a16="http://schemas.microsoft.com/office/drawing/2014/main" id="{51912ACC-FA1C-7E48-9062-DA96B6CD7C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71833" y="5687855"/>
              <a:ext cx="84261" cy="194751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26" name="Group 49">
              <a:extLst>
                <a:ext uri="{FF2B5EF4-FFF2-40B4-BE49-F238E27FC236}">
                  <a16:creationId xmlns:a16="http://schemas.microsoft.com/office/drawing/2014/main" id="{164313DA-E436-B94D-946E-A9F9627207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1426" y="5490561"/>
              <a:ext cx="639495" cy="517588"/>
              <a:chOff x="-44" y="1473"/>
              <a:chExt cx="981" cy="1105"/>
            </a:xfrm>
          </p:grpSpPr>
          <p:pic>
            <p:nvPicPr>
              <p:cNvPr id="127" name="Picture 50" descr="desktop_computer_stylized_medium">
                <a:extLst>
                  <a:ext uri="{FF2B5EF4-FFF2-40B4-BE49-F238E27FC236}">
                    <a16:creationId xmlns:a16="http://schemas.microsoft.com/office/drawing/2014/main" id="{2DC8C6C4-5C23-0541-8061-C718A5B9D9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" name="Freeform 51">
                <a:extLst>
                  <a:ext uri="{FF2B5EF4-FFF2-40B4-BE49-F238E27FC236}">
                    <a16:creationId xmlns:a16="http://schemas.microsoft.com/office/drawing/2014/main" id="{24E0555C-7855-E749-82E9-0F21AFA4C7C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  <p:sp>
          <p:nvSpPr>
            <p:cNvPr id="181" name="Rectangle 37">
              <a:extLst>
                <a:ext uri="{FF2B5EF4-FFF2-40B4-BE49-F238E27FC236}">
                  <a16:creationId xmlns:a16="http://schemas.microsoft.com/office/drawing/2014/main" id="{43F1B530-B1FE-5547-9108-2D9D5DEFE2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26575" y="4653061"/>
              <a:ext cx="119903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sp>
          <p:nvSpPr>
            <p:cNvPr id="182" name="Rectangle 37">
              <a:extLst>
                <a:ext uri="{FF2B5EF4-FFF2-40B4-BE49-F238E27FC236}">
                  <a16:creationId xmlns:a16="http://schemas.microsoft.com/office/drawing/2014/main" id="{7CF48F98-D094-CD4E-BD60-0DA33EA422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96816" y="5784803"/>
              <a:ext cx="84261" cy="194751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40" name="Group 44">
              <a:extLst>
                <a:ext uri="{FF2B5EF4-FFF2-40B4-BE49-F238E27FC236}">
                  <a16:creationId xmlns:a16="http://schemas.microsoft.com/office/drawing/2014/main" id="{BF422F91-ACCF-D044-A60B-0B40246D06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91273" y="4391325"/>
              <a:ext cx="1009650" cy="855028"/>
              <a:chOff x="-44" y="1473"/>
              <a:chExt cx="981" cy="1105"/>
            </a:xfrm>
          </p:grpSpPr>
          <p:pic>
            <p:nvPicPr>
              <p:cNvPr id="142" name="Picture 45" descr="desktop_computer_stylized_medium">
                <a:extLst>
                  <a:ext uri="{FF2B5EF4-FFF2-40B4-BE49-F238E27FC236}">
                    <a16:creationId xmlns:a16="http://schemas.microsoft.com/office/drawing/2014/main" id="{707FEFA6-A5DE-6840-9994-DC6AA79BA0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" name="Freeform 46">
                <a:extLst>
                  <a:ext uri="{FF2B5EF4-FFF2-40B4-BE49-F238E27FC236}">
                    <a16:creationId xmlns:a16="http://schemas.microsoft.com/office/drawing/2014/main" id="{2330F56F-3837-6446-9F35-FB42B05CDD6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52" name="Group 44">
              <a:extLst>
                <a:ext uri="{FF2B5EF4-FFF2-40B4-BE49-F238E27FC236}">
                  <a16:creationId xmlns:a16="http://schemas.microsoft.com/office/drawing/2014/main" id="{083ACB0A-FBA9-0D43-9726-0A41424DD3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3615" y="5618570"/>
              <a:ext cx="711200" cy="601028"/>
              <a:chOff x="-44" y="1473"/>
              <a:chExt cx="981" cy="1105"/>
            </a:xfrm>
          </p:grpSpPr>
          <p:pic>
            <p:nvPicPr>
              <p:cNvPr id="154" name="Picture 45" descr="desktop_computer_stylized_medium">
                <a:extLst>
                  <a:ext uri="{FF2B5EF4-FFF2-40B4-BE49-F238E27FC236}">
                    <a16:creationId xmlns:a16="http://schemas.microsoft.com/office/drawing/2014/main" id="{C369DB0B-1F34-3B46-A82A-78A90E656D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5" name="Freeform 46">
                <a:extLst>
                  <a:ext uri="{FF2B5EF4-FFF2-40B4-BE49-F238E27FC236}">
                    <a16:creationId xmlns:a16="http://schemas.microsoft.com/office/drawing/2014/main" id="{9C2398C0-FF47-894E-B5E8-11EB55029DC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F604162-E90D-984F-847A-C102A2F79780}"/>
                </a:ext>
              </a:extLst>
            </p:cNvPr>
            <p:cNvCxnSpPr/>
            <p:nvPr/>
          </p:nvCxnSpPr>
          <p:spPr>
            <a:xfrm flipV="1">
              <a:off x="8669292" y="4874844"/>
              <a:ext cx="0" cy="44597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ED79A4A8-654F-5C41-9FB9-78AF30E0F3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47023" y="5943807"/>
              <a:ext cx="0" cy="2416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30">
            <a:extLst>
              <a:ext uri="{FF2B5EF4-FFF2-40B4-BE49-F238E27FC236}">
                <a16:creationId xmlns:a16="http://schemas.microsoft.com/office/drawing/2014/main" id="{6F8155FF-5822-3549-98DF-05648529019B}"/>
              </a:ext>
            </a:extLst>
          </p:cNvPr>
          <p:cNvGrpSpPr>
            <a:grpSpLocks/>
          </p:cNvGrpSpPr>
          <p:nvPr/>
        </p:nvGrpSpPr>
        <p:grpSpPr bwMode="auto">
          <a:xfrm>
            <a:off x="1793938" y="3017352"/>
            <a:ext cx="976312" cy="1460500"/>
            <a:chOff x="337" y="1692"/>
            <a:chExt cx="615" cy="920"/>
          </a:xfrm>
        </p:grpSpPr>
        <p:sp>
          <p:nvSpPr>
            <p:cNvPr id="179" name="Freeform 65">
              <a:extLst>
                <a:ext uri="{FF2B5EF4-FFF2-40B4-BE49-F238E27FC236}">
                  <a16:creationId xmlns:a16="http://schemas.microsoft.com/office/drawing/2014/main" id="{CEE79BEE-4F75-0443-8BCC-AFB0A8B88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8726 h 10000"/>
                <a:gd name="connsiteX3" fmla="*/ 8195 w 10000"/>
                <a:gd name="connsiteY3" fmla="*/ 8786 h 10000"/>
                <a:gd name="connsiteX4" fmla="*/ 8212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8212" y="0"/>
                  </a:moveTo>
                  <a:lnTo>
                    <a:pt x="10000" y="10000"/>
                  </a:lnTo>
                  <a:lnTo>
                    <a:pt x="0" y="8726"/>
                  </a:lnTo>
                  <a:lnTo>
                    <a:pt x="8195" y="8786"/>
                  </a:lnTo>
                  <a:cubicBezTo>
                    <a:pt x="8201" y="5857"/>
                    <a:pt x="8206" y="292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4" name="Rectangle 67">
              <a:extLst>
                <a:ext uri="{FF2B5EF4-FFF2-40B4-BE49-F238E27FC236}">
                  <a16:creationId xmlns:a16="http://schemas.microsoft.com/office/drawing/2014/main" id="{883ABF7E-6CB4-BC42-B575-A36EA900A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5" name="Text Box 68">
              <a:extLst>
                <a:ext uri="{FF2B5EF4-FFF2-40B4-BE49-F238E27FC236}">
                  <a16:creationId xmlns:a16="http://schemas.microsoft.com/office/drawing/2014/main" id="{66650C9E-5F29-884F-9159-45FAA57B8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" y="1692"/>
              <a:ext cx="309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Phy</a:t>
              </a:r>
            </a:p>
          </p:txBody>
        </p:sp>
        <p:sp>
          <p:nvSpPr>
            <p:cNvPr id="186" name="Line 69">
              <a:extLst>
                <a:ext uri="{FF2B5EF4-FFF2-40B4-BE49-F238E27FC236}">
                  <a16:creationId xmlns:a16="http://schemas.microsoft.com/office/drawing/2014/main" id="{C38F4ABA-4642-6E42-A7ED-8B44FA417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7" name="Line 70">
              <a:extLst>
                <a:ext uri="{FF2B5EF4-FFF2-40B4-BE49-F238E27FC236}">
                  <a16:creationId xmlns:a16="http://schemas.microsoft.com/office/drawing/2014/main" id="{398E3652-F593-0A4E-89E7-96E69780C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8" name="Line 71">
              <a:extLst>
                <a:ext uri="{FF2B5EF4-FFF2-40B4-BE49-F238E27FC236}">
                  <a16:creationId xmlns:a16="http://schemas.microsoft.com/office/drawing/2014/main" id="{6DEE6E13-9D27-014C-AB56-6B66BF11E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9" name="Line 72">
              <a:extLst>
                <a:ext uri="{FF2B5EF4-FFF2-40B4-BE49-F238E27FC236}">
                  <a16:creationId xmlns:a16="http://schemas.microsoft.com/office/drawing/2014/main" id="{8034621A-4B41-A146-99C4-7F51D5E7C4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16" name="Rectangle 76">
            <a:extLst>
              <a:ext uri="{FF2B5EF4-FFF2-40B4-BE49-F238E27FC236}">
                <a16:creationId xmlns:a16="http://schemas.microsoft.com/office/drawing/2014/main" id="{0C39CCFA-046E-A446-84EF-1BEA3B8C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283" y="1283047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frame sent from A to R</a:t>
            </a:r>
          </a:p>
        </p:txBody>
      </p:sp>
      <p:grpSp>
        <p:nvGrpSpPr>
          <p:cNvPr id="217" name="Group 100">
            <a:extLst>
              <a:ext uri="{FF2B5EF4-FFF2-40B4-BE49-F238E27FC236}">
                <a16:creationId xmlns:a16="http://schemas.microsoft.com/office/drawing/2014/main" id="{26593A8D-E362-224D-9E7E-B61DB7194FD2}"/>
              </a:ext>
            </a:extLst>
          </p:cNvPr>
          <p:cNvGrpSpPr>
            <a:grpSpLocks/>
          </p:cNvGrpSpPr>
          <p:nvPr/>
        </p:nvGrpSpPr>
        <p:grpSpPr bwMode="auto">
          <a:xfrm>
            <a:off x="5329167" y="3001010"/>
            <a:ext cx="836613" cy="2081213"/>
            <a:chOff x="2838" y="1545"/>
            <a:chExt cx="527" cy="1311"/>
          </a:xfrm>
        </p:grpSpPr>
        <p:sp>
          <p:nvSpPr>
            <p:cNvPr id="218" name="Freeform 93">
              <a:extLst>
                <a:ext uri="{FF2B5EF4-FFF2-40B4-BE49-F238E27FC236}">
                  <a16:creationId xmlns:a16="http://schemas.microsoft.com/office/drawing/2014/main" id="{42C52F5E-B581-5146-A523-9B4DBBF2A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2342"/>
              <a:ext cx="527" cy="51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0 w 10000"/>
                <a:gd name="connsiteY2" fmla="*/ 0 h 10486"/>
                <a:gd name="connsiteX3" fmla="*/ 10000 w 10000"/>
                <a:gd name="connsiteY3" fmla="*/ 0 h 1048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2703 w 10000"/>
                <a:gd name="connsiteY2" fmla="*/ 5075 h 10486"/>
                <a:gd name="connsiteX3" fmla="*/ 0 w 10000"/>
                <a:gd name="connsiteY3" fmla="*/ 0 h 10486"/>
                <a:gd name="connsiteX4" fmla="*/ 10000 w 10000"/>
                <a:gd name="connsiteY4" fmla="*/ 0 h 10486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489"/>
                <a:gd name="connsiteX1" fmla="*/ 5770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89"/>
                <a:gd name="connsiteX1" fmla="*/ 6548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92"/>
                <a:gd name="connsiteX1" fmla="*/ 6548 w 10000"/>
                <a:gd name="connsiteY1" fmla="*/ 10486 h 10492"/>
                <a:gd name="connsiteX2" fmla="*/ 271 w 10000"/>
                <a:gd name="connsiteY2" fmla="*/ 10331 h 10492"/>
                <a:gd name="connsiteX3" fmla="*/ 0 w 10000"/>
                <a:gd name="connsiteY3" fmla="*/ 0 h 10492"/>
                <a:gd name="connsiteX4" fmla="*/ 10000 w 10000"/>
                <a:gd name="connsiteY4" fmla="*/ 0 h 10492"/>
                <a:gd name="connsiteX0" fmla="*/ 9749 w 9749"/>
                <a:gd name="connsiteY0" fmla="*/ 0 h 10492"/>
                <a:gd name="connsiteX1" fmla="*/ 6297 w 9749"/>
                <a:gd name="connsiteY1" fmla="*/ 10486 h 10492"/>
                <a:gd name="connsiteX2" fmla="*/ 20 w 9749"/>
                <a:gd name="connsiteY2" fmla="*/ 10331 h 10492"/>
                <a:gd name="connsiteX3" fmla="*/ 916 w 9749"/>
                <a:gd name="connsiteY3" fmla="*/ 1363 h 10492"/>
                <a:gd name="connsiteX4" fmla="*/ 9749 w 9749"/>
                <a:gd name="connsiteY4" fmla="*/ 0 h 10492"/>
                <a:gd name="connsiteX0" fmla="*/ 9600 w 9600"/>
                <a:gd name="connsiteY0" fmla="*/ 372 h 8700"/>
                <a:gd name="connsiteX1" fmla="*/ 6458 w 9600"/>
                <a:gd name="connsiteY1" fmla="*/ 8695 h 8700"/>
                <a:gd name="connsiteX2" fmla="*/ 20 w 9600"/>
                <a:gd name="connsiteY2" fmla="*/ 8548 h 8700"/>
                <a:gd name="connsiteX3" fmla="*/ 939 w 9600"/>
                <a:gd name="connsiteY3" fmla="*/ 0 h 8700"/>
                <a:gd name="connsiteX4" fmla="*/ 9600 w 9600"/>
                <a:gd name="connsiteY4" fmla="*/ 372 h 8700"/>
                <a:gd name="connsiteX0" fmla="*/ 10000 w 10000"/>
                <a:gd name="connsiteY0" fmla="*/ 428 h 10000"/>
                <a:gd name="connsiteX1" fmla="*/ 6727 w 10000"/>
                <a:gd name="connsiteY1" fmla="*/ 9994 h 10000"/>
                <a:gd name="connsiteX2" fmla="*/ 21 w 10000"/>
                <a:gd name="connsiteY2" fmla="*/ 9825 h 10000"/>
                <a:gd name="connsiteX3" fmla="*/ 978 w 10000"/>
                <a:gd name="connsiteY3" fmla="*/ 0 h 10000"/>
                <a:gd name="connsiteX4" fmla="*/ 10000 w 10000"/>
                <a:gd name="connsiteY4" fmla="*/ 428 h 10000"/>
                <a:gd name="connsiteX0" fmla="*/ 9997 w 9997"/>
                <a:gd name="connsiteY0" fmla="*/ 428 h 10000"/>
                <a:gd name="connsiteX1" fmla="*/ 6724 w 9997"/>
                <a:gd name="connsiteY1" fmla="*/ 9994 h 10000"/>
                <a:gd name="connsiteX2" fmla="*/ 18 w 9997"/>
                <a:gd name="connsiteY2" fmla="*/ 9825 h 10000"/>
                <a:gd name="connsiteX3" fmla="*/ 975 w 9997"/>
                <a:gd name="connsiteY3" fmla="*/ 0 h 10000"/>
                <a:gd name="connsiteX4" fmla="*/ 9997 w 9997"/>
                <a:gd name="connsiteY4" fmla="*/ 428 h 10000"/>
                <a:gd name="connsiteX0" fmla="*/ 9982 w 9982"/>
                <a:gd name="connsiteY0" fmla="*/ 428 h 10000"/>
                <a:gd name="connsiteX1" fmla="*/ 6708 w 9982"/>
                <a:gd name="connsiteY1" fmla="*/ 9994 h 10000"/>
                <a:gd name="connsiteX2" fmla="*/ 0 w 9982"/>
                <a:gd name="connsiteY2" fmla="*/ 9825 h 10000"/>
                <a:gd name="connsiteX3" fmla="*/ 957 w 9982"/>
                <a:gd name="connsiteY3" fmla="*/ 0 h 10000"/>
                <a:gd name="connsiteX4" fmla="*/ 9982 w 9982"/>
                <a:gd name="connsiteY4" fmla="*/ 42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2" h="10000">
                  <a:moveTo>
                    <a:pt x="9982" y="428"/>
                  </a:moveTo>
                  <a:cubicBezTo>
                    <a:pt x="6708" y="5645"/>
                    <a:pt x="7799" y="6805"/>
                    <a:pt x="6708" y="9994"/>
                  </a:cubicBezTo>
                  <a:cubicBezTo>
                    <a:pt x="4852" y="10080"/>
                    <a:pt x="3414" y="9311"/>
                    <a:pt x="0" y="9825"/>
                  </a:cubicBezTo>
                  <a:cubicBezTo>
                    <a:pt x="1461" y="5697"/>
                    <a:pt x="1365" y="4235"/>
                    <a:pt x="957" y="0"/>
                  </a:cubicBezTo>
                  <a:lnTo>
                    <a:pt x="9982" y="42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72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19" name="Rectangle 94">
              <a:extLst>
                <a:ext uri="{FF2B5EF4-FFF2-40B4-BE49-F238E27FC236}">
                  <a16:creationId xmlns:a16="http://schemas.microsoft.com/office/drawing/2014/main" id="{1FCD4D83-89D6-3841-86ED-D90DD589A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0" name="Text Box 95">
              <a:extLst>
                <a:ext uri="{FF2B5EF4-FFF2-40B4-BE49-F238E27FC236}">
                  <a16:creationId xmlns:a16="http://schemas.microsoft.com/office/drawing/2014/main" id="{AF3AB9C7-326F-214C-B68F-8E9DBB6D3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Phy</a:t>
              </a:r>
            </a:p>
          </p:txBody>
        </p:sp>
        <p:sp>
          <p:nvSpPr>
            <p:cNvPr id="221" name="Line 98">
              <a:extLst>
                <a:ext uri="{FF2B5EF4-FFF2-40B4-BE49-F238E27FC236}">
                  <a16:creationId xmlns:a16="http://schemas.microsoft.com/office/drawing/2014/main" id="{B4AA6736-B872-464D-8F00-A2300EE0D1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2" name="Line 99">
              <a:extLst>
                <a:ext uri="{FF2B5EF4-FFF2-40B4-BE49-F238E27FC236}">
                  <a16:creationId xmlns:a16="http://schemas.microsoft.com/office/drawing/2014/main" id="{CB139325-F501-DB43-B9CC-6A6C52C7F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23" name="Rectangle 101">
            <a:extLst>
              <a:ext uri="{FF2B5EF4-FFF2-40B4-BE49-F238E27FC236}">
                <a16:creationId xmlns:a16="http://schemas.microsoft.com/office/drawing/2014/main" id="{8EBFBDEF-AAA3-4340-9162-016BC02BB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206" y="1744664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frame received at R, datagram removed, passed up to IP</a:t>
            </a:r>
          </a:p>
        </p:txBody>
      </p:sp>
      <p:grpSp>
        <p:nvGrpSpPr>
          <p:cNvPr id="224" name="Group 131">
            <a:extLst>
              <a:ext uri="{FF2B5EF4-FFF2-40B4-BE49-F238E27FC236}">
                <a16:creationId xmlns:a16="http://schemas.microsoft.com/office/drawing/2014/main" id="{95486488-4C25-234D-AE46-F14C0273A412}"/>
              </a:ext>
            </a:extLst>
          </p:cNvPr>
          <p:cNvGrpSpPr>
            <a:grpSpLocks/>
          </p:cNvGrpSpPr>
          <p:nvPr/>
        </p:nvGrpSpPr>
        <p:grpSpPr bwMode="auto">
          <a:xfrm>
            <a:off x="2617650" y="2562774"/>
            <a:ext cx="2443162" cy="1519238"/>
            <a:chOff x="931" y="1414"/>
            <a:chExt cx="1539" cy="957"/>
          </a:xfrm>
        </p:grpSpPr>
        <p:sp>
          <p:nvSpPr>
            <p:cNvPr id="225" name="Text Box 79">
              <a:extLst>
                <a:ext uri="{FF2B5EF4-FFF2-40B4-BE49-F238E27FC236}">
                  <a16:creationId xmlns:a16="http://schemas.microsoft.com/office/drawing/2014/main" id="{D2216B94-937D-4644-A4B0-B59D607E0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MAC src: 74-29-9C-E8-FF-55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 MAC dest: E6-E9-00-17-BB-4B</a:t>
              </a:r>
            </a:p>
          </p:txBody>
        </p:sp>
        <p:grpSp>
          <p:nvGrpSpPr>
            <p:cNvPr id="226" name="Group 80">
              <a:extLst>
                <a:ext uri="{FF2B5EF4-FFF2-40B4-BE49-F238E27FC236}">
                  <a16:creationId xmlns:a16="http://schemas.microsoft.com/office/drawing/2014/main" id="{74FDF8C0-9447-DE41-BACB-360101EE6F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232" name="Rectangle 81">
                <a:extLst>
                  <a:ext uri="{FF2B5EF4-FFF2-40B4-BE49-F238E27FC236}">
                    <a16:creationId xmlns:a16="http://schemas.microsoft.com/office/drawing/2014/main" id="{91B41E0A-F429-5E45-AC76-2FCB31FCC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3" name="Rectangle 82">
                <a:extLst>
                  <a:ext uri="{FF2B5EF4-FFF2-40B4-BE49-F238E27FC236}">
                    <a16:creationId xmlns:a16="http://schemas.microsoft.com/office/drawing/2014/main" id="{1C3169C4-E630-6A41-9685-666E6C384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4" name="Line 83">
                <a:extLst>
                  <a:ext uri="{FF2B5EF4-FFF2-40B4-BE49-F238E27FC236}">
                    <a16:creationId xmlns:a16="http://schemas.microsoft.com/office/drawing/2014/main" id="{CED1F1A7-B695-6E4E-9FA6-5AA850143F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5" name="Line 84">
                <a:extLst>
                  <a:ext uri="{FF2B5EF4-FFF2-40B4-BE49-F238E27FC236}">
                    <a16:creationId xmlns:a16="http://schemas.microsoft.com/office/drawing/2014/main" id="{08886298-54D3-1A46-8429-10B826D268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6" name="Line 85">
                <a:extLst>
                  <a:ext uri="{FF2B5EF4-FFF2-40B4-BE49-F238E27FC236}">
                    <a16:creationId xmlns:a16="http://schemas.microsoft.com/office/drawing/2014/main" id="{F5285889-1D2B-B547-B316-981ED840CC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7" name="Line 86">
                <a:extLst>
                  <a:ext uri="{FF2B5EF4-FFF2-40B4-BE49-F238E27FC236}">
                    <a16:creationId xmlns:a16="http://schemas.microsoft.com/office/drawing/2014/main" id="{17AB5318-1DFA-814E-B7AA-B0A13DDABA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27" name="Line 87">
              <a:extLst>
                <a:ext uri="{FF2B5EF4-FFF2-40B4-BE49-F238E27FC236}">
                  <a16:creationId xmlns:a16="http://schemas.microsoft.com/office/drawing/2014/main" id="{D3C56A82-378C-D642-AF1E-FDE107787B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8" name="Line 88">
              <a:extLst>
                <a:ext uri="{FF2B5EF4-FFF2-40B4-BE49-F238E27FC236}">
                  <a16:creationId xmlns:a16="http://schemas.microsoft.com/office/drawing/2014/main" id="{DFF54215-DE96-B14B-BA21-CC331FD760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9" name="Line 89">
              <a:extLst>
                <a:ext uri="{FF2B5EF4-FFF2-40B4-BE49-F238E27FC236}">
                  <a16:creationId xmlns:a16="http://schemas.microsoft.com/office/drawing/2014/main" id="{A24A71FF-A793-E749-AC22-A4A0D350FC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0" name="Line 90">
              <a:extLst>
                <a:ext uri="{FF2B5EF4-FFF2-40B4-BE49-F238E27FC236}">
                  <a16:creationId xmlns:a16="http://schemas.microsoft.com/office/drawing/2014/main" id="{C1F3029F-74E1-934A-94C0-39E2BE291F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1" name="Text Box 130">
              <a:extLst>
                <a:ext uri="{FF2B5EF4-FFF2-40B4-BE49-F238E27FC236}">
                  <a16:creationId xmlns:a16="http://schemas.microsoft.com/office/drawing/2014/main" id="{EB155DAE-47C1-D14B-8A96-D36900431F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3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 src: 111.111.111.111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 IP dest: 222.222.222.222</a:t>
              </a:r>
            </a:p>
          </p:txBody>
        </p:sp>
      </p:grpSp>
      <p:grpSp>
        <p:nvGrpSpPr>
          <p:cNvPr id="254" name="Group 68">
            <a:extLst>
              <a:ext uri="{FF2B5EF4-FFF2-40B4-BE49-F238E27FC236}">
                <a16:creationId xmlns:a16="http://schemas.microsoft.com/office/drawing/2014/main" id="{1A75D45F-AC9A-1841-96BB-54AD4F3B3AA3}"/>
              </a:ext>
            </a:extLst>
          </p:cNvPr>
          <p:cNvGrpSpPr>
            <a:grpSpLocks/>
          </p:cNvGrpSpPr>
          <p:nvPr/>
        </p:nvGrpSpPr>
        <p:grpSpPr bwMode="auto">
          <a:xfrm>
            <a:off x="4185539" y="3526195"/>
            <a:ext cx="1096962" cy="244475"/>
            <a:chOff x="1231" y="1990"/>
            <a:chExt cx="691" cy="154"/>
          </a:xfrm>
        </p:grpSpPr>
        <p:sp>
          <p:nvSpPr>
            <p:cNvPr id="255" name="Rectangle 69">
              <a:extLst>
                <a:ext uri="{FF2B5EF4-FFF2-40B4-BE49-F238E27FC236}">
                  <a16:creationId xmlns:a16="http://schemas.microsoft.com/office/drawing/2014/main" id="{F9CA10E0-D12F-234C-A388-A4AA3D27C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1" y="1991"/>
              <a:ext cx="691" cy="153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6" name="Line 70">
              <a:extLst>
                <a:ext uri="{FF2B5EF4-FFF2-40B4-BE49-F238E27FC236}">
                  <a16:creationId xmlns:a16="http://schemas.microsoft.com/office/drawing/2014/main" id="{F89DE28D-1CB2-694F-BB37-0E108EEA46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7" y="1990"/>
              <a:ext cx="0" cy="15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7" name="Line 71">
              <a:extLst>
                <a:ext uri="{FF2B5EF4-FFF2-40B4-BE49-F238E27FC236}">
                  <a16:creationId xmlns:a16="http://schemas.microsoft.com/office/drawing/2014/main" id="{E471EBCA-2760-5D46-BDF2-79AA0D584E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7" y="1992"/>
              <a:ext cx="0" cy="15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58" name="Group 146">
            <a:extLst>
              <a:ext uri="{FF2B5EF4-FFF2-40B4-BE49-F238E27FC236}">
                <a16:creationId xmlns:a16="http://schemas.microsoft.com/office/drawing/2014/main" id="{6236AA8D-2F27-404F-95A3-EBA53FD8D9F3}"/>
              </a:ext>
            </a:extLst>
          </p:cNvPr>
          <p:cNvGrpSpPr>
            <a:grpSpLocks/>
          </p:cNvGrpSpPr>
          <p:nvPr/>
        </p:nvGrpSpPr>
        <p:grpSpPr bwMode="auto">
          <a:xfrm>
            <a:off x="4139501" y="2695932"/>
            <a:ext cx="2011363" cy="979488"/>
            <a:chOff x="4493" y="1480"/>
            <a:chExt cx="1267" cy="617"/>
          </a:xfrm>
        </p:grpSpPr>
        <p:sp>
          <p:nvSpPr>
            <p:cNvPr id="259" name="Line 143">
              <a:extLst>
                <a:ext uri="{FF2B5EF4-FFF2-40B4-BE49-F238E27FC236}">
                  <a16:creationId xmlns:a16="http://schemas.microsoft.com/office/drawing/2014/main" id="{5AC998EC-DB9D-8148-9F1F-2192C496AD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76" y="1627"/>
              <a:ext cx="2" cy="4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0" name="Line 144">
              <a:extLst>
                <a:ext uri="{FF2B5EF4-FFF2-40B4-BE49-F238E27FC236}">
                  <a16:creationId xmlns:a16="http://schemas.microsoft.com/office/drawing/2014/main" id="{5CE2DD15-1141-5C45-87A0-DFED66E19E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8" y="1739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1" name="Text Box 145">
              <a:extLst>
                <a:ext uri="{FF2B5EF4-FFF2-40B4-BE49-F238E27FC236}">
                  <a16:creationId xmlns:a16="http://schemas.microsoft.com/office/drawing/2014/main" id="{078DCCF7-88A5-9245-8B08-6E0254E6A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" y="1480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 src: 111.111.111.111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 IP dest: 222.222.222.222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400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0046 L -3.75E-6 0.13287 L 0.0405 0.16296 L 0.0849 0.16296 C 0.08451 0.11319 0.08464 0.04792 0.08438 -0.00139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Routing to another subnet: addressing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FFE62D-54D4-2E4A-9F56-42AF465143DE}"/>
              </a:ext>
            </a:extLst>
          </p:cNvPr>
          <p:cNvCxnSpPr/>
          <p:nvPr/>
        </p:nvCxnSpPr>
        <p:spPr>
          <a:xfrm>
            <a:off x="4293702" y="5340624"/>
            <a:ext cx="32335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4">
            <a:extLst>
              <a:ext uri="{FF2B5EF4-FFF2-40B4-BE49-F238E27FC236}">
                <a16:creationId xmlns:a16="http://schemas.microsoft.com/office/drawing/2014/main" id="{2D2C1B49-6D05-3245-A14C-49597506C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545" y="4606786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R</a:t>
            </a:r>
            <a:endParaRPr lang="en-US" sz="2000" i="0" dirty="0">
              <a:solidFill>
                <a:srgbClr val="0000A8"/>
              </a:solidFill>
              <a:ea typeface="+mn-ea"/>
              <a:cs typeface="+mn-cs"/>
            </a:endParaRPr>
          </a:p>
        </p:txBody>
      </p:sp>
      <p:sp>
        <p:nvSpPr>
          <p:cNvPr id="92" name="Text Box 21">
            <a:extLst>
              <a:ext uri="{FF2B5EF4-FFF2-40B4-BE49-F238E27FC236}">
                <a16:creationId xmlns:a16="http://schemas.microsoft.com/office/drawing/2014/main" id="{8E9F58B9-C012-7C42-9622-7098AAF9C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945" y="5749508"/>
            <a:ext cx="15859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1A-23-F9-CD-06-9B</a:t>
            </a:r>
          </a:p>
        </p:txBody>
      </p:sp>
      <p:sp>
        <p:nvSpPr>
          <p:cNvPr id="93" name="Text Box 22">
            <a:extLst>
              <a:ext uri="{FF2B5EF4-FFF2-40B4-BE49-F238E27FC236}">
                <a16:creationId xmlns:a16="http://schemas.microsoft.com/office/drawing/2014/main" id="{D3BC78DD-68E2-3F42-A025-894036CA6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582" y="5576471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222.222.222.220</a:t>
            </a:r>
          </a:p>
        </p:txBody>
      </p:sp>
      <p:grpSp>
        <p:nvGrpSpPr>
          <p:cNvPr id="94" name="Group 23">
            <a:extLst>
              <a:ext uri="{FF2B5EF4-FFF2-40B4-BE49-F238E27FC236}">
                <a16:creationId xmlns:a16="http://schemas.microsoft.com/office/drawing/2014/main" id="{026701D5-9E9E-EF42-B7AA-972F210D71D9}"/>
              </a:ext>
            </a:extLst>
          </p:cNvPr>
          <p:cNvGrpSpPr>
            <a:grpSpLocks/>
          </p:cNvGrpSpPr>
          <p:nvPr/>
        </p:nvGrpSpPr>
        <p:grpSpPr bwMode="auto">
          <a:xfrm>
            <a:off x="3992226" y="6027746"/>
            <a:ext cx="1573213" cy="482601"/>
            <a:chOff x="1934" y="2405"/>
            <a:chExt cx="991" cy="304"/>
          </a:xfrm>
        </p:grpSpPr>
        <p:sp>
          <p:nvSpPr>
            <p:cNvPr id="146" name="Text Box 24">
              <a:extLst>
                <a:ext uri="{FF2B5EF4-FFF2-40B4-BE49-F238E27FC236}">
                  <a16:creationId xmlns:a16="http://schemas.microsoft.com/office/drawing/2014/main" id="{D19F6EF2-3DED-734B-B3EA-8B5850BFD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" y="2405"/>
              <a:ext cx="89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111.111.111.110</a:t>
              </a:r>
            </a:p>
          </p:txBody>
        </p:sp>
        <p:sp>
          <p:nvSpPr>
            <p:cNvPr id="147" name="Text Box 25">
              <a:extLst>
                <a:ext uri="{FF2B5EF4-FFF2-40B4-BE49-F238E27FC236}">
                  <a16:creationId xmlns:a16="http://schemas.microsoft.com/office/drawing/2014/main" id="{E60F6762-DC3F-2E40-B567-43C8BBD1B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8" y="2515"/>
              <a:ext cx="98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E6-E9-00-17-BB-4B</a:t>
              </a:r>
            </a:p>
          </p:txBody>
        </p:sp>
      </p:grpSp>
      <p:sp>
        <p:nvSpPr>
          <p:cNvPr id="99" name="Text Box 26">
            <a:extLst>
              <a:ext uri="{FF2B5EF4-FFF2-40B4-BE49-F238E27FC236}">
                <a16:creationId xmlns:a16="http://schemas.microsoft.com/office/drawing/2014/main" id="{EB7AD1CB-7395-4048-94BA-078B67601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382" y="6174597"/>
            <a:ext cx="16346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CC-49-DE-D0-AB-7D</a:t>
            </a:r>
          </a:p>
        </p:txBody>
      </p:sp>
      <p:sp>
        <p:nvSpPr>
          <p:cNvPr id="100" name="Text Box 27">
            <a:extLst>
              <a:ext uri="{FF2B5EF4-FFF2-40B4-BE49-F238E27FC236}">
                <a16:creationId xmlns:a16="http://schemas.microsoft.com/office/drawing/2014/main" id="{883C22D8-5EE5-FD4B-A6BF-961F094C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407" y="5985684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111.111.111.112</a:t>
            </a:r>
          </a:p>
        </p:txBody>
      </p:sp>
      <p:sp>
        <p:nvSpPr>
          <p:cNvPr id="101" name="Text Box 30">
            <a:extLst>
              <a:ext uri="{FF2B5EF4-FFF2-40B4-BE49-F238E27FC236}">
                <a16:creationId xmlns:a16="http://schemas.microsoft.com/office/drawing/2014/main" id="{F0A4A6D6-07D6-9540-9E22-87082344B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438" y="5007006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111.111.111.111</a:t>
            </a:r>
          </a:p>
        </p:txBody>
      </p:sp>
      <p:sp>
        <p:nvSpPr>
          <p:cNvPr id="102" name="Text Box 33">
            <a:extLst>
              <a:ext uri="{FF2B5EF4-FFF2-40B4-BE49-F238E27FC236}">
                <a16:creationId xmlns:a16="http://schemas.microsoft.com/office/drawing/2014/main" id="{98DB423A-5D18-F545-A673-502329AD2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535" y="5196273"/>
            <a:ext cx="15359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74-29-9C-E8-FF-55</a:t>
            </a:r>
          </a:p>
        </p:txBody>
      </p:sp>
      <p:sp>
        <p:nvSpPr>
          <p:cNvPr id="103" name="Freeform 39">
            <a:extLst>
              <a:ext uri="{FF2B5EF4-FFF2-40B4-BE49-F238E27FC236}">
                <a16:creationId xmlns:a16="http://schemas.microsoft.com/office/drawing/2014/main" id="{B2706607-111C-5245-B2CF-A17D7724FFA8}"/>
              </a:ext>
            </a:extLst>
          </p:cNvPr>
          <p:cNvSpPr>
            <a:spLocks/>
          </p:cNvSpPr>
          <p:nvPr/>
        </p:nvSpPr>
        <p:spPr bwMode="auto">
          <a:xfrm>
            <a:off x="3637582" y="4808121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04" name="Line 40">
            <a:extLst>
              <a:ext uri="{FF2B5EF4-FFF2-40B4-BE49-F238E27FC236}">
                <a16:creationId xmlns:a16="http://schemas.microsoft.com/office/drawing/2014/main" id="{28F869C4-D67B-E043-97EC-60E9EE422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4370" y="4787483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5" name="Line 41">
            <a:extLst>
              <a:ext uri="{FF2B5EF4-FFF2-40B4-BE49-F238E27FC236}">
                <a16:creationId xmlns:a16="http://schemas.microsoft.com/office/drawing/2014/main" id="{F58EADC2-5F53-3341-BAA6-DBF970DD75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06935" y="5732045"/>
            <a:ext cx="283036" cy="54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07" name="Line 44">
            <a:extLst>
              <a:ext uri="{FF2B5EF4-FFF2-40B4-BE49-F238E27FC236}">
                <a16:creationId xmlns:a16="http://schemas.microsoft.com/office/drawing/2014/main" id="{9DEB43AB-0452-E74B-A267-354DF376C2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2282" y="5842809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08" name="Line 45">
            <a:extLst>
              <a:ext uri="{FF2B5EF4-FFF2-40B4-BE49-F238E27FC236}">
                <a16:creationId xmlns:a16="http://schemas.microsoft.com/office/drawing/2014/main" id="{FCE2A6D7-36B2-D94C-B589-354F8509B9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48645" y="4860508"/>
            <a:ext cx="0" cy="248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9" name="Line 46">
            <a:extLst>
              <a:ext uri="{FF2B5EF4-FFF2-40B4-BE49-F238E27FC236}">
                <a16:creationId xmlns:a16="http://schemas.microsoft.com/office/drawing/2014/main" id="{34C788DF-A7C4-7C49-A6BA-645F98943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8707" y="5427247"/>
            <a:ext cx="0" cy="620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10" name="Line 47">
            <a:extLst>
              <a:ext uri="{FF2B5EF4-FFF2-40B4-BE49-F238E27FC236}">
                <a16:creationId xmlns:a16="http://schemas.microsoft.com/office/drawing/2014/main" id="{74475E6E-D489-9D41-83DE-586A84785D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07745" y="5417721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11" name="Text Box 58">
            <a:extLst>
              <a:ext uri="{FF2B5EF4-FFF2-40B4-BE49-F238E27FC236}">
                <a16:creationId xmlns:a16="http://schemas.microsoft.com/office/drawing/2014/main" id="{9ED91BB2-5CD2-AF4D-990D-A02134AFD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6" y="4315099"/>
            <a:ext cx="3930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A</a:t>
            </a:r>
          </a:p>
        </p:txBody>
      </p:sp>
      <p:grpSp>
        <p:nvGrpSpPr>
          <p:cNvPr id="113" name="Group 63">
            <a:extLst>
              <a:ext uri="{FF2B5EF4-FFF2-40B4-BE49-F238E27FC236}">
                <a16:creationId xmlns:a16="http://schemas.microsoft.com/office/drawing/2014/main" id="{28E44824-539C-9E48-97D4-38EC5EF1A87D}"/>
              </a:ext>
            </a:extLst>
          </p:cNvPr>
          <p:cNvGrpSpPr>
            <a:grpSpLocks/>
          </p:cNvGrpSpPr>
          <p:nvPr/>
        </p:nvGrpSpPr>
        <p:grpSpPr bwMode="auto">
          <a:xfrm>
            <a:off x="8615685" y="5148731"/>
            <a:ext cx="1616076" cy="495300"/>
            <a:chOff x="4351" y="2786"/>
            <a:chExt cx="1018" cy="312"/>
          </a:xfrm>
        </p:grpSpPr>
        <p:sp>
          <p:nvSpPr>
            <p:cNvPr id="144" name="Text Box 64">
              <a:extLst>
                <a:ext uri="{FF2B5EF4-FFF2-40B4-BE49-F238E27FC236}">
                  <a16:creationId xmlns:a16="http://schemas.microsoft.com/office/drawing/2014/main" id="{6F4DD6C5-5CCC-9A43-8DEF-22B166CC1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2" y="2786"/>
              <a:ext cx="89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222.222.222.222</a:t>
              </a:r>
            </a:p>
          </p:txBody>
        </p:sp>
        <p:sp>
          <p:nvSpPr>
            <p:cNvPr id="145" name="Text Box 65">
              <a:extLst>
                <a:ext uri="{FF2B5EF4-FFF2-40B4-BE49-F238E27FC236}">
                  <a16:creationId xmlns:a16="http://schemas.microsoft.com/office/drawing/2014/main" id="{6E33AF33-87FC-744F-A61A-A574F7048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" y="2904"/>
              <a:ext cx="10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49-BD-D2-C7-56-2A</a:t>
              </a:r>
            </a:p>
          </p:txBody>
        </p:sp>
      </p:grpSp>
      <p:sp>
        <p:nvSpPr>
          <p:cNvPr id="114" name="Line 67">
            <a:extLst>
              <a:ext uri="{FF2B5EF4-FFF2-40B4-BE49-F238E27FC236}">
                <a16:creationId xmlns:a16="http://schemas.microsoft.com/office/drawing/2014/main" id="{351E9598-D6EF-0941-9E90-3FFDA09398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5932" y="4787483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6" name="Text Box 71">
            <a:extLst>
              <a:ext uri="{FF2B5EF4-FFF2-40B4-BE49-F238E27FC236}">
                <a16:creationId xmlns:a16="http://schemas.microsoft.com/office/drawing/2014/main" id="{A2452177-E551-CB48-A13E-9F30A8D87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272" y="6136999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222.222.222.221</a:t>
            </a:r>
          </a:p>
        </p:txBody>
      </p:sp>
      <p:sp>
        <p:nvSpPr>
          <p:cNvPr id="117" name="Text Box 72">
            <a:extLst>
              <a:ext uri="{FF2B5EF4-FFF2-40B4-BE49-F238E27FC236}">
                <a16:creationId xmlns:a16="http://schemas.microsoft.com/office/drawing/2014/main" id="{70A29F2B-254D-C242-BED3-63C6A2000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7391" y="6315866"/>
            <a:ext cx="15522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88-B2-2F-54-1A-0F</a:t>
            </a:r>
          </a:p>
        </p:txBody>
      </p:sp>
      <p:sp>
        <p:nvSpPr>
          <p:cNvPr id="118" name="Line 73">
            <a:extLst>
              <a:ext uri="{FF2B5EF4-FFF2-40B4-BE49-F238E27FC236}">
                <a16:creationId xmlns:a16="http://schemas.microsoft.com/office/drawing/2014/main" id="{EA6BFE92-6101-754D-A5A8-900E35C4E7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56672" y="5684421"/>
            <a:ext cx="267105" cy="2009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20" name="Freeform 75">
            <a:extLst>
              <a:ext uri="{FF2B5EF4-FFF2-40B4-BE49-F238E27FC236}">
                <a16:creationId xmlns:a16="http://schemas.microsoft.com/office/drawing/2014/main" id="{68E66362-A921-0844-BAA8-FB5279AD1D5D}"/>
              </a:ext>
            </a:extLst>
          </p:cNvPr>
          <p:cNvSpPr>
            <a:spLocks/>
          </p:cNvSpPr>
          <p:nvPr/>
        </p:nvSpPr>
        <p:spPr bwMode="auto">
          <a:xfrm>
            <a:off x="7476157" y="4811296"/>
            <a:ext cx="765175" cy="1081088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1" name="Text Box 76">
            <a:extLst>
              <a:ext uri="{FF2B5EF4-FFF2-40B4-BE49-F238E27FC236}">
                <a16:creationId xmlns:a16="http://schemas.microsoft.com/office/drawing/2014/main" id="{DA57B50B-B7E5-2942-B45A-3152B6985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316" y="4484341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76A447-7E01-C147-9C89-C1C4C935DA7A}"/>
              </a:ext>
            </a:extLst>
          </p:cNvPr>
          <p:cNvGrpSpPr/>
          <p:nvPr/>
        </p:nvGrpSpPr>
        <p:grpSpPr>
          <a:xfrm>
            <a:off x="5001868" y="5038254"/>
            <a:ext cx="1310631" cy="501151"/>
            <a:chOff x="4909105" y="5767126"/>
            <a:chExt cx="1310631" cy="501151"/>
          </a:xfrm>
        </p:grpSpPr>
        <p:sp>
          <p:nvSpPr>
            <p:cNvPr id="167" name="Rectangle 37">
              <a:extLst>
                <a:ext uri="{FF2B5EF4-FFF2-40B4-BE49-F238E27FC236}">
                  <a16:creationId xmlns:a16="http://schemas.microsoft.com/office/drawing/2014/main" id="{89D0886F-F835-2044-AB8F-F49ACC0B58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024859" y="5937451"/>
              <a:ext cx="13416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sp>
          <p:nvSpPr>
            <p:cNvPr id="168" name="Rectangle 37">
              <a:extLst>
                <a:ext uri="{FF2B5EF4-FFF2-40B4-BE49-F238E27FC236}">
                  <a16:creationId xmlns:a16="http://schemas.microsoft.com/office/drawing/2014/main" id="{C75323AD-DC39-4543-A0CC-4375A7BCF3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6501" y="5940764"/>
              <a:ext cx="140795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EDD0BCD9-05EB-F249-AEA1-A9CCFBC80BB8}"/>
                </a:ext>
              </a:extLst>
            </p:cNvPr>
            <p:cNvGrpSpPr/>
            <p:nvPr/>
          </p:nvGrpSpPr>
          <p:grpSpPr>
            <a:xfrm>
              <a:off x="5115340" y="5767126"/>
              <a:ext cx="901147" cy="501151"/>
              <a:chOff x="7493876" y="2774731"/>
              <a:chExt cx="1481958" cy="894622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F5326B06-29FF-A544-BF80-2A0622229582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8065A2A5-902C-A940-821B-CBFC0122AC2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14C076B7-5A71-8644-9F5C-08E13F943BD5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id="{13D62837-C3EA-8B4B-B09D-FC71F9727C64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id="{147D5E46-2372-FA45-9685-A7CC6CA91F5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Freeform 161">
                  <a:extLst>
                    <a:ext uri="{FF2B5EF4-FFF2-40B4-BE49-F238E27FC236}">
                      <a16:creationId xmlns:a16="http://schemas.microsoft.com/office/drawing/2014/main" id="{6B2D97C5-61CB-9441-993B-95CAA7169FC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id="{CD3C4F94-9D92-F048-A80A-0D709146CB4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71" name="Rectangle 37">
            <a:extLst>
              <a:ext uri="{FF2B5EF4-FFF2-40B4-BE49-F238E27FC236}">
                <a16:creationId xmlns:a16="http://schemas.microsoft.com/office/drawing/2014/main" id="{A9816EEA-38E6-AE46-970F-D20738D1CBC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61022" y="4666815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49" name="Group 49">
            <a:extLst>
              <a:ext uri="{FF2B5EF4-FFF2-40B4-BE49-F238E27FC236}">
                <a16:creationId xmlns:a16="http://schemas.microsoft.com/office/drawing/2014/main" id="{AD680CEA-D168-C84F-AAE1-D128195A44E7}"/>
              </a:ext>
            </a:extLst>
          </p:cNvPr>
          <p:cNvGrpSpPr>
            <a:grpSpLocks/>
          </p:cNvGrpSpPr>
          <p:nvPr/>
        </p:nvGrpSpPr>
        <p:grpSpPr bwMode="auto">
          <a:xfrm>
            <a:off x="2318687" y="4333458"/>
            <a:ext cx="936071" cy="761428"/>
            <a:chOff x="-44" y="1473"/>
            <a:chExt cx="981" cy="1105"/>
          </a:xfrm>
        </p:grpSpPr>
        <p:pic>
          <p:nvPicPr>
            <p:cNvPr id="150" name="Picture 50" descr="desktop_computer_stylized_medium">
              <a:extLst>
                <a:ext uri="{FF2B5EF4-FFF2-40B4-BE49-F238E27FC236}">
                  <a16:creationId xmlns:a16="http://schemas.microsoft.com/office/drawing/2014/main" id="{DADE998E-D7B9-EC4F-9F94-E65CF536C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" name="Freeform 51">
              <a:extLst>
                <a:ext uri="{FF2B5EF4-FFF2-40B4-BE49-F238E27FC236}">
                  <a16:creationId xmlns:a16="http://schemas.microsoft.com/office/drawing/2014/main" id="{BC38A1B0-555E-F049-93AC-48537726F7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180" name="Rectangle 37">
            <a:extLst>
              <a:ext uri="{FF2B5EF4-FFF2-40B4-BE49-F238E27FC236}">
                <a16:creationId xmlns:a16="http://schemas.microsoft.com/office/drawing/2014/main" id="{51912ACC-FA1C-7E48-9062-DA96B6CD7C3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71833" y="5687855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26" name="Group 49">
            <a:extLst>
              <a:ext uri="{FF2B5EF4-FFF2-40B4-BE49-F238E27FC236}">
                <a16:creationId xmlns:a16="http://schemas.microsoft.com/office/drawing/2014/main" id="{164313DA-E436-B94D-946E-A9F9627207EA}"/>
              </a:ext>
            </a:extLst>
          </p:cNvPr>
          <p:cNvGrpSpPr>
            <a:grpSpLocks/>
          </p:cNvGrpSpPr>
          <p:nvPr/>
        </p:nvGrpSpPr>
        <p:grpSpPr bwMode="auto">
          <a:xfrm>
            <a:off x="2681426" y="5490561"/>
            <a:ext cx="639495" cy="517588"/>
            <a:chOff x="-44" y="1473"/>
            <a:chExt cx="981" cy="1105"/>
          </a:xfrm>
        </p:grpSpPr>
        <p:pic>
          <p:nvPicPr>
            <p:cNvPr id="127" name="Picture 50" descr="desktop_computer_stylized_medium">
              <a:extLst>
                <a:ext uri="{FF2B5EF4-FFF2-40B4-BE49-F238E27FC236}">
                  <a16:creationId xmlns:a16="http://schemas.microsoft.com/office/drawing/2014/main" id="{2DC8C6C4-5C23-0541-8061-C718A5B9D9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Freeform 51">
              <a:extLst>
                <a:ext uri="{FF2B5EF4-FFF2-40B4-BE49-F238E27FC236}">
                  <a16:creationId xmlns:a16="http://schemas.microsoft.com/office/drawing/2014/main" id="{24E0555C-7855-E749-82E9-0F21AFA4C7C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sp>
        <p:nvSpPr>
          <p:cNvPr id="181" name="Rectangle 37">
            <a:extLst>
              <a:ext uri="{FF2B5EF4-FFF2-40B4-BE49-F238E27FC236}">
                <a16:creationId xmlns:a16="http://schemas.microsoft.com/office/drawing/2014/main" id="{43F1B530-B1FE-5547-9108-2D9D5DEFE2F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6575" y="4653061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182" name="Rectangle 37">
            <a:extLst>
              <a:ext uri="{FF2B5EF4-FFF2-40B4-BE49-F238E27FC236}">
                <a16:creationId xmlns:a16="http://schemas.microsoft.com/office/drawing/2014/main" id="{7CF48F98-D094-CD4E-BD60-0DA33EA422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96816" y="5784803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52" name="Group 44">
            <a:extLst>
              <a:ext uri="{FF2B5EF4-FFF2-40B4-BE49-F238E27FC236}">
                <a16:creationId xmlns:a16="http://schemas.microsoft.com/office/drawing/2014/main" id="{083ACB0A-FBA9-0D43-9726-0A41424DD39D}"/>
              </a:ext>
            </a:extLst>
          </p:cNvPr>
          <p:cNvGrpSpPr>
            <a:grpSpLocks/>
          </p:cNvGrpSpPr>
          <p:nvPr/>
        </p:nvGrpSpPr>
        <p:grpSpPr bwMode="auto">
          <a:xfrm>
            <a:off x="8343615" y="5618570"/>
            <a:ext cx="711200" cy="601028"/>
            <a:chOff x="-44" y="1473"/>
            <a:chExt cx="981" cy="1105"/>
          </a:xfrm>
        </p:grpSpPr>
        <p:pic>
          <p:nvPicPr>
            <p:cNvPr id="154" name="Picture 45" descr="desktop_computer_stylized_medium">
              <a:extLst>
                <a:ext uri="{FF2B5EF4-FFF2-40B4-BE49-F238E27FC236}">
                  <a16:creationId xmlns:a16="http://schemas.microsoft.com/office/drawing/2014/main" id="{C369DB0B-1F34-3B46-A82A-78A90E656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Freeform 46">
              <a:extLst>
                <a:ext uri="{FF2B5EF4-FFF2-40B4-BE49-F238E27FC236}">
                  <a16:creationId xmlns:a16="http://schemas.microsoft.com/office/drawing/2014/main" id="{9C2398C0-FF47-894E-B5E8-11EB55029D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604162-E90D-984F-847A-C102A2F79780}"/>
              </a:ext>
            </a:extLst>
          </p:cNvPr>
          <p:cNvCxnSpPr/>
          <p:nvPr/>
        </p:nvCxnSpPr>
        <p:spPr>
          <a:xfrm flipV="1">
            <a:off x="8669292" y="4874844"/>
            <a:ext cx="0" cy="4459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D79A4A8-654F-5C41-9FB9-78AF30E0F351}"/>
              </a:ext>
            </a:extLst>
          </p:cNvPr>
          <p:cNvCxnSpPr>
            <a:cxnSpLocks/>
          </p:cNvCxnSpPr>
          <p:nvPr/>
        </p:nvCxnSpPr>
        <p:spPr>
          <a:xfrm flipV="1">
            <a:off x="8447023" y="5943807"/>
            <a:ext cx="0" cy="2416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AutoShape 2">
            <a:extLst>
              <a:ext uri="{FF2B5EF4-FFF2-40B4-BE49-F238E27FC236}">
                <a16:creationId xmlns:a16="http://schemas.microsoft.com/office/drawing/2014/main" id="{9B1750D3-DB25-3942-83ED-EDC62E26C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8951" y="3383377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17" name="Group 68">
            <a:extLst>
              <a:ext uri="{FF2B5EF4-FFF2-40B4-BE49-F238E27FC236}">
                <a16:creationId xmlns:a16="http://schemas.microsoft.com/office/drawing/2014/main" id="{A2F9C891-FC37-7441-9AFE-1BF07B00CE9A}"/>
              </a:ext>
            </a:extLst>
          </p:cNvPr>
          <p:cNvGrpSpPr>
            <a:grpSpLocks/>
          </p:cNvGrpSpPr>
          <p:nvPr/>
        </p:nvGrpSpPr>
        <p:grpSpPr bwMode="auto">
          <a:xfrm>
            <a:off x="6569213" y="3456402"/>
            <a:ext cx="1096963" cy="244475"/>
            <a:chOff x="1231" y="1990"/>
            <a:chExt cx="691" cy="154"/>
          </a:xfrm>
        </p:grpSpPr>
        <p:sp>
          <p:nvSpPr>
            <p:cNvPr id="219" name="Rectangle 69">
              <a:extLst>
                <a:ext uri="{FF2B5EF4-FFF2-40B4-BE49-F238E27FC236}">
                  <a16:creationId xmlns:a16="http://schemas.microsoft.com/office/drawing/2014/main" id="{ABC7D2F8-BDEC-3A4D-901B-F82A6FF73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1" y="1991"/>
              <a:ext cx="691" cy="153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0" name="Line 70">
              <a:extLst>
                <a:ext uri="{FF2B5EF4-FFF2-40B4-BE49-F238E27FC236}">
                  <a16:creationId xmlns:a16="http://schemas.microsoft.com/office/drawing/2014/main" id="{AEEBCCC1-7FAE-2146-9E61-1664215255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7" y="1990"/>
              <a:ext cx="0" cy="15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1" name="Line 71">
              <a:extLst>
                <a:ext uri="{FF2B5EF4-FFF2-40B4-BE49-F238E27FC236}">
                  <a16:creationId xmlns:a16="http://schemas.microsoft.com/office/drawing/2014/main" id="{D75FD9FE-4060-BA43-A7C5-75A49C0352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7" y="1992"/>
              <a:ext cx="0" cy="15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18" name="Text Box 72">
            <a:extLst>
              <a:ext uri="{FF2B5EF4-FFF2-40B4-BE49-F238E27FC236}">
                <a16:creationId xmlns:a16="http://schemas.microsoft.com/office/drawing/2014/main" id="{5DDEAD0E-76B7-8043-B2C1-C9DF8A6B2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238" y="2940464"/>
            <a:ext cx="2011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IP src: 111.111.111.111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  IP dest: 222.222.222.222</a:t>
            </a:r>
          </a:p>
        </p:txBody>
      </p:sp>
      <p:grpSp>
        <p:nvGrpSpPr>
          <p:cNvPr id="222" name="Group 73">
            <a:extLst>
              <a:ext uri="{FF2B5EF4-FFF2-40B4-BE49-F238E27FC236}">
                <a16:creationId xmlns:a16="http://schemas.microsoft.com/office/drawing/2014/main" id="{D580AA98-14C0-524D-A89D-3790585B59D3}"/>
              </a:ext>
            </a:extLst>
          </p:cNvPr>
          <p:cNvGrpSpPr>
            <a:grpSpLocks/>
          </p:cNvGrpSpPr>
          <p:nvPr/>
        </p:nvGrpSpPr>
        <p:grpSpPr bwMode="auto">
          <a:xfrm>
            <a:off x="6639063" y="3191289"/>
            <a:ext cx="146050" cy="385763"/>
            <a:chOff x="1272" y="1762"/>
            <a:chExt cx="92" cy="243"/>
          </a:xfrm>
        </p:grpSpPr>
        <p:sp>
          <p:nvSpPr>
            <p:cNvPr id="223" name="Line 74">
              <a:extLst>
                <a:ext uri="{FF2B5EF4-FFF2-40B4-BE49-F238E27FC236}">
                  <a16:creationId xmlns:a16="http://schemas.microsoft.com/office/drawing/2014/main" id="{4C748A70-B8F0-294E-9362-22CA5C6451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4" name="Line 75">
              <a:extLst>
                <a:ext uri="{FF2B5EF4-FFF2-40B4-BE49-F238E27FC236}">
                  <a16:creationId xmlns:a16="http://schemas.microsoft.com/office/drawing/2014/main" id="{9048F87D-3F66-C248-A9C5-CCD0E73224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25" name="Group 78">
            <a:extLst>
              <a:ext uri="{FF2B5EF4-FFF2-40B4-BE49-F238E27FC236}">
                <a16:creationId xmlns:a16="http://schemas.microsoft.com/office/drawing/2014/main" id="{1261332F-D264-364F-88EB-BFD606F41948}"/>
              </a:ext>
            </a:extLst>
          </p:cNvPr>
          <p:cNvGrpSpPr>
            <a:grpSpLocks/>
          </p:cNvGrpSpPr>
          <p:nvPr/>
        </p:nvGrpSpPr>
        <p:grpSpPr bwMode="auto">
          <a:xfrm>
            <a:off x="6089788" y="2532477"/>
            <a:ext cx="2428876" cy="1519237"/>
            <a:chOff x="931" y="1414"/>
            <a:chExt cx="1530" cy="957"/>
          </a:xfrm>
        </p:grpSpPr>
        <p:sp>
          <p:nvSpPr>
            <p:cNvPr id="226" name="Text Box 79">
              <a:extLst>
                <a:ext uri="{FF2B5EF4-FFF2-40B4-BE49-F238E27FC236}">
                  <a16:creationId xmlns:a16="http://schemas.microsoft.com/office/drawing/2014/main" id="{28E9361B-9039-124A-9DC6-D122A7A2D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MAC src: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1A-23-F9-CD-06-9B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MAC dest: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49-BD-D2-C7-56-2A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27" name="Group 80">
              <a:extLst>
                <a:ext uri="{FF2B5EF4-FFF2-40B4-BE49-F238E27FC236}">
                  <a16:creationId xmlns:a16="http://schemas.microsoft.com/office/drawing/2014/main" id="{5F78FAD6-835B-074E-B7D5-09F7C0E391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232" name="Rectangle 81">
                <a:extLst>
                  <a:ext uri="{FF2B5EF4-FFF2-40B4-BE49-F238E27FC236}">
                    <a16:creationId xmlns:a16="http://schemas.microsoft.com/office/drawing/2014/main" id="{C3C06B5D-372C-AA47-A9A2-8B1419255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3" name="Rectangle 82">
                <a:extLst>
                  <a:ext uri="{FF2B5EF4-FFF2-40B4-BE49-F238E27FC236}">
                    <a16:creationId xmlns:a16="http://schemas.microsoft.com/office/drawing/2014/main" id="{F41D6B8B-E033-6742-9F0C-113ECBA9E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4" name="Line 83">
                <a:extLst>
                  <a:ext uri="{FF2B5EF4-FFF2-40B4-BE49-F238E27FC236}">
                    <a16:creationId xmlns:a16="http://schemas.microsoft.com/office/drawing/2014/main" id="{8BEAB215-C9F8-034E-91D4-A6DDCCCF78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5" name="Line 84">
                <a:extLst>
                  <a:ext uri="{FF2B5EF4-FFF2-40B4-BE49-F238E27FC236}">
                    <a16:creationId xmlns:a16="http://schemas.microsoft.com/office/drawing/2014/main" id="{D3243B3D-1034-1F41-B1B4-AA332FBDCF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6" name="Line 85">
                <a:extLst>
                  <a:ext uri="{FF2B5EF4-FFF2-40B4-BE49-F238E27FC236}">
                    <a16:creationId xmlns:a16="http://schemas.microsoft.com/office/drawing/2014/main" id="{753D2944-83E6-4545-AF25-FEA73A5C2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7" name="Line 86">
                <a:extLst>
                  <a:ext uri="{FF2B5EF4-FFF2-40B4-BE49-F238E27FC236}">
                    <a16:creationId xmlns:a16="http://schemas.microsoft.com/office/drawing/2014/main" id="{31BF5A48-20D7-BF42-A1EF-C3E4895801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28" name="Line 87">
              <a:extLst>
                <a:ext uri="{FF2B5EF4-FFF2-40B4-BE49-F238E27FC236}">
                  <a16:creationId xmlns:a16="http://schemas.microsoft.com/office/drawing/2014/main" id="{C5350C7E-16CE-C341-8351-C1500E39D5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9" name="Line 88">
              <a:extLst>
                <a:ext uri="{FF2B5EF4-FFF2-40B4-BE49-F238E27FC236}">
                  <a16:creationId xmlns:a16="http://schemas.microsoft.com/office/drawing/2014/main" id="{7383055F-34B4-384A-8524-0E5C772EB4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0" name="Line 89">
              <a:extLst>
                <a:ext uri="{FF2B5EF4-FFF2-40B4-BE49-F238E27FC236}">
                  <a16:creationId xmlns:a16="http://schemas.microsoft.com/office/drawing/2014/main" id="{681D829B-43B8-1746-8FBA-1B62381E31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1" name="Line 90">
              <a:extLst>
                <a:ext uri="{FF2B5EF4-FFF2-40B4-BE49-F238E27FC236}">
                  <a16:creationId xmlns:a16="http://schemas.microsoft.com/office/drawing/2014/main" id="{52C55227-72D6-FC49-8335-2193E937F1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40" name="Group 44">
            <a:extLst>
              <a:ext uri="{FF2B5EF4-FFF2-40B4-BE49-F238E27FC236}">
                <a16:creationId xmlns:a16="http://schemas.microsoft.com/office/drawing/2014/main" id="{BF422F91-ACCF-D044-A60B-0B40246D065D}"/>
              </a:ext>
            </a:extLst>
          </p:cNvPr>
          <p:cNvGrpSpPr>
            <a:grpSpLocks/>
          </p:cNvGrpSpPr>
          <p:nvPr/>
        </p:nvGrpSpPr>
        <p:grpSpPr bwMode="auto">
          <a:xfrm>
            <a:off x="8491273" y="4391325"/>
            <a:ext cx="1009650" cy="855028"/>
            <a:chOff x="-44" y="1473"/>
            <a:chExt cx="981" cy="1105"/>
          </a:xfrm>
        </p:grpSpPr>
        <p:pic>
          <p:nvPicPr>
            <p:cNvPr id="142" name="Picture 45" descr="desktop_computer_stylized_medium">
              <a:extLst>
                <a:ext uri="{FF2B5EF4-FFF2-40B4-BE49-F238E27FC236}">
                  <a16:creationId xmlns:a16="http://schemas.microsoft.com/office/drawing/2014/main" id="{707FEFA6-A5DE-6840-9994-DC6AA79BA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Freeform 46">
              <a:extLst>
                <a:ext uri="{FF2B5EF4-FFF2-40B4-BE49-F238E27FC236}">
                  <a16:creationId xmlns:a16="http://schemas.microsoft.com/office/drawing/2014/main" id="{2330F56F-3837-6446-9F35-FB42B05CDD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52" name="Rectangle 76">
            <a:extLst>
              <a:ext uri="{FF2B5EF4-FFF2-40B4-BE49-F238E27FC236}">
                <a16:creationId xmlns:a16="http://schemas.microsoft.com/office/drawing/2014/main" id="{A9A61F84-DCC9-0442-B3AD-28B3BF3DA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521" y="1283045"/>
            <a:ext cx="10571166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/>
              <a:t>R determines outgoing interface, passes datagram with IP source A, destination B to link layer </a:t>
            </a:r>
          </a:p>
        </p:txBody>
      </p:sp>
      <p:sp>
        <p:nvSpPr>
          <p:cNvPr id="253" name="Rectangle 77">
            <a:extLst>
              <a:ext uri="{FF2B5EF4-FFF2-40B4-BE49-F238E27FC236}">
                <a16:creationId xmlns:a16="http://schemas.microsoft.com/office/drawing/2014/main" id="{806738DB-9A7E-A345-80F1-AC4CD01DA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717" y="1945029"/>
            <a:ext cx="10810254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cs typeface="+mn-cs"/>
              </a:rPr>
              <a:t>R creates link-layer frame </a:t>
            </a:r>
            <a:r>
              <a:rPr lang="en-US" sz="2400" dirty="0"/>
              <a:t>containing A-to-B IP datagram. Frame destination address: </a:t>
            </a:r>
            <a:r>
              <a:rPr lang="en-US" sz="2400" i="0" dirty="0">
                <a:cs typeface="+mn-cs"/>
              </a:rPr>
              <a:t>B's MAC address</a:t>
            </a:r>
            <a:endParaRPr lang="en-US" sz="3200" i="0" dirty="0">
              <a:cs typeface="+mn-cs"/>
            </a:endParaRPr>
          </a:p>
        </p:txBody>
      </p:sp>
      <p:grpSp>
        <p:nvGrpSpPr>
          <p:cNvPr id="124" name="Group 100">
            <a:extLst>
              <a:ext uri="{FF2B5EF4-FFF2-40B4-BE49-F238E27FC236}">
                <a16:creationId xmlns:a16="http://schemas.microsoft.com/office/drawing/2014/main" id="{6FAC5503-9195-DF48-BF18-E7D249227C5B}"/>
              </a:ext>
            </a:extLst>
          </p:cNvPr>
          <p:cNvGrpSpPr>
            <a:grpSpLocks/>
          </p:cNvGrpSpPr>
          <p:nvPr/>
        </p:nvGrpSpPr>
        <p:grpSpPr bwMode="auto">
          <a:xfrm>
            <a:off x="5329167" y="3001010"/>
            <a:ext cx="836613" cy="2081213"/>
            <a:chOff x="2838" y="1545"/>
            <a:chExt cx="527" cy="1311"/>
          </a:xfrm>
        </p:grpSpPr>
        <p:sp>
          <p:nvSpPr>
            <p:cNvPr id="125" name="Freeform 93">
              <a:extLst>
                <a:ext uri="{FF2B5EF4-FFF2-40B4-BE49-F238E27FC236}">
                  <a16:creationId xmlns:a16="http://schemas.microsoft.com/office/drawing/2014/main" id="{9ADEE501-63F8-C84E-95DD-74C5774DA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2342"/>
              <a:ext cx="527" cy="51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0 w 10000"/>
                <a:gd name="connsiteY2" fmla="*/ 0 h 10486"/>
                <a:gd name="connsiteX3" fmla="*/ 10000 w 10000"/>
                <a:gd name="connsiteY3" fmla="*/ 0 h 1048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2703 w 10000"/>
                <a:gd name="connsiteY2" fmla="*/ 5075 h 10486"/>
                <a:gd name="connsiteX3" fmla="*/ 0 w 10000"/>
                <a:gd name="connsiteY3" fmla="*/ 0 h 10486"/>
                <a:gd name="connsiteX4" fmla="*/ 10000 w 10000"/>
                <a:gd name="connsiteY4" fmla="*/ 0 h 10486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489"/>
                <a:gd name="connsiteX1" fmla="*/ 5770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89"/>
                <a:gd name="connsiteX1" fmla="*/ 6548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92"/>
                <a:gd name="connsiteX1" fmla="*/ 6548 w 10000"/>
                <a:gd name="connsiteY1" fmla="*/ 10486 h 10492"/>
                <a:gd name="connsiteX2" fmla="*/ 271 w 10000"/>
                <a:gd name="connsiteY2" fmla="*/ 10331 h 10492"/>
                <a:gd name="connsiteX3" fmla="*/ 0 w 10000"/>
                <a:gd name="connsiteY3" fmla="*/ 0 h 10492"/>
                <a:gd name="connsiteX4" fmla="*/ 10000 w 10000"/>
                <a:gd name="connsiteY4" fmla="*/ 0 h 10492"/>
                <a:gd name="connsiteX0" fmla="*/ 9749 w 9749"/>
                <a:gd name="connsiteY0" fmla="*/ 0 h 10492"/>
                <a:gd name="connsiteX1" fmla="*/ 6297 w 9749"/>
                <a:gd name="connsiteY1" fmla="*/ 10486 h 10492"/>
                <a:gd name="connsiteX2" fmla="*/ 20 w 9749"/>
                <a:gd name="connsiteY2" fmla="*/ 10331 h 10492"/>
                <a:gd name="connsiteX3" fmla="*/ 916 w 9749"/>
                <a:gd name="connsiteY3" fmla="*/ 1363 h 10492"/>
                <a:gd name="connsiteX4" fmla="*/ 9749 w 9749"/>
                <a:gd name="connsiteY4" fmla="*/ 0 h 10492"/>
                <a:gd name="connsiteX0" fmla="*/ 9600 w 9600"/>
                <a:gd name="connsiteY0" fmla="*/ 372 h 8700"/>
                <a:gd name="connsiteX1" fmla="*/ 6458 w 9600"/>
                <a:gd name="connsiteY1" fmla="*/ 8695 h 8700"/>
                <a:gd name="connsiteX2" fmla="*/ 20 w 9600"/>
                <a:gd name="connsiteY2" fmla="*/ 8548 h 8700"/>
                <a:gd name="connsiteX3" fmla="*/ 939 w 9600"/>
                <a:gd name="connsiteY3" fmla="*/ 0 h 8700"/>
                <a:gd name="connsiteX4" fmla="*/ 9600 w 9600"/>
                <a:gd name="connsiteY4" fmla="*/ 372 h 8700"/>
                <a:gd name="connsiteX0" fmla="*/ 10000 w 10000"/>
                <a:gd name="connsiteY0" fmla="*/ 428 h 10000"/>
                <a:gd name="connsiteX1" fmla="*/ 6727 w 10000"/>
                <a:gd name="connsiteY1" fmla="*/ 9994 h 10000"/>
                <a:gd name="connsiteX2" fmla="*/ 21 w 10000"/>
                <a:gd name="connsiteY2" fmla="*/ 9825 h 10000"/>
                <a:gd name="connsiteX3" fmla="*/ 978 w 10000"/>
                <a:gd name="connsiteY3" fmla="*/ 0 h 10000"/>
                <a:gd name="connsiteX4" fmla="*/ 10000 w 10000"/>
                <a:gd name="connsiteY4" fmla="*/ 428 h 10000"/>
                <a:gd name="connsiteX0" fmla="*/ 9997 w 9997"/>
                <a:gd name="connsiteY0" fmla="*/ 428 h 10000"/>
                <a:gd name="connsiteX1" fmla="*/ 6724 w 9997"/>
                <a:gd name="connsiteY1" fmla="*/ 9994 h 10000"/>
                <a:gd name="connsiteX2" fmla="*/ 18 w 9997"/>
                <a:gd name="connsiteY2" fmla="*/ 9825 h 10000"/>
                <a:gd name="connsiteX3" fmla="*/ 975 w 9997"/>
                <a:gd name="connsiteY3" fmla="*/ 0 h 10000"/>
                <a:gd name="connsiteX4" fmla="*/ 9997 w 9997"/>
                <a:gd name="connsiteY4" fmla="*/ 428 h 10000"/>
                <a:gd name="connsiteX0" fmla="*/ 9982 w 9982"/>
                <a:gd name="connsiteY0" fmla="*/ 428 h 10000"/>
                <a:gd name="connsiteX1" fmla="*/ 6708 w 9982"/>
                <a:gd name="connsiteY1" fmla="*/ 9994 h 10000"/>
                <a:gd name="connsiteX2" fmla="*/ 0 w 9982"/>
                <a:gd name="connsiteY2" fmla="*/ 9825 h 10000"/>
                <a:gd name="connsiteX3" fmla="*/ 957 w 9982"/>
                <a:gd name="connsiteY3" fmla="*/ 0 h 10000"/>
                <a:gd name="connsiteX4" fmla="*/ 9982 w 9982"/>
                <a:gd name="connsiteY4" fmla="*/ 42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2" h="10000">
                  <a:moveTo>
                    <a:pt x="9982" y="428"/>
                  </a:moveTo>
                  <a:cubicBezTo>
                    <a:pt x="6708" y="5645"/>
                    <a:pt x="7799" y="6805"/>
                    <a:pt x="6708" y="9994"/>
                  </a:cubicBezTo>
                  <a:cubicBezTo>
                    <a:pt x="4852" y="10080"/>
                    <a:pt x="3414" y="9311"/>
                    <a:pt x="0" y="9825"/>
                  </a:cubicBezTo>
                  <a:cubicBezTo>
                    <a:pt x="1461" y="5697"/>
                    <a:pt x="1365" y="4235"/>
                    <a:pt x="957" y="0"/>
                  </a:cubicBezTo>
                  <a:lnTo>
                    <a:pt x="9982" y="42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72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9" name="Rectangle 94">
              <a:extLst>
                <a:ext uri="{FF2B5EF4-FFF2-40B4-BE49-F238E27FC236}">
                  <a16:creationId xmlns:a16="http://schemas.microsoft.com/office/drawing/2014/main" id="{4A87A5E7-F047-7840-BBAF-012253EA5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0" name="Text Box 95">
              <a:extLst>
                <a:ext uri="{FF2B5EF4-FFF2-40B4-BE49-F238E27FC236}">
                  <a16:creationId xmlns:a16="http://schemas.microsoft.com/office/drawing/2014/main" id="{6178E43E-D8F7-EC4A-AEDE-EC269AA14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Phy</a:t>
              </a:r>
            </a:p>
          </p:txBody>
        </p:sp>
        <p:sp>
          <p:nvSpPr>
            <p:cNvPr id="131" name="Line 98">
              <a:extLst>
                <a:ext uri="{FF2B5EF4-FFF2-40B4-BE49-F238E27FC236}">
                  <a16:creationId xmlns:a16="http://schemas.microsoft.com/office/drawing/2014/main" id="{981CF2C0-D84F-EE42-A47F-A00DF699C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2" name="Line 99">
              <a:extLst>
                <a:ext uri="{FF2B5EF4-FFF2-40B4-BE49-F238E27FC236}">
                  <a16:creationId xmlns:a16="http://schemas.microsoft.com/office/drawing/2014/main" id="{1CF9F5A6-31A7-6E4D-B8BD-A18B5282D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020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  <p:bldP spid="215" grpId="1" animBg="1"/>
      <p:bldP spid="252" grpId="0"/>
      <p:bldP spid="2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Routing to another subnet: addressing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FFE62D-54D4-2E4A-9F56-42AF465143DE}"/>
              </a:ext>
            </a:extLst>
          </p:cNvPr>
          <p:cNvCxnSpPr/>
          <p:nvPr/>
        </p:nvCxnSpPr>
        <p:spPr>
          <a:xfrm>
            <a:off x="4293702" y="5340624"/>
            <a:ext cx="32335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4">
            <a:extLst>
              <a:ext uri="{FF2B5EF4-FFF2-40B4-BE49-F238E27FC236}">
                <a16:creationId xmlns:a16="http://schemas.microsoft.com/office/drawing/2014/main" id="{2D2C1B49-6D05-3245-A14C-49597506C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545" y="4606786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R</a:t>
            </a:r>
            <a:endParaRPr lang="en-US" sz="2000" i="0" dirty="0">
              <a:solidFill>
                <a:srgbClr val="0000A8"/>
              </a:solidFill>
              <a:ea typeface="+mn-ea"/>
              <a:cs typeface="+mn-cs"/>
            </a:endParaRPr>
          </a:p>
        </p:txBody>
      </p:sp>
      <p:sp>
        <p:nvSpPr>
          <p:cNvPr id="92" name="Text Box 21">
            <a:extLst>
              <a:ext uri="{FF2B5EF4-FFF2-40B4-BE49-F238E27FC236}">
                <a16:creationId xmlns:a16="http://schemas.microsoft.com/office/drawing/2014/main" id="{8E9F58B9-C012-7C42-9622-7098AAF9C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945" y="5749508"/>
            <a:ext cx="15859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1A-23-F9-CD-06-9B</a:t>
            </a:r>
          </a:p>
        </p:txBody>
      </p:sp>
      <p:sp>
        <p:nvSpPr>
          <p:cNvPr id="93" name="Text Box 22">
            <a:extLst>
              <a:ext uri="{FF2B5EF4-FFF2-40B4-BE49-F238E27FC236}">
                <a16:creationId xmlns:a16="http://schemas.microsoft.com/office/drawing/2014/main" id="{D3BC78DD-68E2-3F42-A025-894036CA6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582" y="5576471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222.222.222.220</a:t>
            </a:r>
          </a:p>
        </p:txBody>
      </p:sp>
      <p:grpSp>
        <p:nvGrpSpPr>
          <p:cNvPr id="94" name="Group 23">
            <a:extLst>
              <a:ext uri="{FF2B5EF4-FFF2-40B4-BE49-F238E27FC236}">
                <a16:creationId xmlns:a16="http://schemas.microsoft.com/office/drawing/2014/main" id="{026701D5-9E9E-EF42-B7AA-972F210D71D9}"/>
              </a:ext>
            </a:extLst>
          </p:cNvPr>
          <p:cNvGrpSpPr>
            <a:grpSpLocks/>
          </p:cNvGrpSpPr>
          <p:nvPr/>
        </p:nvGrpSpPr>
        <p:grpSpPr bwMode="auto">
          <a:xfrm>
            <a:off x="3992226" y="6027746"/>
            <a:ext cx="1573213" cy="482601"/>
            <a:chOff x="1934" y="2405"/>
            <a:chExt cx="991" cy="304"/>
          </a:xfrm>
        </p:grpSpPr>
        <p:sp>
          <p:nvSpPr>
            <p:cNvPr id="146" name="Text Box 24">
              <a:extLst>
                <a:ext uri="{FF2B5EF4-FFF2-40B4-BE49-F238E27FC236}">
                  <a16:creationId xmlns:a16="http://schemas.microsoft.com/office/drawing/2014/main" id="{D19F6EF2-3DED-734B-B3EA-8B5850BFD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" y="2405"/>
              <a:ext cx="89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111.111.111.110</a:t>
              </a:r>
            </a:p>
          </p:txBody>
        </p:sp>
        <p:sp>
          <p:nvSpPr>
            <p:cNvPr id="147" name="Text Box 25">
              <a:extLst>
                <a:ext uri="{FF2B5EF4-FFF2-40B4-BE49-F238E27FC236}">
                  <a16:creationId xmlns:a16="http://schemas.microsoft.com/office/drawing/2014/main" id="{E60F6762-DC3F-2E40-B567-43C8BBD1B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8" y="2515"/>
              <a:ext cx="98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E6-E9-00-17-BB-4B</a:t>
              </a:r>
            </a:p>
          </p:txBody>
        </p:sp>
      </p:grpSp>
      <p:sp>
        <p:nvSpPr>
          <p:cNvPr id="99" name="Text Box 26">
            <a:extLst>
              <a:ext uri="{FF2B5EF4-FFF2-40B4-BE49-F238E27FC236}">
                <a16:creationId xmlns:a16="http://schemas.microsoft.com/office/drawing/2014/main" id="{EB7AD1CB-7395-4048-94BA-078B67601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382" y="6174597"/>
            <a:ext cx="16346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CC-49-DE-D0-AB-7D</a:t>
            </a:r>
          </a:p>
        </p:txBody>
      </p:sp>
      <p:sp>
        <p:nvSpPr>
          <p:cNvPr id="100" name="Text Box 27">
            <a:extLst>
              <a:ext uri="{FF2B5EF4-FFF2-40B4-BE49-F238E27FC236}">
                <a16:creationId xmlns:a16="http://schemas.microsoft.com/office/drawing/2014/main" id="{883C22D8-5EE5-FD4B-A6BF-961F094C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407" y="5985684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111.111.111.112</a:t>
            </a:r>
          </a:p>
        </p:txBody>
      </p:sp>
      <p:sp>
        <p:nvSpPr>
          <p:cNvPr id="101" name="Text Box 30">
            <a:extLst>
              <a:ext uri="{FF2B5EF4-FFF2-40B4-BE49-F238E27FC236}">
                <a16:creationId xmlns:a16="http://schemas.microsoft.com/office/drawing/2014/main" id="{F0A4A6D6-07D6-9540-9E22-87082344B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438" y="5007006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111.111.111.111</a:t>
            </a:r>
          </a:p>
        </p:txBody>
      </p:sp>
      <p:sp>
        <p:nvSpPr>
          <p:cNvPr id="102" name="Text Box 33">
            <a:extLst>
              <a:ext uri="{FF2B5EF4-FFF2-40B4-BE49-F238E27FC236}">
                <a16:creationId xmlns:a16="http://schemas.microsoft.com/office/drawing/2014/main" id="{98DB423A-5D18-F545-A673-502329AD2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535" y="5196273"/>
            <a:ext cx="15359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74-29-9C-E8-FF-55</a:t>
            </a:r>
          </a:p>
        </p:txBody>
      </p:sp>
      <p:sp>
        <p:nvSpPr>
          <p:cNvPr id="103" name="Freeform 39">
            <a:extLst>
              <a:ext uri="{FF2B5EF4-FFF2-40B4-BE49-F238E27FC236}">
                <a16:creationId xmlns:a16="http://schemas.microsoft.com/office/drawing/2014/main" id="{B2706607-111C-5245-B2CF-A17D7724FFA8}"/>
              </a:ext>
            </a:extLst>
          </p:cNvPr>
          <p:cNvSpPr>
            <a:spLocks/>
          </p:cNvSpPr>
          <p:nvPr/>
        </p:nvSpPr>
        <p:spPr bwMode="auto">
          <a:xfrm>
            <a:off x="3637582" y="4808121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04" name="Line 40">
            <a:extLst>
              <a:ext uri="{FF2B5EF4-FFF2-40B4-BE49-F238E27FC236}">
                <a16:creationId xmlns:a16="http://schemas.microsoft.com/office/drawing/2014/main" id="{28F869C4-D67B-E043-97EC-60E9EE422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4370" y="4787483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5" name="Line 41">
            <a:extLst>
              <a:ext uri="{FF2B5EF4-FFF2-40B4-BE49-F238E27FC236}">
                <a16:creationId xmlns:a16="http://schemas.microsoft.com/office/drawing/2014/main" id="{F58EADC2-5F53-3341-BAA6-DBF970DD75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06935" y="5732045"/>
            <a:ext cx="283036" cy="54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07" name="Line 44">
            <a:extLst>
              <a:ext uri="{FF2B5EF4-FFF2-40B4-BE49-F238E27FC236}">
                <a16:creationId xmlns:a16="http://schemas.microsoft.com/office/drawing/2014/main" id="{9DEB43AB-0452-E74B-A267-354DF376C2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2282" y="5842809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08" name="Line 45">
            <a:extLst>
              <a:ext uri="{FF2B5EF4-FFF2-40B4-BE49-F238E27FC236}">
                <a16:creationId xmlns:a16="http://schemas.microsoft.com/office/drawing/2014/main" id="{FCE2A6D7-36B2-D94C-B589-354F8509B9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48645" y="4860508"/>
            <a:ext cx="0" cy="248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9" name="Line 46">
            <a:extLst>
              <a:ext uri="{FF2B5EF4-FFF2-40B4-BE49-F238E27FC236}">
                <a16:creationId xmlns:a16="http://schemas.microsoft.com/office/drawing/2014/main" id="{34C788DF-A7C4-7C49-A6BA-645F98943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8707" y="5427247"/>
            <a:ext cx="0" cy="620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10" name="Line 47">
            <a:extLst>
              <a:ext uri="{FF2B5EF4-FFF2-40B4-BE49-F238E27FC236}">
                <a16:creationId xmlns:a16="http://schemas.microsoft.com/office/drawing/2014/main" id="{74475E6E-D489-9D41-83DE-586A84785D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07745" y="5417721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11" name="Text Box 58">
            <a:extLst>
              <a:ext uri="{FF2B5EF4-FFF2-40B4-BE49-F238E27FC236}">
                <a16:creationId xmlns:a16="http://schemas.microsoft.com/office/drawing/2014/main" id="{9ED91BB2-5CD2-AF4D-990D-A02134AFD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6" y="4315099"/>
            <a:ext cx="3930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A</a:t>
            </a:r>
          </a:p>
        </p:txBody>
      </p:sp>
      <p:grpSp>
        <p:nvGrpSpPr>
          <p:cNvPr id="113" name="Group 63">
            <a:extLst>
              <a:ext uri="{FF2B5EF4-FFF2-40B4-BE49-F238E27FC236}">
                <a16:creationId xmlns:a16="http://schemas.microsoft.com/office/drawing/2014/main" id="{28E44824-539C-9E48-97D4-38EC5EF1A87D}"/>
              </a:ext>
            </a:extLst>
          </p:cNvPr>
          <p:cNvGrpSpPr>
            <a:grpSpLocks/>
          </p:cNvGrpSpPr>
          <p:nvPr/>
        </p:nvGrpSpPr>
        <p:grpSpPr bwMode="auto">
          <a:xfrm>
            <a:off x="8615685" y="5148731"/>
            <a:ext cx="1616076" cy="495300"/>
            <a:chOff x="4351" y="2786"/>
            <a:chExt cx="1018" cy="312"/>
          </a:xfrm>
        </p:grpSpPr>
        <p:sp>
          <p:nvSpPr>
            <p:cNvPr id="144" name="Text Box 64">
              <a:extLst>
                <a:ext uri="{FF2B5EF4-FFF2-40B4-BE49-F238E27FC236}">
                  <a16:creationId xmlns:a16="http://schemas.microsoft.com/office/drawing/2014/main" id="{6F4DD6C5-5CCC-9A43-8DEF-22B166CC1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2" y="2786"/>
              <a:ext cx="89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222.222.222.222</a:t>
              </a:r>
            </a:p>
          </p:txBody>
        </p:sp>
        <p:sp>
          <p:nvSpPr>
            <p:cNvPr id="145" name="Text Box 65">
              <a:extLst>
                <a:ext uri="{FF2B5EF4-FFF2-40B4-BE49-F238E27FC236}">
                  <a16:creationId xmlns:a16="http://schemas.microsoft.com/office/drawing/2014/main" id="{6E33AF33-87FC-744F-A61A-A574F7048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" y="2904"/>
              <a:ext cx="10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49-BD-D2-C7-56-2A</a:t>
              </a:r>
            </a:p>
          </p:txBody>
        </p:sp>
      </p:grpSp>
      <p:sp>
        <p:nvSpPr>
          <p:cNvPr id="114" name="Line 67">
            <a:extLst>
              <a:ext uri="{FF2B5EF4-FFF2-40B4-BE49-F238E27FC236}">
                <a16:creationId xmlns:a16="http://schemas.microsoft.com/office/drawing/2014/main" id="{351E9598-D6EF-0941-9E90-3FFDA09398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5932" y="4787483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6" name="Text Box 71">
            <a:extLst>
              <a:ext uri="{FF2B5EF4-FFF2-40B4-BE49-F238E27FC236}">
                <a16:creationId xmlns:a16="http://schemas.microsoft.com/office/drawing/2014/main" id="{A2452177-E551-CB48-A13E-9F30A8D87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272" y="6136999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222.222.222.221</a:t>
            </a:r>
          </a:p>
        </p:txBody>
      </p:sp>
      <p:sp>
        <p:nvSpPr>
          <p:cNvPr id="117" name="Text Box 72">
            <a:extLst>
              <a:ext uri="{FF2B5EF4-FFF2-40B4-BE49-F238E27FC236}">
                <a16:creationId xmlns:a16="http://schemas.microsoft.com/office/drawing/2014/main" id="{70A29F2B-254D-C242-BED3-63C6A2000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7391" y="6315866"/>
            <a:ext cx="15522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88-B2-2F-54-1A-0F</a:t>
            </a:r>
          </a:p>
        </p:txBody>
      </p:sp>
      <p:sp>
        <p:nvSpPr>
          <p:cNvPr id="118" name="Line 73">
            <a:extLst>
              <a:ext uri="{FF2B5EF4-FFF2-40B4-BE49-F238E27FC236}">
                <a16:creationId xmlns:a16="http://schemas.microsoft.com/office/drawing/2014/main" id="{EA6BFE92-6101-754D-A5A8-900E35C4E7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56672" y="5684421"/>
            <a:ext cx="267105" cy="2009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20" name="Freeform 75">
            <a:extLst>
              <a:ext uri="{FF2B5EF4-FFF2-40B4-BE49-F238E27FC236}">
                <a16:creationId xmlns:a16="http://schemas.microsoft.com/office/drawing/2014/main" id="{68E66362-A921-0844-BAA8-FB5279AD1D5D}"/>
              </a:ext>
            </a:extLst>
          </p:cNvPr>
          <p:cNvSpPr>
            <a:spLocks/>
          </p:cNvSpPr>
          <p:nvPr/>
        </p:nvSpPr>
        <p:spPr bwMode="auto">
          <a:xfrm>
            <a:off x="7476157" y="4811296"/>
            <a:ext cx="765175" cy="1081088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1" name="Text Box 76">
            <a:extLst>
              <a:ext uri="{FF2B5EF4-FFF2-40B4-BE49-F238E27FC236}">
                <a16:creationId xmlns:a16="http://schemas.microsoft.com/office/drawing/2014/main" id="{DA57B50B-B7E5-2942-B45A-3152B6985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316" y="4484341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76A447-7E01-C147-9C89-C1C4C935DA7A}"/>
              </a:ext>
            </a:extLst>
          </p:cNvPr>
          <p:cNvGrpSpPr/>
          <p:nvPr/>
        </p:nvGrpSpPr>
        <p:grpSpPr>
          <a:xfrm>
            <a:off x="5001868" y="5038254"/>
            <a:ext cx="1310631" cy="501151"/>
            <a:chOff x="4909105" y="5767126"/>
            <a:chExt cx="1310631" cy="501151"/>
          </a:xfrm>
        </p:grpSpPr>
        <p:sp>
          <p:nvSpPr>
            <p:cNvPr id="167" name="Rectangle 37">
              <a:extLst>
                <a:ext uri="{FF2B5EF4-FFF2-40B4-BE49-F238E27FC236}">
                  <a16:creationId xmlns:a16="http://schemas.microsoft.com/office/drawing/2014/main" id="{89D0886F-F835-2044-AB8F-F49ACC0B58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024859" y="5937451"/>
              <a:ext cx="13416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sp>
          <p:nvSpPr>
            <p:cNvPr id="168" name="Rectangle 37">
              <a:extLst>
                <a:ext uri="{FF2B5EF4-FFF2-40B4-BE49-F238E27FC236}">
                  <a16:creationId xmlns:a16="http://schemas.microsoft.com/office/drawing/2014/main" id="{C75323AD-DC39-4543-A0CC-4375A7BCF3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6501" y="5940764"/>
              <a:ext cx="140795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EDD0BCD9-05EB-F249-AEA1-A9CCFBC80BB8}"/>
                </a:ext>
              </a:extLst>
            </p:cNvPr>
            <p:cNvGrpSpPr/>
            <p:nvPr/>
          </p:nvGrpSpPr>
          <p:grpSpPr>
            <a:xfrm>
              <a:off x="5115340" y="5767126"/>
              <a:ext cx="901147" cy="501151"/>
              <a:chOff x="7493876" y="2774731"/>
              <a:chExt cx="1481958" cy="894622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F5326B06-29FF-A544-BF80-2A0622229582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8065A2A5-902C-A940-821B-CBFC0122AC2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14C076B7-5A71-8644-9F5C-08E13F943BD5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id="{13D62837-C3EA-8B4B-B09D-FC71F9727C64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id="{147D5E46-2372-FA45-9685-A7CC6CA91F5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Freeform 161">
                  <a:extLst>
                    <a:ext uri="{FF2B5EF4-FFF2-40B4-BE49-F238E27FC236}">
                      <a16:creationId xmlns:a16="http://schemas.microsoft.com/office/drawing/2014/main" id="{6B2D97C5-61CB-9441-993B-95CAA7169FC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id="{CD3C4F94-9D92-F048-A80A-0D709146CB4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71" name="Rectangle 37">
            <a:extLst>
              <a:ext uri="{FF2B5EF4-FFF2-40B4-BE49-F238E27FC236}">
                <a16:creationId xmlns:a16="http://schemas.microsoft.com/office/drawing/2014/main" id="{A9816EEA-38E6-AE46-970F-D20738D1CBC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61022" y="4666815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49" name="Group 49">
            <a:extLst>
              <a:ext uri="{FF2B5EF4-FFF2-40B4-BE49-F238E27FC236}">
                <a16:creationId xmlns:a16="http://schemas.microsoft.com/office/drawing/2014/main" id="{AD680CEA-D168-C84F-AAE1-D128195A44E7}"/>
              </a:ext>
            </a:extLst>
          </p:cNvPr>
          <p:cNvGrpSpPr>
            <a:grpSpLocks/>
          </p:cNvGrpSpPr>
          <p:nvPr/>
        </p:nvGrpSpPr>
        <p:grpSpPr bwMode="auto">
          <a:xfrm>
            <a:off x="2318687" y="4333458"/>
            <a:ext cx="936071" cy="761428"/>
            <a:chOff x="-44" y="1473"/>
            <a:chExt cx="981" cy="1105"/>
          </a:xfrm>
        </p:grpSpPr>
        <p:pic>
          <p:nvPicPr>
            <p:cNvPr id="150" name="Picture 50" descr="desktop_computer_stylized_medium">
              <a:extLst>
                <a:ext uri="{FF2B5EF4-FFF2-40B4-BE49-F238E27FC236}">
                  <a16:creationId xmlns:a16="http://schemas.microsoft.com/office/drawing/2014/main" id="{DADE998E-D7B9-EC4F-9F94-E65CF536C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" name="Freeform 51">
              <a:extLst>
                <a:ext uri="{FF2B5EF4-FFF2-40B4-BE49-F238E27FC236}">
                  <a16:creationId xmlns:a16="http://schemas.microsoft.com/office/drawing/2014/main" id="{BC38A1B0-555E-F049-93AC-48537726F7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180" name="Rectangle 37">
            <a:extLst>
              <a:ext uri="{FF2B5EF4-FFF2-40B4-BE49-F238E27FC236}">
                <a16:creationId xmlns:a16="http://schemas.microsoft.com/office/drawing/2014/main" id="{51912ACC-FA1C-7E48-9062-DA96B6CD7C3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71833" y="5687855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26" name="Group 49">
            <a:extLst>
              <a:ext uri="{FF2B5EF4-FFF2-40B4-BE49-F238E27FC236}">
                <a16:creationId xmlns:a16="http://schemas.microsoft.com/office/drawing/2014/main" id="{164313DA-E436-B94D-946E-A9F9627207EA}"/>
              </a:ext>
            </a:extLst>
          </p:cNvPr>
          <p:cNvGrpSpPr>
            <a:grpSpLocks/>
          </p:cNvGrpSpPr>
          <p:nvPr/>
        </p:nvGrpSpPr>
        <p:grpSpPr bwMode="auto">
          <a:xfrm>
            <a:off x="2681426" y="5490561"/>
            <a:ext cx="639495" cy="517588"/>
            <a:chOff x="-44" y="1473"/>
            <a:chExt cx="981" cy="1105"/>
          </a:xfrm>
        </p:grpSpPr>
        <p:pic>
          <p:nvPicPr>
            <p:cNvPr id="127" name="Picture 50" descr="desktop_computer_stylized_medium">
              <a:extLst>
                <a:ext uri="{FF2B5EF4-FFF2-40B4-BE49-F238E27FC236}">
                  <a16:creationId xmlns:a16="http://schemas.microsoft.com/office/drawing/2014/main" id="{2DC8C6C4-5C23-0541-8061-C718A5B9D9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Freeform 51">
              <a:extLst>
                <a:ext uri="{FF2B5EF4-FFF2-40B4-BE49-F238E27FC236}">
                  <a16:creationId xmlns:a16="http://schemas.microsoft.com/office/drawing/2014/main" id="{24E0555C-7855-E749-82E9-0F21AFA4C7C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sp>
        <p:nvSpPr>
          <p:cNvPr id="181" name="Rectangle 37">
            <a:extLst>
              <a:ext uri="{FF2B5EF4-FFF2-40B4-BE49-F238E27FC236}">
                <a16:creationId xmlns:a16="http://schemas.microsoft.com/office/drawing/2014/main" id="{43F1B530-B1FE-5547-9108-2D9D5DEFE2F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6575" y="4653061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182" name="Rectangle 37">
            <a:extLst>
              <a:ext uri="{FF2B5EF4-FFF2-40B4-BE49-F238E27FC236}">
                <a16:creationId xmlns:a16="http://schemas.microsoft.com/office/drawing/2014/main" id="{7CF48F98-D094-CD4E-BD60-0DA33EA422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96816" y="5784803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52" name="Group 44">
            <a:extLst>
              <a:ext uri="{FF2B5EF4-FFF2-40B4-BE49-F238E27FC236}">
                <a16:creationId xmlns:a16="http://schemas.microsoft.com/office/drawing/2014/main" id="{083ACB0A-FBA9-0D43-9726-0A41424DD39D}"/>
              </a:ext>
            </a:extLst>
          </p:cNvPr>
          <p:cNvGrpSpPr>
            <a:grpSpLocks/>
          </p:cNvGrpSpPr>
          <p:nvPr/>
        </p:nvGrpSpPr>
        <p:grpSpPr bwMode="auto">
          <a:xfrm>
            <a:off x="8343615" y="5618570"/>
            <a:ext cx="711200" cy="601028"/>
            <a:chOff x="-44" y="1473"/>
            <a:chExt cx="981" cy="1105"/>
          </a:xfrm>
        </p:grpSpPr>
        <p:pic>
          <p:nvPicPr>
            <p:cNvPr id="154" name="Picture 45" descr="desktop_computer_stylized_medium">
              <a:extLst>
                <a:ext uri="{FF2B5EF4-FFF2-40B4-BE49-F238E27FC236}">
                  <a16:creationId xmlns:a16="http://schemas.microsoft.com/office/drawing/2014/main" id="{C369DB0B-1F34-3B46-A82A-78A90E656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Freeform 46">
              <a:extLst>
                <a:ext uri="{FF2B5EF4-FFF2-40B4-BE49-F238E27FC236}">
                  <a16:creationId xmlns:a16="http://schemas.microsoft.com/office/drawing/2014/main" id="{9C2398C0-FF47-894E-B5E8-11EB55029D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604162-E90D-984F-847A-C102A2F79780}"/>
              </a:ext>
            </a:extLst>
          </p:cNvPr>
          <p:cNvCxnSpPr/>
          <p:nvPr/>
        </p:nvCxnSpPr>
        <p:spPr>
          <a:xfrm flipV="1">
            <a:off x="8669292" y="4874844"/>
            <a:ext cx="0" cy="4459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D79A4A8-654F-5C41-9FB9-78AF30E0F351}"/>
              </a:ext>
            </a:extLst>
          </p:cNvPr>
          <p:cNvCxnSpPr>
            <a:cxnSpLocks/>
          </p:cNvCxnSpPr>
          <p:nvPr/>
        </p:nvCxnSpPr>
        <p:spPr>
          <a:xfrm flipV="1">
            <a:off x="8447023" y="5943807"/>
            <a:ext cx="0" cy="2416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4" name="Group 113">
            <a:extLst>
              <a:ext uri="{FF2B5EF4-FFF2-40B4-BE49-F238E27FC236}">
                <a16:creationId xmlns:a16="http://schemas.microsoft.com/office/drawing/2014/main" id="{4F40B619-9A70-2641-9962-A545BD190AEE}"/>
              </a:ext>
            </a:extLst>
          </p:cNvPr>
          <p:cNvGrpSpPr>
            <a:grpSpLocks/>
          </p:cNvGrpSpPr>
          <p:nvPr/>
        </p:nvGrpSpPr>
        <p:grpSpPr bwMode="auto">
          <a:xfrm>
            <a:off x="9360038" y="2716627"/>
            <a:ext cx="928688" cy="1954212"/>
            <a:chOff x="250" y="1380"/>
            <a:chExt cx="585" cy="1231"/>
          </a:xfrm>
        </p:grpSpPr>
        <p:sp>
          <p:nvSpPr>
            <p:cNvPr id="245" name="Freeform 106">
              <a:extLst>
                <a:ext uri="{FF2B5EF4-FFF2-40B4-BE49-F238E27FC236}">
                  <a16:creationId xmlns:a16="http://schemas.microsoft.com/office/drawing/2014/main" id="{970BC10B-039D-D849-BD17-870D52BCA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99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6" name="Rectangle 107">
              <a:extLst>
                <a:ext uri="{FF2B5EF4-FFF2-40B4-BE49-F238E27FC236}">
                  <a16:creationId xmlns:a16="http://schemas.microsoft.com/office/drawing/2014/main" id="{881A2D84-75CD-FF46-8268-58570E386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7" name="Text Box 108">
              <a:extLst>
                <a:ext uri="{FF2B5EF4-FFF2-40B4-BE49-F238E27FC236}">
                  <a16:creationId xmlns:a16="http://schemas.microsoft.com/office/drawing/2014/main" id="{0174C2C5-DEEC-6448-84DD-CBC717D8C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Phy</a:t>
              </a:r>
            </a:p>
          </p:txBody>
        </p:sp>
        <p:sp>
          <p:nvSpPr>
            <p:cNvPr id="248" name="Line 109">
              <a:extLst>
                <a:ext uri="{FF2B5EF4-FFF2-40B4-BE49-F238E27FC236}">
                  <a16:creationId xmlns:a16="http://schemas.microsoft.com/office/drawing/2014/main" id="{5A82C9AA-9D84-BC42-9880-443161490A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9" name="Line 110">
              <a:extLst>
                <a:ext uri="{FF2B5EF4-FFF2-40B4-BE49-F238E27FC236}">
                  <a16:creationId xmlns:a16="http://schemas.microsoft.com/office/drawing/2014/main" id="{7EEC7F05-4E24-D14E-8286-E30E0B01C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0" name="Line 111">
              <a:extLst>
                <a:ext uri="{FF2B5EF4-FFF2-40B4-BE49-F238E27FC236}">
                  <a16:creationId xmlns:a16="http://schemas.microsoft.com/office/drawing/2014/main" id="{8F3EE3E7-2794-E248-913F-D23487889C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1" name="Line 112">
              <a:extLst>
                <a:ext uri="{FF2B5EF4-FFF2-40B4-BE49-F238E27FC236}">
                  <a16:creationId xmlns:a16="http://schemas.microsoft.com/office/drawing/2014/main" id="{12725139-7043-064B-BBB9-A6E7289DCD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40" name="Group 44">
            <a:extLst>
              <a:ext uri="{FF2B5EF4-FFF2-40B4-BE49-F238E27FC236}">
                <a16:creationId xmlns:a16="http://schemas.microsoft.com/office/drawing/2014/main" id="{BF422F91-ACCF-D044-A60B-0B40246D065D}"/>
              </a:ext>
            </a:extLst>
          </p:cNvPr>
          <p:cNvGrpSpPr>
            <a:grpSpLocks/>
          </p:cNvGrpSpPr>
          <p:nvPr/>
        </p:nvGrpSpPr>
        <p:grpSpPr bwMode="auto">
          <a:xfrm>
            <a:off x="8491273" y="4391325"/>
            <a:ext cx="1009650" cy="855028"/>
            <a:chOff x="-44" y="1473"/>
            <a:chExt cx="981" cy="1105"/>
          </a:xfrm>
        </p:grpSpPr>
        <p:pic>
          <p:nvPicPr>
            <p:cNvPr id="142" name="Picture 45" descr="desktop_computer_stylized_medium">
              <a:extLst>
                <a:ext uri="{FF2B5EF4-FFF2-40B4-BE49-F238E27FC236}">
                  <a16:creationId xmlns:a16="http://schemas.microsoft.com/office/drawing/2014/main" id="{707FEFA6-A5DE-6840-9994-DC6AA79BA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Freeform 46">
              <a:extLst>
                <a:ext uri="{FF2B5EF4-FFF2-40B4-BE49-F238E27FC236}">
                  <a16:creationId xmlns:a16="http://schemas.microsoft.com/office/drawing/2014/main" id="{2330F56F-3837-6446-9F35-FB42B05CDD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4" name="Group 100">
            <a:extLst>
              <a:ext uri="{FF2B5EF4-FFF2-40B4-BE49-F238E27FC236}">
                <a16:creationId xmlns:a16="http://schemas.microsoft.com/office/drawing/2014/main" id="{6FAC5503-9195-DF48-BF18-E7D249227C5B}"/>
              </a:ext>
            </a:extLst>
          </p:cNvPr>
          <p:cNvGrpSpPr>
            <a:grpSpLocks/>
          </p:cNvGrpSpPr>
          <p:nvPr/>
        </p:nvGrpSpPr>
        <p:grpSpPr bwMode="auto">
          <a:xfrm>
            <a:off x="5329167" y="3001010"/>
            <a:ext cx="836613" cy="2081213"/>
            <a:chOff x="2838" y="1545"/>
            <a:chExt cx="527" cy="1311"/>
          </a:xfrm>
        </p:grpSpPr>
        <p:sp>
          <p:nvSpPr>
            <p:cNvPr id="125" name="Freeform 93">
              <a:extLst>
                <a:ext uri="{FF2B5EF4-FFF2-40B4-BE49-F238E27FC236}">
                  <a16:creationId xmlns:a16="http://schemas.microsoft.com/office/drawing/2014/main" id="{9ADEE501-63F8-C84E-95DD-74C5774DA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2342"/>
              <a:ext cx="527" cy="51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0 w 10000"/>
                <a:gd name="connsiteY2" fmla="*/ 0 h 10486"/>
                <a:gd name="connsiteX3" fmla="*/ 10000 w 10000"/>
                <a:gd name="connsiteY3" fmla="*/ 0 h 1048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2703 w 10000"/>
                <a:gd name="connsiteY2" fmla="*/ 5075 h 10486"/>
                <a:gd name="connsiteX3" fmla="*/ 0 w 10000"/>
                <a:gd name="connsiteY3" fmla="*/ 0 h 10486"/>
                <a:gd name="connsiteX4" fmla="*/ 10000 w 10000"/>
                <a:gd name="connsiteY4" fmla="*/ 0 h 10486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489"/>
                <a:gd name="connsiteX1" fmla="*/ 5770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89"/>
                <a:gd name="connsiteX1" fmla="*/ 6548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92"/>
                <a:gd name="connsiteX1" fmla="*/ 6548 w 10000"/>
                <a:gd name="connsiteY1" fmla="*/ 10486 h 10492"/>
                <a:gd name="connsiteX2" fmla="*/ 271 w 10000"/>
                <a:gd name="connsiteY2" fmla="*/ 10331 h 10492"/>
                <a:gd name="connsiteX3" fmla="*/ 0 w 10000"/>
                <a:gd name="connsiteY3" fmla="*/ 0 h 10492"/>
                <a:gd name="connsiteX4" fmla="*/ 10000 w 10000"/>
                <a:gd name="connsiteY4" fmla="*/ 0 h 10492"/>
                <a:gd name="connsiteX0" fmla="*/ 9749 w 9749"/>
                <a:gd name="connsiteY0" fmla="*/ 0 h 10492"/>
                <a:gd name="connsiteX1" fmla="*/ 6297 w 9749"/>
                <a:gd name="connsiteY1" fmla="*/ 10486 h 10492"/>
                <a:gd name="connsiteX2" fmla="*/ 20 w 9749"/>
                <a:gd name="connsiteY2" fmla="*/ 10331 h 10492"/>
                <a:gd name="connsiteX3" fmla="*/ 916 w 9749"/>
                <a:gd name="connsiteY3" fmla="*/ 1363 h 10492"/>
                <a:gd name="connsiteX4" fmla="*/ 9749 w 9749"/>
                <a:gd name="connsiteY4" fmla="*/ 0 h 10492"/>
                <a:gd name="connsiteX0" fmla="*/ 9600 w 9600"/>
                <a:gd name="connsiteY0" fmla="*/ 372 h 8700"/>
                <a:gd name="connsiteX1" fmla="*/ 6458 w 9600"/>
                <a:gd name="connsiteY1" fmla="*/ 8695 h 8700"/>
                <a:gd name="connsiteX2" fmla="*/ 20 w 9600"/>
                <a:gd name="connsiteY2" fmla="*/ 8548 h 8700"/>
                <a:gd name="connsiteX3" fmla="*/ 939 w 9600"/>
                <a:gd name="connsiteY3" fmla="*/ 0 h 8700"/>
                <a:gd name="connsiteX4" fmla="*/ 9600 w 9600"/>
                <a:gd name="connsiteY4" fmla="*/ 372 h 8700"/>
                <a:gd name="connsiteX0" fmla="*/ 10000 w 10000"/>
                <a:gd name="connsiteY0" fmla="*/ 428 h 10000"/>
                <a:gd name="connsiteX1" fmla="*/ 6727 w 10000"/>
                <a:gd name="connsiteY1" fmla="*/ 9994 h 10000"/>
                <a:gd name="connsiteX2" fmla="*/ 21 w 10000"/>
                <a:gd name="connsiteY2" fmla="*/ 9825 h 10000"/>
                <a:gd name="connsiteX3" fmla="*/ 978 w 10000"/>
                <a:gd name="connsiteY3" fmla="*/ 0 h 10000"/>
                <a:gd name="connsiteX4" fmla="*/ 10000 w 10000"/>
                <a:gd name="connsiteY4" fmla="*/ 428 h 10000"/>
                <a:gd name="connsiteX0" fmla="*/ 9997 w 9997"/>
                <a:gd name="connsiteY0" fmla="*/ 428 h 10000"/>
                <a:gd name="connsiteX1" fmla="*/ 6724 w 9997"/>
                <a:gd name="connsiteY1" fmla="*/ 9994 h 10000"/>
                <a:gd name="connsiteX2" fmla="*/ 18 w 9997"/>
                <a:gd name="connsiteY2" fmla="*/ 9825 h 10000"/>
                <a:gd name="connsiteX3" fmla="*/ 975 w 9997"/>
                <a:gd name="connsiteY3" fmla="*/ 0 h 10000"/>
                <a:gd name="connsiteX4" fmla="*/ 9997 w 9997"/>
                <a:gd name="connsiteY4" fmla="*/ 428 h 10000"/>
                <a:gd name="connsiteX0" fmla="*/ 9982 w 9982"/>
                <a:gd name="connsiteY0" fmla="*/ 428 h 10000"/>
                <a:gd name="connsiteX1" fmla="*/ 6708 w 9982"/>
                <a:gd name="connsiteY1" fmla="*/ 9994 h 10000"/>
                <a:gd name="connsiteX2" fmla="*/ 0 w 9982"/>
                <a:gd name="connsiteY2" fmla="*/ 9825 h 10000"/>
                <a:gd name="connsiteX3" fmla="*/ 957 w 9982"/>
                <a:gd name="connsiteY3" fmla="*/ 0 h 10000"/>
                <a:gd name="connsiteX4" fmla="*/ 9982 w 9982"/>
                <a:gd name="connsiteY4" fmla="*/ 42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2" h="10000">
                  <a:moveTo>
                    <a:pt x="9982" y="428"/>
                  </a:moveTo>
                  <a:cubicBezTo>
                    <a:pt x="6708" y="5645"/>
                    <a:pt x="7799" y="6805"/>
                    <a:pt x="6708" y="9994"/>
                  </a:cubicBezTo>
                  <a:cubicBezTo>
                    <a:pt x="4852" y="10080"/>
                    <a:pt x="3414" y="9311"/>
                    <a:pt x="0" y="9825"/>
                  </a:cubicBezTo>
                  <a:cubicBezTo>
                    <a:pt x="1461" y="5697"/>
                    <a:pt x="1365" y="4235"/>
                    <a:pt x="957" y="0"/>
                  </a:cubicBezTo>
                  <a:lnTo>
                    <a:pt x="9982" y="42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72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9" name="Rectangle 94">
              <a:extLst>
                <a:ext uri="{FF2B5EF4-FFF2-40B4-BE49-F238E27FC236}">
                  <a16:creationId xmlns:a16="http://schemas.microsoft.com/office/drawing/2014/main" id="{4A87A5E7-F047-7840-BBAF-012253EA5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0" name="Text Box 95">
              <a:extLst>
                <a:ext uri="{FF2B5EF4-FFF2-40B4-BE49-F238E27FC236}">
                  <a16:creationId xmlns:a16="http://schemas.microsoft.com/office/drawing/2014/main" id="{6178E43E-D8F7-EC4A-AEDE-EC269AA14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Phy</a:t>
              </a:r>
            </a:p>
          </p:txBody>
        </p:sp>
        <p:sp>
          <p:nvSpPr>
            <p:cNvPr id="131" name="Line 98">
              <a:extLst>
                <a:ext uri="{FF2B5EF4-FFF2-40B4-BE49-F238E27FC236}">
                  <a16:creationId xmlns:a16="http://schemas.microsoft.com/office/drawing/2014/main" id="{981CF2C0-D84F-EE42-A47F-A00DF699C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2" name="Line 99">
              <a:extLst>
                <a:ext uri="{FF2B5EF4-FFF2-40B4-BE49-F238E27FC236}">
                  <a16:creationId xmlns:a16="http://schemas.microsoft.com/office/drawing/2014/main" id="{1CF9F5A6-31A7-6E4D-B8BD-A18B5282D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87" name="Group 99">
            <a:extLst>
              <a:ext uri="{FF2B5EF4-FFF2-40B4-BE49-F238E27FC236}">
                <a16:creationId xmlns:a16="http://schemas.microsoft.com/office/drawing/2014/main" id="{149E1102-1775-9C40-A82F-CA67E8AC3B7D}"/>
              </a:ext>
            </a:extLst>
          </p:cNvPr>
          <p:cNvGrpSpPr>
            <a:grpSpLocks/>
          </p:cNvGrpSpPr>
          <p:nvPr/>
        </p:nvGrpSpPr>
        <p:grpSpPr bwMode="auto">
          <a:xfrm>
            <a:off x="6089782" y="2530406"/>
            <a:ext cx="2436813" cy="1519237"/>
            <a:chOff x="3018" y="1445"/>
            <a:chExt cx="1535" cy="957"/>
          </a:xfrm>
        </p:grpSpPr>
        <p:grpSp>
          <p:nvGrpSpPr>
            <p:cNvPr id="189" name="Group 61">
              <a:extLst>
                <a:ext uri="{FF2B5EF4-FFF2-40B4-BE49-F238E27FC236}">
                  <a16:creationId xmlns:a16="http://schemas.microsoft.com/office/drawing/2014/main" id="{80947A02-3E38-7744-9D3B-796971D86D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6" y="1706"/>
              <a:ext cx="1267" cy="475"/>
              <a:chOff x="1197" y="1669"/>
              <a:chExt cx="1267" cy="475"/>
            </a:xfrm>
          </p:grpSpPr>
          <p:grpSp>
            <p:nvGrpSpPr>
              <p:cNvPr id="206" name="Group 62">
                <a:extLst>
                  <a:ext uri="{FF2B5EF4-FFF2-40B4-BE49-F238E27FC236}">
                    <a16:creationId xmlns:a16="http://schemas.microsoft.com/office/drawing/2014/main" id="{2C306763-C23D-394C-B9CB-A453BB6212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7" y="1990"/>
                <a:ext cx="90" cy="154"/>
                <a:chOff x="1337" y="1990"/>
                <a:chExt cx="90" cy="154"/>
              </a:xfrm>
            </p:grpSpPr>
            <p:sp>
              <p:nvSpPr>
                <p:cNvPr id="209" name="Line 64">
                  <a:extLst>
                    <a:ext uri="{FF2B5EF4-FFF2-40B4-BE49-F238E27FC236}">
                      <a16:creationId xmlns:a16="http://schemas.microsoft.com/office/drawing/2014/main" id="{F381FEB3-A7BA-3548-97B5-DF66310001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0" name="Line 65">
                  <a:extLst>
                    <a:ext uri="{FF2B5EF4-FFF2-40B4-BE49-F238E27FC236}">
                      <a16:creationId xmlns:a16="http://schemas.microsoft.com/office/drawing/2014/main" id="{48BDFC0F-8101-BE4D-913A-7A1AB99201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07" name="Text Box 66">
                <a:extLst>
                  <a:ext uri="{FF2B5EF4-FFF2-40B4-BE49-F238E27FC236}">
                    <a16:creationId xmlns:a16="http://schemas.microsoft.com/office/drawing/2014/main" id="{115C73F4-7033-6248-9366-1B21321720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7" y="1669"/>
                <a:ext cx="12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 src: 111.111.111.111</a:t>
                </a: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   IP dest: 222.222.222.222</a:t>
                </a:r>
              </a:p>
            </p:txBody>
          </p:sp>
        </p:grpSp>
        <p:grpSp>
          <p:nvGrpSpPr>
            <p:cNvPr id="191" name="Group 72">
              <a:extLst>
                <a:ext uri="{FF2B5EF4-FFF2-40B4-BE49-F238E27FC236}">
                  <a16:creationId xmlns:a16="http://schemas.microsoft.com/office/drawing/2014/main" id="{F55ED3F7-1CC5-5C4A-820C-1DF5F3282B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8" y="1445"/>
              <a:ext cx="1530" cy="957"/>
              <a:chOff x="931" y="1414"/>
              <a:chExt cx="1530" cy="957"/>
            </a:xfrm>
          </p:grpSpPr>
          <p:sp>
            <p:nvSpPr>
              <p:cNvPr id="192" name="Text Box 73">
                <a:extLst>
                  <a:ext uri="{FF2B5EF4-FFF2-40B4-BE49-F238E27FC236}">
                    <a16:creationId xmlns:a16="http://schemas.microsoft.com/office/drawing/2014/main" id="{5DD14730-A902-F44B-9C3C-51E4CF51FB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1" y="1414"/>
                <a:ext cx="1530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MAC src: 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1A-23-F9-CD-06-9B</a:t>
                </a: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  MAC dest: 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49-BD-D2-C7-56-2A</a:t>
                </a: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3" name="Group 74">
                <a:extLst>
                  <a:ext uri="{FF2B5EF4-FFF2-40B4-BE49-F238E27FC236}">
                    <a16:creationId xmlns:a16="http://schemas.microsoft.com/office/drawing/2014/main" id="{E61CC039-B56A-9D4C-AF28-707D673CA8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1" y="2182"/>
                <a:ext cx="1049" cy="189"/>
                <a:chOff x="2829" y="2040"/>
                <a:chExt cx="1049" cy="189"/>
              </a:xfrm>
            </p:grpSpPr>
            <p:sp>
              <p:nvSpPr>
                <p:cNvPr id="198" name="Rectangle 75">
                  <a:extLst>
                    <a:ext uri="{FF2B5EF4-FFF2-40B4-BE49-F238E27FC236}">
                      <a16:creationId xmlns:a16="http://schemas.microsoft.com/office/drawing/2014/main" id="{9B79D222-9680-2547-8547-368ADC49A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9" y="2042"/>
                  <a:ext cx="1049" cy="185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9" name="Rectangle 76">
                  <a:extLst>
                    <a:ext uri="{FF2B5EF4-FFF2-40B4-BE49-F238E27FC236}">
                      <a16:creationId xmlns:a16="http://schemas.microsoft.com/office/drawing/2014/main" id="{E433AB76-2AFC-2C42-BD43-7C73DA5631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8" y="2060"/>
                  <a:ext cx="691" cy="153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0" name="Line 77">
                  <a:extLst>
                    <a:ext uri="{FF2B5EF4-FFF2-40B4-BE49-F238E27FC236}">
                      <a16:creationId xmlns:a16="http://schemas.microsoft.com/office/drawing/2014/main" id="{36CCAF09-1127-1542-BE8D-2FC0293199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0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1" name="Line 78">
                  <a:extLst>
                    <a:ext uri="{FF2B5EF4-FFF2-40B4-BE49-F238E27FC236}">
                      <a16:creationId xmlns:a16="http://schemas.microsoft.com/office/drawing/2014/main" id="{630B8E56-957F-7845-BDC3-FB921DFE63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76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2" name="Line 79">
                  <a:extLst>
                    <a:ext uri="{FF2B5EF4-FFF2-40B4-BE49-F238E27FC236}">
                      <a16:creationId xmlns:a16="http://schemas.microsoft.com/office/drawing/2014/main" id="{DE10D221-5D35-F64B-A0FC-014829FAD6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10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3" name="Line 80">
                  <a:extLst>
                    <a:ext uri="{FF2B5EF4-FFF2-40B4-BE49-F238E27FC236}">
                      <a16:creationId xmlns:a16="http://schemas.microsoft.com/office/drawing/2014/main" id="{8636BFF3-AEB5-1447-A7AA-E7BFA2359F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06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94" name="Line 81">
                <a:extLst>
                  <a:ext uri="{FF2B5EF4-FFF2-40B4-BE49-F238E27FC236}">
                    <a16:creationId xmlns:a16="http://schemas.microsoft.com/office/drawing/2014/main" id="{CE7452E4-0FD6-D244-9E83-39D133879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18" y="1576"/>
                <a:ext cx="2" cy="7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5" name="Line 82">
                <a:extLst>
                  <a:ext uri="{FF2B5EF4-FFF2-40B4-BE49-F238E27FC236}">
                    <a16:creationId xmlns:a16="http://schemas.microsoft.com/office/drawing/2014/main" id="{9A9ABF67-FDC9-3640-90D1-F635D4F11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6" y="1680"/>
                <a:ext cx="0" cy="5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6" name="Line 83">
                <a:extLst>
                  <a:ext uri="{FF2B5EF4-FFF2-40B4-BE49-F238E27FC236}">
                    <a16:creationId xmlns:a16="http://schemas.microsoft.com/office/drawing/2014/main" id="{11A36B1B-5EF9-BE4E-B102-BDF2F8D1D7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76" y="1812"/>
                <a:ext cx="2" cy="4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7" name="Line 84">
                <a:extLst>
                  <a:ext uri="{FF2B5EF4-FFF2-40B4-BE49-F238E27FC236}">
                    <a16:creationId xmlns:a16="http://schemas.microsoft.com/office/drawing/2014/main" id="{DBFE7F51-9B86-5F41-A7BB-3339CA9912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8" y="1924"/>
                <a:ext cx="2" cy="3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243" name="Rectangle 77">
            <a:extLst>
              <a:ext uri="{FF2B5EF4-FFF2-40B4-BE49-F238E27FC236}">
                <a16:creationId xmlns:a16="http://schemas.microsoft.com/office/drawing/2014/main" id="{53E8513E-E83D-C947-8989-F40E5454F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960" y="2698439"/>
            <a:ext cx="3707092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/>
              <a:t>transmits link-layer frame</a:t>
            </a:r>
            <a:endParaRPr lang="en-US" sz="3200" i="0" dirty="0">
              <a:cs typeface="+mn-cs"/>
            </a:endParaRPr>
          </a:p>
        </p:txBody>
      </p:sp>
      <p:sp>
        <p:nvSpPr>
          <p:cNvPr id="254" name="Rectangle 76">
            <a:extLst>
              <a:ext uri="{FF2B5EF4-FFF2-40B4-BE49-F238E27FC236}">
                <a16:creationId xmlns:a16="http://schemas.microsoft.com/office/drawing/2014/main" id="{74BA2DA1-F394-464B-8C5F-E81836E17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521" y="1283045"/>
            <a:ext cx="10571166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/>
              <a:t>R determines outgoing interface, passes datagram with IP source A, destination B to link layer </a:t>
            </a:r>
          </a:p>
        </p:txBody>
      </p:sp>
      <p:sp>
        <p:nvSpPr>
          <p:cNvPr id="256" name="Rectangle 77">
            <a:extLst>
              <a:ext uri="{FF2B5EF4-FFF2-40B4-BE49-F238E27FC236}">
                <a16:creationId xmlns:a16="http://schemas.microsoft.com/office/drawing/2014/main" id="{690603EC-6A8E-7B49-94C4-6F92D9F28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717" y="1945029"/>
            <a:ext cx="10810254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cs typeface="+mn-cs"/>
              </a:rPr>
              <a:t>R creates link-layer frame </a:t>
            </a:r>
            <a:r>
              <a:rPr lang="en-US" sz="2400" dirty="0"/>
              <a:t>containing A-to-B IP datagram. Frame destination address: </a:t>
            </a:r>
            <a:r>
              <a:rPr lang="en-US" sz="2400" i="0" dirty="0">
                <a:cs typeface="+mn-cs"/>
              </a:rPr>
              <a:t>B's MAC address</a:t>
            </a:r>
            <a:endParaRPr lang="en-US" sz="3200" i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43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L 1.04167E-6 0.19838 L 0.13489 0.11782 C 0.13489 0.06597 0.13607 0.01042 0.13607 -0.04144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Routing to another subnet: addressing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FFE62D-54D4-2E4A-9F56-42AF465143DE}"/>
              </a:ext>
            </a:extLst>
          </p:cNvPr>
          <p:cNvCxnSpPr/>
          <p:nvPr/>
        </p:nvCxnSpPr>
        <p:spPr>
          <a:xfrm>
            <a:off x="4293702" y="5340624"/>
            <a:ext cx="32335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4">
            <a:extLst>
              <a:ext uri="{FF2B5EF4-FFF2-40B4-BE49-F238E27FC236}">
                <a16:creationId xmlns:a16="http://schemas.microsoft.com/office/drawing/2014/main" id="{2D2C1B49-6D05-3245-A14C-49597506C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545" y="4606786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R</a:t>
            </a:r>
            <a:endParaRPr lang="en-US" sz="2000" i="0" dirty="0">
              <a:solidFill>
                <a:srgbClr val="0000A8"/>
              </a:solidFill>
              <a:ea typeface="+mn-ea"/>
              <a:cs typeface="+mn-cs"/>
            </a:endParaRPr>
          </a:p>
        </p:txBody>
      </p:sp>
      <p:sp>
        <p:nvSpPr>
          <p:cNvPr id="92" name="Text Box 21">
            <a:extLst>
              <a:ext uri="{FF2B5EF4-FFF2-40B4-BE49-F238E27FC236}">
                <a16:creationId xmlns:a16="http://schemas.microsoft.com/office/drawing/2014/main" id="{8E9F58B9-C012-7C42-9622-7098AAF9C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945" y="5749508"/>
            <a:ext cx="15859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1A-23-F9-CD-06-9B</a:t>
            </a:r>
          </a:p>
        </p:txBody>
      </p:sp>
      <p:sp>
        <p:nvSpPr>
          <p:cNvPr id="93" name="Text Box 22">
            <a:extLst>
              <a:ext uri="{FF2B5EF4-FFF2-40B4-BE49-F238E27FC236}">
                <a16:creationId xmlns:a16="http://schemas.microsoft.com/office/drawing/2014/main" id="{D3BC78DD-68E2-3F42-A025-894036CA6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582" y="5576471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222.222.222.220</a:t>
            </a:r>
          </a:p>
        </p:txBody>
      </p:sp>
      <p:grpSp>
        <p:nvGrpSpPr>
          <p:cNvPr id="94" name="Group 23">
            <a:extLst>
              <a:ext uri="{FF2B5EF4-FFF2-40B4-BE49-F238E27FC236}">
                <a16:creationId xmlns:a16="http://schemas.microsoft.com/office/drawing/2014/main" id="{026701D5-9E9E-EF42-B7AA-972F210D71D9}"/>
              </a:ext>
            </a:extLst>
          </p:cNvPr>
          <p:cNvGrpSpPr>
            <a:grpSpLocks/>
          </p:cNvGrpSpPr>
          <p:nvPr/>
        </p:nvGrpSpPr>
        <p:grpSpPr bwMode="auto">
          <a:xfrm>
            <a:off x="3992226" y="6027746"/>
            <a:ext cx="1573213" cy="482601"/>
            <a:chOff x="1934" y="2405"/>
            <a:chExt cx="991" cy="304"/>
          </a:xfrm>
        </p:grpSpPr>
        <p:sp>
          <p:nvSpPr>
            <p:cNvPr id="146" name="Text Box 24">
              <a:extLst>
                <a:ext uri="{FF2B5EF4-FFF2-40B4-BE49-F238E27FC236}">
                  <a16:creationId xmlns:a16="http://schemas.microsoft.com/office/drawing/2014/main" id="{D19F6EF2-3DED-734B-B3EA-8B5850BFD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" y="2405"/>
              <a:ext cx="89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111.111.111.110</a:t>
              </a:r>
            </a:p>
          </p:txBody>
        </p:sp>
        <p:sp>
          <p:nvSpPr>
            <p:cNvPr id="147" name="Text Box 25">
              <a:extLst>
                <a:ext uri="{FF2B5EF4-FFF2-40B4-BE49-F238E27FC236}">
                  <a16:creationId xmlns:a16="http://schemas.microsoft.com/office/drawing/2014/main" id="{E60F6762-DC3F-2E40-B567-43C8BBD1B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8" y="2515"/>
              <a:ext cx="98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E6-E9-00-17-BB-4B</a:t>
              </a:r>
            </a:p>
          </p:txBody>
        </p:sp>
      </p:grpSp>
      <p:sp>
        <p:nvSpPr>
          <p:cNvPr id="99" name="Text Box 26">
            <a:extLst>
              <a:ext uri="{FF2B5EF4-FFF2-40B4-BE49-F238E27FC236}">
                <a16:creationId xmlns:a16="http://schemas.microsoft.com/office/drawing/2014/main" id="{EB7AD1CB-7395-4048-94BA-078B67601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382" y="6174597"/>
            <a:ext cx="16346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CC-49-DE-D0-AB-7D</a:t>
            </a:r>
          </a:p>
        </p:txBody>
      </p:sp>
      <p:sp>
        <p:nvSpPr>
          <p:cNvPr id="100" name="Text Box 27">
            <a:extLst>
              <a:ext uri="{FF2B5EF4-FFF2-40B4-BE49-F238E27FC236}">
                <a16:creationId xmlns:a16="http://schemas.microsoft.com/office/drawing/2014/main" id="{883C22D8-5EE5-FD4B-A6BF-961F094C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407" y="5985684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111.111.111.112</a:t>
            </a:r>
          </a:p>
        </p:txBody>
      </p:sp>
      <p:sp>
        <p:nvSpPr>
          <p:cNvPr id="101" name="Text Box 30">
            <a:extLst>
              <a:ext uri="{FF2B5EF4-FFF2-40B4-BE49-F238E27FC236}">
                <a16:creationId xmlns:a16="http://schemas.microsoft.com/office/drawing/2014/main" id="{F0A4A6D6-07D6-9540-9E22-87082344B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438" y="5007006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111.111.111.111</a:t>
            </a:r>
          </a:p>
        </p:txBody>
      </p:sp>
      <p:sp>
        <p:nvSpPr>
          <p:cNvPr id="102" name="Text Box 33">
            <a:extLst>
              <a:ext uri="{FF2B5EF4-FFF2-40B4-BE49-F238E27FC236}">
                <a16:creationId xmlns:a16="http://schemas.microsoft.com/office/drawing/2014/main" id="{98DB423A-5D18-F545-A673-502329AD2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535" y="5196273"/>
            <a:ext cx="15359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74-29-9C-E8-FF-55</a:t>
            </a:r>
          </a:p>
        </p:txBody>
      </p:sp>
      <p:sp>
        <p:nvSpPr>
          <p:cNvPr id="103" name="Freeform 39">
            <a:extLst>
              <a:ext uri="{FF2B5EF4-FFF2-40B4-BE49-F238E27FC236}">
                <a16:creationId xmlns:a16="http://schemas.microsoft.com/office/drawing/2014/main" id="{B2706607-111C-5245-B2CF-A17D7724FFA8}"/>
              </a:ext>
            </a:extLst>
          </p:cNvPr>
          <p:cNvSpPr>
            <a:spLocks/>
          </p:cNvSpPr>
          <p:nvPr/>
        </p:nvSpPr>
        <p:spPr bwMode="auto">
          <a:xfrm>
            <a:off x="3637582" y="4808121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04" name="Line 40">
            <a:extLst>
              <a:ext uri="{FF2B5EF4-FFF2-40B4-BE49-F238E27FC236}">
                <a16:creationId xmlns:a16="http://schemas.microsoft.com/office/drawing/2014/main" id="{28F869C4-D67B-E043-97EC-60E9EE422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4370" y="4787483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5" name="Line 41">
            <a:extLst>
              <a:ext uri="{FF2B5EF4-FFF2-40B4-BE49-F238E27FC236}">
                <a16:creationId xmlns:a16="http://schemas.microsoft.com/office/drawing/2014/main" id="{F58EADC2-5F53-3341-BAA6-DBF970DD75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06935" y="5732045"/>
            <a:ext cx="283036" cy="54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07" name="Line 44">
            <a:extLst>
              <a:ext uri="{FF2B5EF4-FFF2-40B4-BE49-F238E27FC236}">
                <a16:creationId xmlns:a16="http://schemas.microsoft.com/office/drawing/2014/main" id="{9DEB43AB-0452-E74B-A267-354DF376C2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2282" y="5842809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08" name="Line 45">
            <a:extLst>
              <a:ext uri="{FF2B5EF4-FFF2-40B4-BE49-F238E27FC236}">
                <a16:creationId xmlns:a16="http://schemas.microsoft.com/office/drawing/2014/main" id="{FCE2A6D7-36B2-D94C-B589-354F8509B9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48645" y="4860508"/>
            <a:ext cx="0" cy="248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9" name="Line 46">
            <a:extLst>
              <a:ext uri="{FF2B5EF4-FFF2-40B4-BE49-F238E27FC236}">
                <a16:creationId xmlns:a16="http://schemas.microsoft.com/office/drawing/2014/main" id="{34C788DF-A7C4-7C49-A6BA-645F98943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8707" y="5427247"/>
            <a:ext cx="0" cy="620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10" name="Line 47">
            <a:extLst>
              <a:ext uri="{FF2B5EF4-FFF2-40B4-BE49-F238E27FC236}">
                <a16:creationId xmlns:a16="http://schemas.microsoft.com/office/drawing/2014/main" id="{74475E6E-D489-9D41-83DE-586A84785D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07745" y="5417721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11" name="Text Box 58">
            <a:extLst>
              <a:ext uri="{FF2B5EF4-FFF2-40B4-BE49-F238E27FC236}">
                <a16:creationId xmlns:a16="http://schemas.microsoft.com/office/drawing/2014/main" id="{9ED91BB2-5CD2-AF4D-990D-A02134AFD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6" y="4315099"/>
            <a:ext cx="3930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A</a:t>
            </a:r>
          </a:p>
        </p:txBody>
      </p:sp>
      <p:grpSp>
        <p:nvGrpSpPr>
          <p:cNvPr id="113" name="Group 63">
            <a:extLst>
              <a:ext uri="{FF2B5EF4-FFF2-40B4-BE49-F238E27FC236}">
                <a16:creationId xmlns:a16="http://schemas.microsoft.com/office/drawing/2014/main" id="{28E44824-539C-9E48-97D4-38EC5EF1A87D}"/>
              </a:ext>
            </a:extLst>
          </p:cNvPr>
          <p:cNvGrpSpPr>
            <a:grpSpLocks/>
          </p:cNvGrpSpPr>
          <p:nvPr/>
        </p:nvGrpSpPr>
        <p:grpSpPr bwMode="auto">
          <a:xfrm>
            <a:off x="8615685" y="5148731"/>
            <a:ext cx="1616076" cy="495300"/>
            <a:chOff x="4351" y="2786"/>
            <a:chExt cx="1018" cy="312"/>
          </a:xfrm>
        </p:grpSpPr>
        <p:sp>
          <p:nvSpPr>
            <p:cNvPr id="144" name="Text Box 64">
              <a:extLst>
                <a:ext uri="{FF2B5EF4-FFF2-40B4-BE49-F238E27FC236}">
                  <a16:creationId xmlns:a16="http://schemas.microsoft.com/office/drawing/2014/main" id="{6F4DD6C5-5CCC-9A43-8DEF-22B166CC1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2" y="2786"/>
              <a:ext cx="89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222.222.222.222</a:t>
              </a:r>
            </a:p>
          </p:txBody>
        </p:sp>
        <p:sp>
          <p:nvSpPr>
            <p:cNvPr id="145" name="Text Box 65">
              <a:extLst>
                <a:ext uri="{FF2B5EF4-FFF2-40B4-BE49-F238E27FC236}">
                  <a16:creationId xmlns:a16="http://schemas.microsoft.com/office/drawing/2014/main" id="{6E33AF33-87FC-744F-A61A-A574F7048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" y="2904"/>
              <a:ext cx="10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49-BD-D2-C7-56-2A</a:t>
              </a:r>
            </a:p>
          </p:txBody>
        </p:sp>
      </p:grpSp>
      <p:sp>
        <p:nvSpPr>
          <p:cNvPr id="114" name="Line 67">
            <a:extLst>
              <a:ext uri="{FF2B5EF4-FFF2-40B4-BE49-F238E27FC236}">
                <a16:creationId xmlns:a16="http://schemas.microsoft.com/office/drawing/2014/main" id="{351E9598-D6EF-0941-9E90-3FFDA09398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5932" y="4787483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6" name="Text Box 71">
            <a:extLst>
              <a:ext uri="{FF2B5EF4-FFF2-40B4-BE49-F238E27FC236}">
                <a16:creationId xmlns:a16="http://schemas.microsoft.com/office/drawing/2014/main" id="{A2452177-E551-CB48-A13E-9F30A8D87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272" y="6136999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222.222.222.221</a:t>
            </a:r>
          </a:p>
        </p:txBody>
      </p:sp>
      <p:sp>
        <p:nvSpPr>
          <p:cNvPr id="117" name="Text Box 72">
            <a:extLst>
              <a:ext uri="{FF2B5EF4-FFF2-40B4-BE49-F238E27FC236}">
                <a16:creationId xmlns:a16="http://schemas.microsoft.com/office/drawing/2014/main" id="{70A29F2B-254D-C242-BED3-63C6A2000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7391" y="6315866"/>
            <a:ext cx="15522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88-B2-2F-54-1A-0F</a:t>
            </a:r>
          </a:p>
        </p:txBody>
      </p:sp>
      <p:sp>
        <p:nvSpPr>
          <p:cNvPr id="118" name="Line 73">
            <a:extLst>
              <a:ext uri="{FF2B5EF4-FFF2-40B4-BE49-F238E27FC236}">
                <a16:creationId xmlns:a16="http://schemas.microsoft.com/office/drawing/2014/main" id="{EA6BFE92-6101-754D-A5A8-900E35C4E7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56672" y="5684421"/>
            <a:ext cx="267105" cy="2009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20" name="Freeform 75">
            <a:extLst>
              <a:ext uri="{FF2B5EF4-FFF2-40B4-BE49-F238E27FC236}">
                <a16:creationId xmlns:a16="http://schemas.microsoft.com/office/drawing/2014/main" id="{68E66362-A921-0844-BAA8-FB5279AD1D5D}"/>
              </a:ext>
            </a:extLst>
          </p:cNvPr>
          <p:cNvSpPr>
            <a:spLocks/>
          </p:cNvSpPr>
          <p:nvPr/>
        </p:nvSpPr>
        <p:spPr bwMode="auto">
          <a:xfrm>
            <a:off x="7476157" y="4811296"/>
            <a:ext cx="765175" cy="1081088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1" name="Text Box 76">
            <a:extLst>
              <a:ext uri="{FF2B5EF4-FFF2-40B4-BE49-F238E27FC236}">
                <a16:creationId xmlns:a16="http://schemas.microsoft.com/office/drawing/2014/main" id="{DA57B50B-B7E5-2942-B45A-3152B6985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316" y="4484341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76A447-7E01-C147-9C89-C1C4C935DA7A}"/>
              </a:ext>
            </a:extLst>
          </p:cNvPr>
          <p:cNvGrpSpPr/>
          <p:nvPr/>
        </p:nvGrpSpPr>
        <p:grpSpPr>
          <a:xfrm>
            <a:off x="5001868" y="5038254"/>
            <a:ext cx="1310631" cy="501151"/>
            <a:chOff x="4909105" y="5767126"/>
            <a:chExt cx="1310631" cy="501151"/>
          </a:xfrm>
        </p:grpSpPr>
        <p:sp>
          <p:nvSpPr>
            <p:cNvPr id="167" name="Rectangle 37">
              <a:extLst>
                <a:ext uri="{FF2B5EF4-FFF2-40B4-BE49-F238E27FC236}">
                  <a16:creationId xmlns:a16="http://schemas.microsoft.com/office/drawing/2014/main" id="{89D0886F-F835-2044-AB8F-F49ACC0B58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024859" y="5937451"/>
              <a:ext cx="13416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sp>
          <p:nvSpPr>
            <p:cNvPr id="168" name="Rectangle 37">
              <a:extLst>
                <a:ext uri="{FF2B5EF4-FFF2-40B4-BE49-F238E27FC236}">
                  <a16:creationId xmlns:a16="http://schemas.microsoft.com/office/drawing/2014/main" id="{C75323AD-DC39-4543-A0CC-4375A7BCF3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6501" y="5940764"/>
              <a:ext cx="140795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EDD0BCD9-05EB-F249-AEA1-A9CCFBC80BB8}"/>
                </a:ext>
              </a:extLst>
            </p:cNvPr>
            <p:cNvGrpSpPr/>
            <p:nvPr/>
          </p:nvGrpSpPr>
          <p:grpSpPr>
            <a:xfrm>
              <a:off x="5115340" y="5767126"/>
              <a:ext cx="901147" cy="501151"/>
              <a:chOff x="7493876" y="2774731"/>
              <a:chExt cx="1481958" cy="894622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F5326B06-29FF-A544-BF80-2A0622229582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8065A2A5-902C-A940-821B-CBFC0122AC2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14C076B7-5A71-8644-9F5C-08E13F943BD5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id="{13D62837-C3EA-8B4B-B09D-FC71F9727C64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id="{147D5E46-2372-FA45-9685-A7CC6CA91F5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Freeform 161">
                  <a:extLst>
                    <a:ext uri="{FF2B5EF4-FFF2-40B4-BE49-F238E27FC236}">
                      <a16:creationId xmlns:a16="http://schemas.microsoft.com/office/drawing/2014/main" id="{6B2D97C5-61CB-9441-993B-95CAA7169FC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id="{CD3C4F94-9D92-F048-A80A-0D709146CB4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71" name="Rectangle 37">
            <a:extLst>
              <a:ext uri="{FF2B5EF4-FFF2-40B4-BE49-F238E27FC236}">
                <a16:creationId xmlns:a16="http://schemas.microsoft.com/office/drawing/2014/main" id="{A9816EEA-38E6-AE46-970F-D20738D1CBC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61022" y="4666815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49" name="Group 49">
            <a:extLst>
              <a:ext uri="{FF2B5EF4-FFF2-40B4-BE49-F238E27FC236}">
                <a16:creationId xmlns:a16="http://schemas.microsoft.com/office/drawing/2014/main" id="{AD680CEA-D168-C84F-AAE1-D128195A44E7}"/>
              </a:ext>
            </a:extLst>
          </p:cNvPr>
          <p:cNvGrpSpPr>
            <a:grpSpLocks/>
          </p:cNvGrpSpPr>
          <p:nvPr/>
        </p:nvGrpSpPr>
        <p:grpSpPr bwMode="auto">
          <a:xfrm>
            <a:off x="2318687" y="4333458"/>
            <a:ext cx="936071" cy="761428"/>
            <a:chOff x="-44" y="1473"/>
            <a:chExt cx="981" cy="1105"/>
          </a:xfrm>
        </p:grpSpPr>
        <p:pic>
          <p:nvPicPr>
            <p:cNvPr id="150" name="Picture 50" descr="desktop_computer_stylized_medium">
              <a:extLst>
                <a:ext uri="{FF2B5EF4-FFF2-40B4-BE49-F238E27FC236}">
                  <a16:creationId xmlns:a16="http://schemas.microsoft.com/office/drawing/2014/main" id="{DADE998E-D7B9-EC4F-9F94-E65CF536C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" name="Freeform 51">
              <a:extLst>
                <a:ext uri="{FF2B5EF4-FFF2-40B4-BE49-F238E27FC236}">
                  <a16:creationId xmlns:a16="http://schemas.microsoft.com/office/drawing/2014/main" id="{BC38A1B0-555E-F049-93AC-48537726F7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180" name="Rectangle 37">
            <a:extLst>
              <a:ext uri="{FF2B5EF4-FFF2-40B4-BE49-F238E27FC236}">
                <a16:creationId xmlns:a16="http://schemas.microsoft.com/office/drawing/2014/main" id="{51912ACC-FA1C-7E48-9062-DA96B6CD7C3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71833" y="5687855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26" name="Group 49">
            <a:extLst>
              <a:ext uri="{FF2B5EF4-FFF2-40B4-BE49-F238E27FC236}">
                <a16:creationId xmlns:a16="http://schemas.microsoft.com/office/drawing/2014/main" id="{164313DA-E436-B94D-946E-A9F9627207EA}"/>
              </a:ext>
            </a:extLst>
          </p:cNvPr>
          <p:cNvGrpSpPr>
            <a:grpSpLocks/>
          </p:cNvGrpSpPr>
          <p:nvPr/>
        </p:nvGrpSpPr>
        <p:grpSpPr bwMode="auto">
          <a:xfrm>
            <a:off x="2681426" y="5490561"/>
            <a:ext cx="639495" cy="517588"/>
            <a:chOff x="-44" y="1473"/>
            <a:chExt cx="981" cy="1105"/>
          </a:xfrm>
        </p:grpSpPr>
        <p:pic>
          <p:nvPicPr>
            <p:cNvPr id="127" name="Picture 50" descr="desktop_computer_stylized_medium">
              <a:extLst>
                <a:ext uri="{FF2B5EF4-FFF2-40B4-BE49-F238E27FC236}">
                  <a16:creationId xmlns:a16="http://schemas.microsoft.com/office/drawing/2014/main" id="{2DC8C6C4-5C23-0541-8061-C718A5B9D9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Freeform 51">
              <a:extLst>
                <a:ext uri="{FF2B5EF4-FFF2-40B4-BE49-F238E27FC236}">
                  <a16:creationId xmlns:a16="http://schemas.microsoft.com/office/drawing/2014/main" id="{24E0555C-7855-E749-82E9-0F21AFA4C7C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sp>
        <p:nvSpPr>
          <p:cNvPr id="181" name="Rectangle 37">
            <a:extLst>
              <a:ext uri="{FF2B5EF4-FFF2-40B4-BE49-F238E27FC236}">
                <a16:creationId xmlns:a16="http://schemas.microsoft.com/office/drawing/2014/main" id="{43F1B530-B1FE-5547-9108-2D9D5DEFE2F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6575" y="4653061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182" name="Rectangle 37">
            <a:extLst>
              <a:ext uri="{FF2B5EF4-FFF2-40B4-BE49-F238E27FC236}">
                <a16:creationId xmlns:a16="http://schemas.microsoft.com/office/drawing/2014/main" id="{7CF48F98-D094-CD4E-BD60-0DA33EA422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96816" y="5784803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52" name="Group 44">
            <a:extLst>
              <a:ext uri="{FF2B5EF4-FFF2-40B4-BE49-F238E27FC236}">
                <a16:creationId xmlns:a16="http://schemas.microsoft.com/office/drawing/2014/main" id="{083ACB0A-FBA9-0D43-9726-0A41424DD39D}"/>
              </a:ext>
            </a:extLst>
          </p:cNvPr>
          <p:cNvGrpSpPr>
            <a:grpSpLocks/>
          </p:cNvGrpSpPr>
          <p:nvPr/>
        </p:nvGrpSpPr>
        <p:grpSpPr bwMode="auto">
          <a:xfrm>
            <a:off x="8343615" y="5618570"/>
            <a:ext cx="711200" cy="601028"/>
            <a:chOff x="-44" y="1473"/>
            <a:chExt cx="981" cy="1105"/>
          </a:xfrm>
        </p:grpSpPr>
        <p:pic>
          <p:nvPicPr>
            <p:cNvPr id="154" name="Picture 45" descr="desktop_computer_stylized_medium">
              <a:extLst>
                <a:ext uri="{FF2B5EF4-FFF2-40B4-BE49-F238E27FC236}">
                  <a16:creationId xmlns:a16="http://schemas.microsoft.com/office/drawing/2014/main" id="{C369DB0B-1F34-3B46-A82A-78A90E656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Freeform 46">
              <a:extLst>
                <a:ext uri="{FF2B5EF4-FFF2-40B4-BE49-F238E27FC236}">
                  <a16:creationId xmlns:a16="http://schemas.microsoft.com/office/drawing/2014/main" id="{9C2398C0-FF47-894E-B5E8-11EB55029D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604162-E90D-984F-847A-C102A2F79780}"/>
              </a:ext>
            </a:extLst>
          </p:cNvPr>
          <p:cNvCxnSpPr/>
          <p:nvPr/>
        </p:nvCxnSpPr>
        <p:spPr>
          <a:xfrm flipV="1">
            <a:off x="8669292" y="4874844"/>
            <a:ext cx="0" cy="4459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D79A4A8-654F-5C41-9FB9-78AF30E0F351}"/>
              </a:ext>
            </a:extLst>
          </p:cNvPr>
          <p:cNvCxnSpPr>
            <a:cxnSpLocks/>
          </p:cNvCxnSpPr>
          <p:nvPr/>
        </p:nvCxnSpPr>
        <p:spPr>
          <a:xfrm flipV="1">
            <a:off x="8447023" y="5943807"/>
            <a:ext cx="0" cy="2416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4" name="Group 113">
            <a:extLst>
              <a:ext uri="{FF2B5EF4-FFF2-40B4-BE49-F238E27FC236}">
                <a16:creationId xmlns:a16="http://schemas.microsoft.com/office/drawing/2014/main" id="{4F40B619-9A70-2641-9962-A545BD190AEE}"/>
              </a:ext>
            </a:extLst>
          </p:cNvPr>
          <p:cNvGrpSpPr>
            <a:grpSpLocks/>
          </p:cNvGrpSpPr>
          <p:nvPr/>
        </p:nvGrpSpPr>
        <p:grpSpPr bwMode="auto">
          <a:xfrm>
            <a:off x="9360038" y="2716627"/>
            <a:ext cx="928688" cy="1954212"/>
            <a:chOff x="250" y="1380"/>
            <a:chExt cx="585" cy="1231"/>
          </a:xfrm>
        </p:grpSpPr>
        <p:sp>
          <p:nvSpPr>
            <p:cNvPr id="245" name="Freeform 106">
              <a:extLst>
                <a:ext uri="{FF2B5EF4-FFF2-40B4-BE49-F238E27FC236}">
                  <a16:creationId xmlns:a16="http://schemas.microsoft.com/office/drawing/2014/main" id="{970BC10B-039D-D849-BD17-870D52BCA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99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6" name="Rectangle 107">
              <a:extLst>
                <a:ext uri="{FF2B5EF4-FFF2-40B4-BE49-F238E27FC236}">
                  <a16:creationId xmlns:a16="http://schemas.microsoft.com/office/drawing/2014/main" id="{881A2D84-75CD-FF46-8268-58570E386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7" name="Text Box 108">
              <a:extLst>
                <a:ext uri="{FF2B5EF4-FFF2-40B4-BE49-F238E27FC236}">
                  <a16:creationId xmlns:a16="http://schemas.microsoft.com/office/drawing/2014/main" id="{0174C2C5-DEEC-6448-84DD-CBC717D8C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Phy</a:t>
              </a:r>
            </a:p>
          </p:txBody>
        </p:sp>
        <p:sp>
          <p:nvSpPr>
            <p:cNvPr id="248" name="Line 109">
              <a:extLst>
                <a:ext uri="{FF2B5EF4-FFF2-40B4-BE49-F238E27FC236}">
                  <a16:creationId xmlns:a16="http://schemas.microsoft.com/office/drawing/2014/main" id="{5A82C9AA-9D84-BC42-9880-443161490A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9" name="Line 110">
              <a:extLst>
                <a:ext uri="{FF2B5EF4-FFF2-40B4-BE49-F238E27FC236}">
                  <a16:creationId xmlns:a16="http://schemas.microsoft.com/office/drawing/2014/main" id="{7EEC7F05-4E24-D14E-8286-E30E0B01C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0" name="Line 111">
              <a:extLst>
                <a:ext uri="{FF2B5EF4-FFF2-40B4-BE49-F238E27FC236}">
                  <a16:creationId xmlns:a16="http://schemas.microsoft.com/office/drawing/2014/main" id="{8F3EE3E7-2794-E248-913F-D23487889C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1" name="Line 112">
              <a:extLst>
                <a:ext uri="{FF2B5EF4-FFF2-40B4-BE49-F238E27FC236}">
                  <a16:creationId xmlns:a16="http://schemas.microsoft.com/office/drawing/2014/main" id="{12725139-7043-064B-BBB9-A6E7289DCD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40" name="Group 44">
            <a:extLst>
              <a:ext uri="{FF2B5EF4-FFF2-40B4-BE49-F238E27FC236}">
                <a16:creationId xmlns:a16="http://schemas.microsoft.com/office/drawing/2014/main" id="{BF422F91-ACCF-D044-A60B-0B40246D065D}"/>
              </a:ext>
            </a:extLst>
          </p:cNvPr>
          <p:cNvGrpSpPr>
            <a:grpSpLocks/>
          </p:cNvGrpSpPr>
          <p:nvPr/>
        </p:nvGrpSpPr>
        <p:grpSpPr bwMode="auto">
          <a:xfrm>
            <a:off x="8491273" y="4391325"/>
            <a:ext cx="1009650" cy="855028"/>
            <a:chOff x="-44" y="1473"/>
            <a:chExt cx="981" cy="1105"/>
          </a:xfrm>
        </p:grpSpPr>
        <p:pic>
          <p:nvPicPr>
            <p:cNvPr id="142" name="Picture 45" descr="desktop_computer_stylized_medium">
              <a:extLst>
                <a:ext uri="{FF2B5EF4-FFF2-40B4-BE49-F238E27FC236}">
                  <a16:creationId xmlns:a16="http://schemas.microsoft.com/office/drawing/2014/main" id="{707FEFA6-A5DE-6840-9994-DC6AA79BA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Freeform 46">
              <a:extLst>
                <a:ext uri="{FF2B5EF4-FFF2-40B4-BE49-F238E27FC236}">
                  <a16:creationId xmlns:a16="http://schemas.microsoft.com/office/drawing/2014/main" id="{2330F56F-3837-6446-9F35-FB42B05CDD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4" name="Group 100">
            <a:extLst>
              <a:ext uri="{FF2B5EF4-FFF2-40B4-BE49-F238E27FC236}">
                <a16:creationId xmlns:a16="http://schemas.microsoft.com/office/drawing/2014/main" id="{6FAC5503-9195-DF48-BF18-E7D249227C5B}"/>
              </a:ext>
            </a:extLst>
          </p:cNvPr>
          <p:cNvGrpSpPr>
            <a:grpSpLocks/>
          </p:cNvGrpSpPr>
          <p:nvPr/>
        </p:nvGrpSpPr>
        <p:grpSpPr bwMode="auto">
          <a:xfrm>
            <a:off x="5329167" y="3001010"/>
            <a:ext cx="836613" cy="2081213"/>
            <a:chOff x="2838" y="1545"/>
            <a:chExt cx="527" cy="1311"/>
          </a:xfrm>
        </p:grpSpPr>
        <p:sp>
          <p:nvSpPr>
            <p:cNvPr id="125" name="Freeform 93">
              <a:extLst>
                <a:ext uri="{FF2B5EF4-FFF2-40B4-BE49-F238E27FC236}">
                  <a16:creationId xmlns:a16="http://schemas.microsoft.com/office/drawing/2014/main" id="{9ADEE501-63F8-C84E-95DD-74C5774DA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2342"/>
              <a:ext cx="527" cy="51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0 w 10000"/>
                <a:gd name="connsiteY2" fmla="*/ 0 h 10486"/>
                <a:gd name="connsiteX3" fmla="*/ 10000 w 10000"/>
                <a:gd name="connsiteY3" fmla="*/ 0 h 1048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2703 w 10000"/>
                <a:gd name="connsiteY2" fmla="*/ 5075 h 10486"/>
                <a:gd name="connsiteX3" fmla="*/ 0 w 10000"/>
                <a:gd name="connsiteY3" fmla="*/ 0 h 10486"/>
                <a:gd name="connsiteX4" fmla="*/ 10000 w 10000"/>
                <a:gd name="connsiteY4" fmla="*/ 0 h 10486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489"/>
                <a:gd name="connsiteX1" fmla="*/ 5770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89"/>
                <a:gd name="connsiteX1" fmla="*/ 6548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92"/>
                <a:gd name="connsiteX1" fmla="*/ 6548 w 10000"/>
                <a:gd name="connsiteY1" fmla="*/ 10486 h 10492"/>
                <a:gd name="connsiteX2" fmla="*/ 271 w 10000"/>
                <a:gd name="connsiteY2" fmla="*/ 10331 h 10492"/>
                <a:gd name="connsiteX3" fmla="*/ 0 w 10000"/>
                <a:gd name="connsiteY3" fmla="*/ 0 h 10492"/>
                <a:gd name="connsiteX4" fmla="*/ 10000 w 10000"/>
                <a:gd name="connsiteY4" fmla="*/ 0 h 10492"/>
                <a:gd name="connsiteX0" fmla="*/ 9749 w 9749"/>
                <a:gd name="connsiteY0" fmla="*/ 0 h 10492"/>
                <a:gd name="connsiteX1" fmla="*/ 6297 w 9749"/>
                <a:gd name="connsiteY1" fmla="*/ 10486 h 10492"/>
                <a:gd name="connsiteX2" fmla="*/ 20 w 9749"/>
                <a:gd name="connsiteY2" fmla="*/ 10331 h 10492"/>
                <a:gd name="connsiteX3" fmla="*/ 916 w 9749"/>
                <a:gd name="connsiteY3" fmla="*/ 1363 h 10492"/>
                <a:gd name="connsiteX4" fmla="*/ 9749 w 9749"/>
                <a:gd name="connsiteY4" fmla="*/ 0 h 10492"/>
                <a:gd name="connsiteX0" fmla="*/ 9600 w 9600"/>
                <a:gd name="connsiteY0" fmla="*/ 372 h 8700"/>
                <a:gd name="connsiteX1" fmla="*/ 6458 w 9600"/>
                <a:gd name="connsiteY1" fmla="*/ 8695 h 8700"/>
                <a:gd name="connsiteX2" fmla="*/ 20 w 9600"/>
                <a:gd name="connsiteY2" fmla="*/ 8548 h 8700"/>
                <a:gd name="connsiteX3" fmla="*/ 939 w 9600"/>
                <a:gd name="connsiteY3" fmla="*/ 0 h 8700"/>
                <a:gd name="connsiteX4" fmla="*/ 9600 w 9600"/>
                <a:gd name="connsiteY4" fmla="*/ 372 h 8700"/>
                <a:gd name="connsiteX0" fmla="*/ 10000 w 10000"/>
                <a:gd name="connsiteY0" fmla="*/ 428 h 10000"/>
                <a:gd name="connsiteX1" fmla="*/ 6727 w 10000"/>
                <a:gd name="connsiteY1" fmla="*/ 9994 h 10000"/>
                <a:gd name="connsiteX2" fmla="*/ 21 w 10000"/>
                <a:gd name="connsiteY2" fmla="*/ 9825 h 10000"/>
                <a:gd name="connsiteX3" fmla="*/ 978 w 10000"/>
                <a:gd name="connsiteY3" fmla="*/ 0 h 10000"/>
                <a:gd name="connsiteX4" fmla="*/ 10000 w 10000"/>
                <a:gd name="connsiteY4" fmla="*/ 428 h 10000"/>
                <a:gd name="connsiteX0" fmla="*/ 9997 w 9997"/>
                <a:gd name="connsiteY0" fmla="*/ 428 h 10000"/>
                <a:gd name="connsiteX1" fmla="*/ 6724 w 9997"/>
                <a:gd name="connsiteY1" fmla="*/ 9994 h 10000"/>
                <a:gd name="connsiteX2" fmla="*/ 18 w 9997"/>
                <a:gd name="connsiteY2" fmla="*/ 9825 h 10000"/>
                <a:gd name="connsiteX3" fmla="*/ 975 w 9997"/>
                <a:gd name="connsiteY3" fmla="*/ 0 h 10000"/>
                <a:gd name="connsiteX4" fmla="*/ 9997 w 9997"/>
                <a:gd name="connsiteY4" fmla="*/ 428 h 10000"/>
                <a:gd name="connsiteX0" fmla="*/ 9982 w 9982"/>
                <a:gd name="connsiteY0" fmla="*/ 428 h 10000"/>
                <a:gd name="connsiteX1" fmla="*/ 6708 w 9982"/>
                <a:gd name="connsiteY1" fmla="*/ 9994 h 10000"/>
                <a:gd name="connsiteX2" fmla="*/ 0 w 9982"/>
                <a:gd name="connsiteY2" fmla="*/ 9825 h 10000"/>
                <a:gd name="connsiteX3" fmla="*/ 957 w 9982"/>
                <a:gd name="connsiteY3" fmla="*/ 0 h 10000"/>
                <a:gd name="connsiteX4" fmla="*/ 9982 w 9982"/>
                <a:gd name="connsiteY4" fmla="*/ 42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2" h="10000">
                  <a:moveTo>
                    <a:pt x="9982" y="428"/>
                  </a:moveTo>
                  <a:cubicBezTo>
                    <a:pt x="6708" y="5645"/>
                    <a:pt x="7799" y="6805"/>
                    <a:pt x="6708" y="9994"/>
                  </a:cubicBezTo>
                  <a:cubicBezTo>
                    <a:pt x="4852" y="10080"/>
                    <a:pt x="3414" y="9311"/>
                    <a:pt x="0" y="9825"/>
                  </a:cubicBezTo>
                  <a:cubicBezTo>
                    <a:pt x="1461" y="5697"/>
                    <a:pt x="1365" y="4235"/>
                    <a:pt x="957" y="0"/>
                  </a:cubicBezTo>
                  <a:lnTo>
                    <a:pt x="9982" y="42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72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9" name="Rectangle 94">
              <a:extLst>
                <a:ext uri="{FF2B5EF4-FFF2-40B4-BE49-F238E27FC236}">
                  <a16:creationId xmlns:a16="http://schemas.microsoft.com/office/drawing/2014/main" id="{4A87A5E7-F047-7840-BBAF-012253EA5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0" name="Text Box 95">
              <a:extLst>
                <a:ext uri="{FF2B5EF4-FFF2-40B4-BE49-F238E27FC236}">
                  <a16:creationId xmlns:a16="http://schemas.microsoft.com/office/drawing/2014/main" id="{6178E43E-D8F7-EC4A-AEDE-EC269AA14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Phy</a:t>
              </a:r>
            </a:p>
          </p:txBody>
        </p:sp>
        <p:sp>
          <p:nvSpPr>
            <p:cNvPr id="131" name="Line 98">
              <a:extLst>
                <a:ext uri="{FF2B5EF4-FFF2-40B4-BE49-F238E27FC236}">
                  <a16:creationId xmlns:a16="http://schemas.microsoft.com/office/drawing/2014/main" id="{981CF2C0-D84F-EE42-A47F-A00DF699C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2" name="Line 99">
              <a:extLst>
                <a:ext uri="{FF2B5EF4-FFF2-40B4-BE49-F238E27FC236}">
                  <a16:creationId xmlns:a16="http://schemas.microsoft.com/office/drawing/2014/main" id="{1CF9F5A6-31A7-6E4D-B8BD-A18B5282D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42" name="Rectangle 76">
            <a:extLst>
              <a:ext uri="{FF2B5EF4-FFF2-40B4-BE49-F238E27FC236}">
                <a16:creationId xmlns:a16="http://schemas.microsoft.com/office/drawing/2014/main" id="{5FBC6133-DD27-3241-A408-966313D3A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522" y="1283045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cs typeface="+mn-cs"/>
              </a:rPr>
              <a:t>B receives frame, extracts IP datagram destination B </a:t>
            </a:r>
          </a:p>
        </p:txBody>
      </p:sp>
      <p:sp>
        <p:nvSpPr>
          <p:cNvPr id="243" name="Rectangle 77">
            <a:extLst>
              <a:ext uri="{FF2B5EF4-FFF2-40B4-BE49-F238E27FC236}">
                <a16:creationId xmlns:a16="http://schemas.microsoft.com/office/drawing/2014/main" id="{53E8513E-E83D-C947-8989-F40E5454F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717" y="1759501"/>
            <a:ext cx="10810254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cs typeface="+mn-cs"/>
              </a:rPr>
              <a:t>B passes datagram up protocol stack to IP</a:t>
            </a:r>
            <a:endParaRPr lang="en-US" sz="3200" i="0" dirty="0"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5808B4-288B-1A47-80DE-79C749B11A60}"/>
              </a:ext>
            </a:extLst>
          </p:cNvPr>
          <p:cNvGrpSpPr/>
          <p:nvPr/>
        </p:nvGrpSpPr>
        <p:grpSpPr>
          <a:xfrm>
            <a:off x="8183438" y="2659822"/>
            <a:ext cx="2011363" cy="1082675"/>
            <a:chOff x="1048710" y="2964622"/>
            <a:chExt cx="2011363" cy="1082675"/>
          </a:xfrm>
        </p:grpSpPr>
        <p:grpSp>
          <p:nvGrpSpPr>
            <p:cNvPr id="97" name="Group 61">
              <a:extLst>
                <a:ext uri="{FF2B5EF4-FFF2-40B4-BE49-F238E27FC236}">
                  <a16:creationId xmlns:a16="http://schemas.microsoft.com/office/drawing/2014/main" id="{590253FA-B20A-BC47-9991-7C88D49285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8710" y="2964622"/>
              <a:ext cx="2011363" cy="754062"/>
              <a:chOff x="1197" y="1669"/>
              <a:chExt cx="1267" cy="475"/>
            </a:xfrm>
          </p:grpSpPr>
          <p:grpSp>
            <p:nvGrpSpPr>
              <p:cNvPr id="139" name="Group 62">
                <a:extLst>
                  <a:ext uri="{FF2B5EF4-FFF2-40B4-BE49-F238E27FC236}">
                    <a16:creationId xmlns:a16="http://schemas.microsoft.com/office/drawing/2014/main" id="{16EF4841-6756-4D46-9546-277539335C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7" y="1990"/>
                <a:ext cx="90" cy="154"/>
                <a:chOff x="1337" y="1990"/>
                <a:chExt cx="90" cy="154"/>
              </a:xfrm>
            </p:grpSpPr>
            <p:sp>
              <p:nvSpPr>
                <p:cNvPr id="148" name="Line 64">
                  <a:extLst>
                    <a:ext uri="{FF2B5EF4-FFF2-40B4-BE49-F238E27FC236}">
                      <a16:creationId xmlns:a16="http://schemas.microsoft.com/office/drawing/2014/main" id="{7371DDB5-904C-874E-8170-C30D59BE50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53" name="Line 65">
                  <a:extLst>
                    <a:ext uri="{FF2B5EF4-FFF2-40B4-BE49-F238E27FC236}">
                      <a16:creationId xmlns:a16="http://schemas.microsoft.com/office/drawing/2014/main" id="{6FF50978-C793-0044-BB29-ED02AA8DB9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41" name="Text Box 66">
                <a:extLst>
                  <a:ext uri="{FF2B5EF4-FFF2-40B4-BE49-F238E27FC236}">
                    <a16:creationId xmlns:a16="http://schemas.microsoft.com/office/drawing/2014/main" id="{CF1AC934-0101-A144-8086-FDAE559CA4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7" y="1669"/>
                <a:ext cx="12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 src: 111.111.111.111</a:t>
                </a: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   IP dest: 222.222.222.222</a:t>
                </a:r>
              </a:p>
            </p:txBody>
          </p:sp>
        </p:grpSp>
        <p:sp>
          <p:nvSpPr>
            <p:cNvPr id="134" name="Rectangle 76">
              <a:extLst>
                <a:ext uri="{FF2B5EF4-FFF2-40B4-BE49-F238E27FC236}">
                  <a16:creationId xmlns:a16="http://schemas.microsoft.com/office/drawing/2014/main" id="{5CAD8B39-F5FB-0F41-BB58-2958DF33F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923" y="3801235"/>
              <a:ext cx="1096963" cy="242887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5" name="Line 77">
              <a:extLst>
                <a:ext uri="{FF2B5EF4-FFF2-40B4-BE49-F238E27FC236}">
                  <a16:creationId xmlns:a16="http://schemas.microsoft.com/office/drawing/2014/main" id="{D811A9F1-AA7D-C549-A785-729344EC63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9848" y="3805997"/>
              <a:ext cx="0" cy="24130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6" name="Line 78">
              <a:extLst>
                <a:ext uri="{FF2B5EF4-FFF2-40B4-BE49-F238E27FC236}">
                  <a16:creationId xmlns:a16="http://schemas.microsoft.com/office/drawing/2014/main" id="{2F881AFC-357E-514E-AD8A-1BD2337E27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2248" y="3805997"/>
              <a:ext cx="0" cy="24130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2" name="Line 83">
              <a:extLst>
                <a:ext uri="{FF2B5EF4-FFF2-40B4-BE49-F238E27FC236}">
                  <a16:creationId xmlns:a16="http://schemas.microsoft.com/office/drawing/2014/main" id="{965AF9CB-B38A-5341-85A1-FE1D132A86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70948" y="3182110"/>
              <a:ext cx="3175" cy="746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3" name="Line 84">
              <a:extLst>
                <a:ext uri="{FF2B5EF4-FFF2-40B4-BE49-F238E27FC236}">
                  <a16:creationId xmlns:a16="http://schemas.microsoft.com/office/drawing/2014/main" id="{246C53EB-6FD6-D440-9F52-35BA7E016D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6998" y="3359910"/>
              <a:ext cx="3175" cy="568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900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00052 -0.0407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03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Ethernet: physical topology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57EB8F-B265-4E4B-A599-604FFD9C25B9}"/>
              </a:ext>
            </a:extLst>
          </p:cNvPr>
          <p:cNvSpPr txBox="1">
            <a:spLocks noChangeArrowheads="1"/>
          </p:cNvSpPr>
          <p:nvPr/>
        </p:nvSpPr>
        <p:spPr>
          <a:xfrm>
            <a:off x="1077627" y="1343156"/>
            <a:ext cx="10839554" cy="925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marR="0" lvl="0" indent="-27305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popular through mid 90s</a:t>
            </a:r>
          </a:p>
          <a:p>
            <a:pPr marL="695325" marR="0" lvl="1" indent="-231775" algn="l" defTabSz="914400" rtl="0" eaLnBrk="1" fontAlgn="auto" latinLnBrk="0" hangingPunct="1">
              <a:lnSpc>
                <a:spcPct val="75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nodes in same collision domain (can collide with each other)</a:t>
            </a:r>
          </a:p>
        </p:txBody>
      </p:sp>
      <p:sp>
        <p:nvSpPr>
          <p:cNvPr id="14" name="Line 32">
            <a:extLst>
              <a:ext uri="{FF2B5EF4-FFF2-40B4-BE49-F238E27FC236}">
                <a16:creationId xmlns:a16="http://schemas.microsoft.com/office/drawing/2014/main" id="{92FEC33E-ECF3-6F4D-95CC-10AE77202A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19150" y="4343745"/>
            <a:ext cx="616233" cy="1201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Box 41">
            <a:extLst>
              <a:ext uri="{FF2B5EF4-FFF2-40B4-BE49-F238E27FC236}">
                <a16:creationId xmlns:a16="http://schemas.microsoft.com/office/drawing/2014/main" id="{08CE8B30-9FAC-8447-8CE2-85AE30A47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445" y="4519515"/>
            <a:ext cx="2358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bus: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coaxial cable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B210C05-DB42-F24B-ABCC-CEB58A73BF57}"/>
              </a:ext>
            </a:extLst>
          </p:cNvPr>
          <p:cNvGrpSpPr/>
          <p:nvPr/>
        </p:nvGrpSpPr>
        <p:grpSpPr>
          <a:xfrm>
            <a:off x="4166894" y="4287302"/>
            <a:ext cx="468488" cy="103894"/>
            <a:chOff x="3160889" y="5723468"/>
            <a:chExt cx="468488" cy="103894"/>
          </a:xfrm>
        </p:grpSpPr>
        <p:sp>
          <p:nvSpPr>
            <p:cNvPr id="74" name="Rectangle 37">
              <a:extLst>
                <a:ext uri="{FF2B5EF4-FFF2-40B4-BE49-F238E27FC236}">
                  <a16:creationId xmlns:a16="http://schemas.microsoft.com/office/drawing/2014/main" id="{F6F8AA85-EB23-1A46-91D4-047C72E20F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34167" y="565019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+mn-cs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63F5B90-D695-934E-82E3-02FAF9AA2884}"/>
                </a:ext>
              </a:extLst>
            </p:cNvPr>
            <p:cNvCxnSpPr/>
            <p:nvPr/>
          </p:nvCxnSpPr>
          <p:spPr>
            <a:xfrm>
              <a:off x="3403599" y="5774267"/>
              <a:ext cx="2257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DDD3177-E100-C044-B782-026C278D6607}"/>
              </a:ext>
            </a:extLst>
          </p:cNvPr>
          <p:cNvGrpSpPr/>
          <p:nvPr/>
        </p:nvGrpSpPr>
        <p:grpSpPr>
          <a:xfrm>
            <a:off x="3867737" y="4868680"/>
            <a:ext cx="468488" cy="103894"/>
            <a:chOff x="3160889" y="5723468"/>
            <a:chExt cx="468488" cy="103894"/>
          </a:xfrm>
        </p:grpSpPr>
        <p:sp>
          <p:nvSpPr>
            <p:cNvPr id="81" name="Rectangle 37">
              <a:extLst>
                <a:ext uri="{FF2B5EF4-FFF2-40B4-BE49-F238E27FC236}">
                  <a16:creationId xmlns:a16="http://schemas.microsoft.com/office/drawing/2014/main" id="{E36D1D4F-7980-524F-B016-0822BC5DEB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34167" y="565019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+mn-cs"/>
              </a:endParaRP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F141971-200C-3441-B553-3B77B87C14EB}"/>
                </a:ext>
              </a:extLst>
            </p:cNvPr>
            <p:cNvCxnSpPr/>
            <p:nvPr/>
          </p:nvCxnSpPr>
          <p:spPr>
            <a:xfrm>
              <a:off x="3403599" y="5774267"/>
              <a:ext cx="2257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B6AFEE0-615F-374F-AD75-BFAD1482DB98}"/>
              </a:ext>
            </a:extLst>
          </p:cNvPr>
          <p:cNvGrpSpPr/>
          <p:nvPr/>
        </p:nvGrpSpPr>
        <p:grpSpPr>
          <a:xfrm>
            <a:off x="3557291" y="5489569"/>
            <a:ext cx="468488" cy="103894"/>
            <a:chOff x="3160889" y="5723468"/>
            <a:chExt cx="468488" cy="103894"/>
          </a:xfrm>
        </p:grpSpPr>
        <p:sp>
          <p:nvSpPr>
            <p:cNvPr id="84" name="Rectangle 37">
              <a:extLst>
                <a:ext uri="{FF2B5EF4-FFF2-40B4-BE49-F238E27FC236}">
                  <a16:creationId xmlns:a16="http://schemas.microsoft.com/office/drawing/2014/main" id="{D99117D2-D55B-9747-9F39-1437498956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34167" y="565019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+mn-cs"/>
              </a:endParaRP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8FD400B-67B6-A545-991E-6642C95FC431}"/>
                </a:ext>
              </a:extLst>
            </p:cNvPr>
            <p:cNvCxnSpPr/>
            <p:nvPr/>
          </p:nvCxnSpPr>
          <p:spPr>
            <a:xfrm>
              <a:off x="3403599" y="5774267"/>
              <a:ext cx="2257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54">
            <a:extLst>
              <a:ext uri="{FF2B5EF4-FFF2-40B4-BE49-F238E27FC236}">
                <a16:creationId xmlns:a16="http://schemas.microsoft.com/office/drawing/2014/main" id="{54403650-FB62-8C4D-A097-E8E09E3E8715}"/>
              </a:ext>
            </a:extLst>
          </p:cNvPr>
          <p:cNvGrpSpPr>
            <a:grpSpLocks/>
          </p:cNvGrpSpPr>
          <p:nvPr/>
        </p:nvGrpSpPr>
        <p:grpSpPr bwMode="auto">
          <a:xfrm>
            <a:off x="3030847" y="5135905"/>
            <a:ext cx="640071" cy="517525"/>
            <a:chOff x="-44" y="1473"/>
            <a:chExt cx="981" cy="1105"/>
          </a:xfrm>
        </p:grpSpPr>
        <p:pic>
          <p:nvPicPr>
            <p:cNvPr id="41" name="Picture 55" descr="desktop_computer_stylized_medium">
              <a:extLst>
                <a:ext uri="{FF2B5EF4-FFF2-40B4-BE49-F238E27FC236}">
                  <a16:creationId xmlns:a16="http://schemas.microsoft.com/office/drawing/2014/main" id="{9ADDF864-8E42-2A4E-9C50-68B48B5AD6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Freeform 56">
              <a:extLst>
                <a:ext uri="{FF2B5EF4-FFF2-40B4-BE49-F238E27FC236}">
                  <a16:creationId xmlns:a16="http://schemas.microsoft.com/office/drawing/2014/main" id="{78B65AFB-F609-8F4C-8AA2-302FFEA046F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" name="Group 49">
            <a:extLst>
              <a:ext uri="{FF2B5EF4-FFF2-40B4-BE49-F238E27FC236}">
                <a16:creationId xmlns:a16="http://schemas.microsoft.com/office/drawing/2014/main" id="{2721DACF-2A49-8D4F-BFF6-49E94BBFA071}"/>
              </a:ext>
            </a:extLst>
          </p:cNvPr>
          <p:cNvGrpSpPr>
            <a:grpSpLocks/>
          </p:cNvGrpSpPr>
          <p:nvPr/>
        </p:nvGrpSpPr>
        <p:grpSpPr bwMode="auto">
          <a:xfrm>
            <a:off x="3337407" y="4515020"/>
            <a:ext cx="640071" cy="517525"/>
            <a:chOff x="-44" y="1473"/>
            <a:chExt cx="981" cy="1105"/>
          </a:xfrm>
        </p:grpSpPr>
        <p:pic>
          <p:nvPicPr>
            <p:cNvPr id="36" name="Picture 50" descr="desktop_computer_stylized_medium">
              <a:extLst>
                <a:ext uri="{FF2B5EF4-FFF2-40B4-BE49-F238E27FC236}">
                  <a16:creationId xmlns:a16="http://schemas.microsoft.com/office/drawing/2014/main" id="{1A4DAAEF-9C4D-5C4A-940E-9F43684E7A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Freeform 51">
              <a:extLst>
                <a:ext uri="{FF2B5EF4-FFF2-40B4-BE49-F238E27FC236}">
                  <a16:creationId xmlns:a16="http://schemas.microsoft.com/office/drawing/2014/main" id="{63DCB467-73DC-4B47-B778-649B307F3B8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roup 49">
            <a:extLst>
              <a:ext uri="{FF2B5EF4-FFF2-40B4-BE49-F238E27FC236}">
                <a16:creationId xmlns:a16="http://schemas.microsoft.com/office/drawing/2014/main" id="{CF60EF70-8F89-064B-9AE0-BC24C80913E9}"/>
              </a:ext>
            </a:extLst>
          </p:cNvPr>
          <p:cNvGrpSpPr>
            <a:grpSpLocks/>
          </p:cNvGrpSpPr>
          <p:nvPr/>
        </p:nvGrpSpPr>
        <p:grpSpPr bwMode="auto">
          <a:xfrm>
            <a:off x="3621571" y="3937346"/>
            <a:ext cx="640071" cy="517525"/>
            <a:chOff x="-44" y="1473"/>
            <a:chExt cx="981" cy="1105"/>
          </a:xfrm>
        </p:grpSpPr>
        <p:pic>
          <p:nvPicPr>
            <p:cNvPr id="31" name="Picture 50" descr="desktop_computer_stylized_medium">
              <a:extLst>
                <a:ext uri="{FF2B5EF4-FFF2-40B4-BE49-F238E27FC236}">
                  <a16:creationId xmlns:a16="http://schemas.microsoft.com/office/drawing/2014/main" id="{E66B7792-17BF-A342-BF79-CBE2D88839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Freeform 51">
              <a:extLst>
                <a:ext uri="{FF2B5EF4-FFF2-40B4-BE49-F238E27FC236}">
                  <a16:creationId xmlns:a16="http://schemas.microsoft.com/office/drawing/2014/main" id="{1A46A85F-1E8E-634F-AC1B-41916D215F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21AC3DE-0BE4-4A42-85AA-51EA7972DB44}"/>
              </a:ext>
            </a:extLst>
          </p:cNvPr>
          <p:cNvGrpSpPr/>
          <p:nvPr/>
        </p:nvGrpSpPr>
        <p:grpSpPr>
          <a:xfrm rot="10800000">
            <a:off x="4121737" y="5286369"/>
            <a:ext cx="468488" cy="103894"/>
            <a:chOff x="3160889" y="5723468"/>
            <a:chExt cx="468488" cy="103894"/>
          </a:xfrm>
        </p:grpSpPr>
        <p:sp>
          <p:nvSpPr>
            <p:cNvPr id="87" name="Rectangle 37">
              <a:extLst>
                <a:ext uri="{FF2B5EF4-FFF2-40B4-BE49-F238E27FC236}">
                  <a16:creationId xmlns:a16="http://schemas.microsoft.com/office/drawing/2014/main" id="{0D9B8815-F0EC-864F-9E9C-E995A974DF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34167" y="565019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+mn-cs"/>
              </a:endParaRP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9FC25B0-63E6-F14D-8B85-F91190DDB6EB}"/>
                </a:ext>
              </a:extLst>
            </p:cNvPr>
            <p:cNvCxnSpPr/>
            <p:nvPr/>
          </p:nvCxnSpPr>
          <p:spPr>
            <a:xfrm>
              <a:off x="3403599" y="5774267"/>
              <a:ext cx="2257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E4FBBD8-6BBF-5244-B257-1085A2E447DA}"/>
              </a:ext>
            </a:extLst>
          </p:cNvPr>
          <p:cNvGrpSpPr/>
          <p:nvPr/>
        </p:nvGrpSpPr>
        <p:grpSpPr>
          <a:xfrm rot="10800000">
            <a:off x="4466048" y="4620324"/>
            <a:ext cx="468488" cy="103894"/>
            <a:chOff x="3160889" y="5723468"/>
            <a:chExt cx="468488" cy="103894"/>
          </a:xfrm>
        </p:grpSpPr>
        <p:sp>
          <p:nvSpPr>
            <p:cNvPr id="93" name="Rectangle 37">
              <a:extLst>
                <a:ext uri="{FF2B5EF4-FFF2-40B4-BE49-F238E27FC236}">
                  <a16:creationId xmlns:a16="http://schemas.microsoft.com/office/drawing/2014/main" id="{BFCE4A31-E824-AE42-8F60-EEB060D3AD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34167" y="565019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+mn-cs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AC139B6-3337-DD4B-9A8D-1F1D221AE58F}"/>
                </a:ext>
              </a:extLst>
            </p:cNvPr>
            <p:cNvCxnSpPr/>
            <p:nvPr/>
          </p:nvCxnSpPr>
          <p:spPr>
            <a:xfrm>
              <a:off x="3403599" y="5774267"/>
              <a:ext cx="2257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44">
            <a:extLst>
              <a:ext uri="{FF2B5EF4-FFF2-40B4-BE49-F238E27FC236}">
                <a16:creationId xmlns:a16="http://schemas.microsoft.com/office/drawing/2014/main" id="{181607EC-7C1E-E542-A627-435D8778D8FF}"/>
              </a:ext>
            </a:extLst>
          </p:cNvPr>
          <p:cNvGrpSpPr>
            <a:grpSpLocks/>
          </p:cNvGrpSpPr>
          <p:nvPr/>
        </p:nvGrpSpPr>
        <p:grpSpPr bwMode="auto">
          <a:xfrm>
            <a:off x="4620460" y="4390841"/>
            <a:ext cx="711200" cy="601662"/>
            <a:chOff x="-44" y="1473"/>
            <a:chExt cx="981" cy="1105"/>
          </a:xfrm>
        </p:grpSpPr>
        <p:pic>
          <p:nvPicPr>
            <p:cNvPr id="26" name="Picture 45" descr="desktop_computer_stylized_medium">
              <a:extLst>
                <a:ext uri="{FF2B5EF4-FFF2-40B4-BE49-F238E27FC236}">
                  <a16:creationId xmlns:a16="http://schemas.microsoft.com/office/drawing/2014/main" id="{5B055886-874B-AF4E-BC6C-17FB5AFB91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BE198024-6B5D-3B44-B9DB-F77A4CB023E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roup 44">
            <a:extLst>
              <a:ext uri="{FF2B5EF4-FFF2-40B4-BE49-F238E27FC236}">
                <a16:creationId xmlns:a16="http://schemas.microsoft.com/office/drawing/2014/main" id="{99E873A6-305A-1E42-A800-5109AF9B2E9D}"/>
              </a:ext>
            </a:extLst>
          </p:cNvPr>
          <p:cNvGrpSpPr>
            <a:grpSpLocks/>
          </p:cNvGrpSpPr>
          <p:nvPr/>
        </p:nvGrpSpPr>
        <p:grpSpPr bwMode="auto">
          <a:xfrm>
            <a:off x="4283912" y="5056708"/>
            <a:ext cx="711200" cy="600075"/>
            <a:chOff x="-44" y="1473"/>
            <a:chExt cx="981" cy="1105"/>
          </a:xfrm>
        </p:grpSpPr>
        <p:pic>
          <p:nvPicPr>
            <p:cNvPr id="46" name="Picture 45" descr="desktop_computer_stylized_medium">
              <a:extLst>
                <a:ext uri="{FF2B5EF4-FFF2-40B4-BE49-F238E27FC236}">
                  <a16:creationId xmlns:a16="http://schemas.microsoft.com/office/drawing/2014/main" id="{1B48D1F1-C69D-9F43-9FBB-F48106D44A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D9030A2A-02DE-364B-B783-76B0F1C4E72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0DAD804-6DAD-6A4F-B2ED-991F7DA0A672}"/>
              </a:ext>
            </a:extLst>
          </p:cNvPr>
          <p:cNvGrpSpPr/>
          <p:nvPr/>
        </p:nvGrpSpPr>
        <p:grpSpPr>
          <a:xfrm>
            <a:off x="6296294" y="3889527"/>
            <a:ext cx="4903947" cy="2516574"/>
            <a:chOff x="6296294" y="3889527"/>
            <a:chExt cx="4903947" cy="2516574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EB7E878-BC2B-CF41-A1DD-435B6688D4C1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>
              <a:off x="7906769" y="4630890"/>
              <a:ext cx="2249" cy="12602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B3A757D-B4FE-A64C-9B64-828FD8DCA614}"/>
                </a:ext>
              </a:extLst>
            </p:cNvPr>
            <p:cNvCxnSpPr>
              <a:cxnSpLocks/>
            </p:cNvCxnSpPr>
            <p:nvPr/>
          </p:nvCxnSpPr>
          <p:spPr>
            <a:xfrm>
              <a:off x="6945441" y="5100170"/>
              <a:ext cx="21448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Box 42">
              <a:extLst>
                <a:ext uri="{FF2B5EF4-FFF2-40B4-BE49-F238E27FC236}">
                  <a16:creationId xmlns:a16="http://schemas.microsoft.com/office/drawing/2014/main" id="{68381987-6DA4-FE44-982A-2311DD6BD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0333" y="4512570"/>
              <a:ext cx="129990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switched</a:t>
              </a:r>
            </a:p>
          </p:txBody>
        </p:sp>
        <p:sp>
          <p:nvSpPr>
            <p:cNvPr id="96" name="Rectangle 37">
              <a:extLst>
                <a:ext uri="{FF2B5EF4-FFF2-40B4-BE49-F238E27FC236}">
                  <a16:creationId xmlns:a16="http://schemas.microsoft.com/office/drawing/2014/main" id="{AA09179E-572D-A246-86F4-E13021D097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970879" y="4976093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rPr>
                <a:t> </a:t>
              </a:r>
            </a:p>
          </p:txBody>
        </p:sp>
        <p:grpSp>
          <p:nvGrpSpPr>
            <p:cNvPr id="98" name="Group 49">
              <a:extLst>
                <a:ext uri="{FF2B5EF4-FFF2-40B4-BE49-F238E27FC236}">
                  <a16:creationId xmlns:a16="http://schemas.microsoft.com/office/drawing/2014/main" id="{73F08637-BA76-1046-9C84-02C57B0716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96294" y="4615439"/>
              <a:ext cx="768201" cy="646029"/>
              <a:chOff x="-44" y="1473"/>
              <a:chExt cx="981" cy="1105"/>
            </a:xfrm>
          </p:grpSpPr>
          <p:pic>
            <p:nvPicPr>
              <p:cNvPr id="99" name="Picture 50" descr="desktop_computer_stylized_medium">
                <a:extLst>
                  <a:ext uri="{FF2B5EF4-FFF2-40B4-BE49-F238E27FC236}">
                    <a16:creationId xmlns:a16="http://schemas.microsoft.com/office/drawing/2014/main" id="{C5A65E49-64BF-0248-B147-3C0ABA2707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0" name="Freeform 51">
                <a:extLst>
                  <a:ext uri="{FF2B5EF4-FFF2-40B4-BE49-F238E27FC236}">
                    <a16:creationId xmlns:a16="http://schemas.microsoft.com/office/drawing/2014/main" id="{ABC6A075-F927-3A44-BE19-0AA6A019129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1" name="Rectangle 37">
              <a:extLst>
                <a:ext uri="{FF2B5EF4-FFF2-40B4-BE49-F238E27FC236}">
                  <a16:creationId xmlns:a16="http://schemas.microsoft.com/office/drawing/2014/main" id="{F7256B75-1D63-2E44-891A-1C8ED409B5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836293" y="4969873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02" name="Group 49">
              <a:extLst>
                <a:ext uri="{FF2B5EF4-FFF2-40B4-BE49-F238E27FC236}">
                  <a16:creationId xmlns:a16="http://schemas.microsoft.com/office/drawing/2014/main" id="{D3C84CC7-318A-F44C-BC7C-1F376445C2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4892" y="4777169"/>
              <a:ext cx="768201" cy="646029"/>
              <a:chOff x="-44" y="1473"/>
              <a:chExt cx="981" cy="1105"/>
            </a:xfrm>
          </p:grpSpPr>
          <p:pic>
            <p:nvPicPr>
              <p:cNvPr id="103" name="Picture 50" descr="desktop_computer_stylized_medium">
                <a:extLst>
                  <a:ext uri="{FF2B5EF4-FFF2-40B4-BE49-F238E27FC236}">
                    <a16:creationId xmlns:a16="http://schemas.microsoft.com/office/drawing/2014/main" id="{7660BF25-6D18-5A4A-8BE4-3CFBD08C47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" name="Freeform 51">
                <a:extLst>
                  <a:ext uri="{FF2B5EF4-FFF2-40B4-BE49-F238E27FC236}">
                    <a16:creationId xmlns:a16="http://schemas.microsoft.com/office/drawing/2014/main" id="{8D17FB90-A54F-9B45-8704-608FEF0B14A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9" name="Rectangle 37">
              <a:extLst>
                <a:ext uri="{FF2B5EF4-FFF2-40B4-BE49-F238E27FC236}">
                  <a16:creationId xmlns:a16="http://schemas.microsoft.com/office/drawing/2014/main" id="{77613146-BEF0-644B-A836-2EB04E8002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861470" y="5669747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rPr>
                <a:t> </a:t>
              </a:r>
            </a:p>
          </p:txBody>
        </p:sp>
        <p:grpSp>
          <p:nvGrpSpPr>
            <p:cNvPr id="106" name="Group 49">
              <a:extLst>
                <a:ext uri="{FF2B5EF4-FFF2-40B4-BE49-F238E27FC236}">
                  <a16:creationId xmlns:a16="http://schemas.microsoft.com/office/drawing/2014/main" id="{0D5AC3A1-9C42-3647-BD7C-2BF588730A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67278" y="5760072"/>
              <a:ext cx="768201" cy="646029"/>
              <a:chOff x="-44" y="1473"/>
              <a:chExt cx="981" cy="1105"/>
            </a:xfrm>
          </p:grpSpPr>
          <p:pic>
            <p:nvPicPr>
              <p:cNvPr id="107" name="Picture 50" descr="desktop_computer_stylized_medium">
                <a:extLst>
                  <a:ext uri="{FF2B5EF4-FFF2-40B4-BE49-F238E27FC236}">
                    <a16:creationId xmlns:a16="http://schemas.microsoft.com/office/drawing/2014/main" id="{26635111-EEAD-044B-A078-CDE50D4A53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" name="Freeform 51">
                <a:extLst>
                  <a:ext uri="{FF2B5EF4-FFF2-40B4-BE49-F238E27FC236}">
                    <a16:creationId xmlns:a16="http://schemas.microsoft.com/office/drawing/2014/main" id="{6C722D5C-0DA5-4943-BCD3-A0181121BF5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0" name="Rectangle 37">
              <a:extLst>
                <a:ext uri="{FF2B5EF4-FFF2-40B4-BE49-F238E27FC236}">
                  <a16:creationId xmlns:a16="http://schemas.microsoft.com/office/drawing/2014/main" id="{09F4DA0F-D305-D34F-BA6E-50CB86EC28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859915" y="4388441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rPr>
                <a:t> </a:t>
              </a:r>
            </a:p>
          </p:txBody>
        </p:sp>
        <p:grpSp>
          <p:nvGrpSpPr>
            <p:cNvPr id="59" name="Group 44">
              <a:extLst>
                <a:ext uri="{FF2B5EF4-FFF2-40B4-BE49-F238E27FC236}">
                  <a16:creationId xmlns:a16="http://schemas.microsoft.com/office/drawing/2014/main" id="{FBD1E47D-990B-2E43-A7A3-9B664F60E5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80526" y="3889527"/>
              <a:ext cx="852487" cy="741363"/>
              <a:chOff x="-44" y="1473"/>
              <a:chExt cx="981" cy="1105"/>
            </a:xfrm>
          </p:grpSpPr>
          <p:pic>
            <p:nvPicPr>
              <p:cNvPr id="60" name="Picture 45" descr="desktop_computer_stylized_medium">
                <a:extLst>
                  <a:ext uri="{FF2B5EF4-FFF2-40B4-BE49-F238E27FC236}">
                    <a16:creationId xmlns:a16="http://schemas.microsoft.com/office/drawing/2014/main" id="{592B481C-B53F-BF47-AD1B-2E6BDCFAFD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" name="Freeform 46">
                <a:extLst>
                  <a:ext uri="{FF2B5EF4-FFF2-40B4-BE49-F238E27FC236}">
                    <a16:creationId xmlns:a16="http://schemas.microsoft.com/office/drawing/2014/main" id="{2D0F8AEC-7A1F-964C-8A02-58C4F390384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D52E7F60-11FB-F544-8C5D-1F0C4F2A3A93}"/>
                </a:ext>
              </a:extLst>
            </p:cNvPr>
            <p:cNvGrpSpPr/>
            <p:nvPr/>
          </p:nvGrpSpPr>
          <p:grpSpPr>
            <a:xfrm>
              <a:off x="7642010" y="4950839"/>
              <a:ext cx="561892" cy="329289"/>
              <a:chOff x="3668110" y="2448910"/>
              <a:chExt cx="3794234" cy="2165130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23CA7BB1-785A-2F4E-99C7-9A87B4C15899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D6E11BDC-7A81-3D49-B82F-217FBC3D8BA6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40B98351-A0BF-8F45-BA38-838A66C2790F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115" name="Freeform 114">
                  <a:extLst>
                    <a:ext uri="{FF2B5EF4-FFF2-40B4-BE49-F238E27FC236}">
                      <a16:creationId xmlns:a16="http://schemas.microsoft.com/office/drawing/2014/main" id="{424FAC47-A5B2-724B-B58E-B1DE520B997D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Freeform 115">
                  <a:extLst>
                    <a:ext uri="{FF2B5EF4-FFF2-40B4-BE49-F238E27FC236}">
                      <a16:creationId xmlns:a16="http://schemas.microsoft.com/office/drawing/2014/main" id="{D765BB73-0713-214F-B633-B66F09A5A736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 116">
                  <a:extLst>
                    <a:ext uri="{FF2B5EF4-FFF2-40B4-BE49-F238E27FC236}">
                      <a16:creationId xmlns:a16="http://schemas.microsoft.com/office/drawing/2014/main" id="{A2048D2B-32B6-404A-8309-2D614DB0F645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Freeform 117">
                  <a:extLst>
                    <a:ext uri="{FF2B5EF4-FFF2-40B4-BE49-F238E27FC236}">
                      <a16:creationId xmlns:a16="http://schemas.microsoft.com/office/drawing/2014/main" id="{85ADFEC2-5799-064A-A2B3-E69C5AD6EC08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21" name="Rectangle 6">
            <a:extLst>
              <a:ext uri="{FF2B5EF4-FFF2-40B4-BE49-F238E27FC236}">
                <a16:creationId xmlns:a16="http://schemas.microsoft.com/office/drawing/2014/main" id="{5E5D623C-BFF9-A44C-8728-E57D1D8E9F2D}"/>
              </a:ext>
            </a:extLst>
          </p:cNvPr>
          <p:cNvSpPr txBox="1">
            <a:spLocks noChangeArrowheads="1"/>
          </p:cNvSpPr>
          <p:nvPr/>
        </p:nvSpPr>
        <p:spPr>
          <a:xfrm>
            <a:off x="1067981" y="2097440"/>
            <a:ext cx="10839554" cy="164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marR="0" lvl="0" indent="-27305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switched: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prevails today</a:t>
            </a:r>
          </a:p>
          <a:p>
            <a:pPr marL="695325" marR="0" lvl="1" indent="-231775" algn="l" defTabSz="914400" rtl="0" eaLnBrk="1" fontAlgn="auto" latinLnBrk="0" hangingPunct="1">
              <a:lnSpc>
                <a:spcPct val="75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active link-layer 2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switch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center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“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spoke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runs a (separate) Ethernet protocol (nodes do not collide with each other)</a:t>
            </a:r>
          </a:p>
        </p:txBody>
      </p:sp>
    </p:spTree>
    <p:extLst>
      <p:ext uri="{BB962C8B-B14F-4D97-AF65-F5344CB8AC3E}">
        <p14:creationId xmlns:p14="http://schemas.microsoft.com/office/powerpoint/2010/main" val="230571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3605</TotalTime>
  <Words>2261</Words>
  <Application>Microsoft Macintosh PowerPoint</Application>
  <PresentationFormat>Widescreen</PresentationFormat>
  <Paragraphs>761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Comic Sans MS</vt:lpstr>
      <vt:lpstr>Gill Sans MT</vt:lpstr>
      <vt:lpstr>Tahoma</vt:lpstr>
      <vt:lpstr>Wingdings</vt:lpstr>
      <vt:lpstr>1_Office Theme</vt:lpstr>
      <vt:lpstr>Office Theme</vt:lpstr>
      <vt:lpstr>PowerPoint Presentation</vt:lpstr>
      <vt:lpstr>MAC addresses (review)</vt:lpstr>
      <vt:lpstr>Routing to another subnet: addressing</vt:lpstr>
      <vt:lpstr>Routing to another subnet: addressing</vt:lpstr>
      <vt:lpstr>Routing to another subnet: addressing</vt:lpstr>
      <vt:lpstr>Routing to another subnet: addressing</vt:lpstr>
      <vt:lpstr>Routing to another subnet: addressing</vt:lpstr>
      <vt:lpstr>Routing to another subnet: addressing</vt:lpstr>
      <vt:lpstr>Ethernet: physical topology</vt:lpstr>
      <vt:lpstr>Ethernet frame structure</vt:lpstr>
      <vt:lpstr>Ethernet frame structure (more)</vt:lpstr>
      <vt:lpstr>Ethernet: unreliable, connectionless</vt:lpstr>
      <vt:lpstr>Ethernet switch</vt:lpstr>
      <vt:lpstr>Switch: multiple simultaneous transmissions</vt:lpstr>
      <vt:lpstr>Switch: multiple simultaneous transmissions</vt:lpstr>
      <vt:lpstr>Switch forwarding table</vt:lpstr>
      <vt:lpstr>Switch: self-learning</vt:lpstr>
      <vt:lpstr>Switches vs. routers</vt:lpstr>
      <vt:lpstr>UMass Campus Network</vt:lpstr>
      <vt:lpstr>Port-based VLANs</vt:lpstr>
      <vt:lpstr>Port-based VLANs</vt:lpstr>
      <vt:lpstr>VLANS spanning multiple switches</vt:lpstr>
      <vt:lpstr>802.1Q VLAN frame format</vt:lpstr>
      <vt:lpstr>EVPN: Ethernet VPNs</vt:lpstr>
      <vt:lpstr>Multiprotocol label switching (MPLS)</vt:lpstr>
      <vt:lpstr>MPLS capable routers</vt:lpstr>
      <vt:lpstr>MPLS versus IP paths</vt:lpstr>
      <vt:lpstr>MPLS versus IP paths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James Kurose</dc:creator>
  <cp:lastModifiedBy>James Kurose</cp:lastModifiedBy>
  <cp:revision>79</cp:revision>
  <dcterms:created xsi:type="dcterms:W3CDTF">2020-08-26T01:40:50Z</dcterms:created>
  <dcterms:modified xsi:type="dcterms:W3CDTF">2020-12-01T13:48:58Z</dcterms:modified>
</cp:coreProperties>
</file>