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1191" r:id="rId2"/>
    <p:sldId id="1218" r:id="rId3"/>
    <p:sldId id="1069" r:id="rId4"/>
    <p:sldId id="1070" r:id="rId5"/>
    <p:sldId id="1077" r:id="rId6"/>
    <p:sldId id="1080" r:id="rId7"/>
    <p:sldId id="1085" r:id="rId8"/>
    <p:sldId id="1087" r:id="rId9"/>
    <p:sldId id="1088" r:id="rId10"/>
    <p:sldId id="1096" r:id="rId11"/>
    <p:sldId id="1097" r:id="rId12"/>
    <p:sldId id="1112" r:id="rId13"/>
    <p:sldId id="1212" r:id="rId14"/>
    <p:sldId id="1114" r:id="rId15"/>
    <p:sldId id="1115" r:id="rId16"/>
    <p:sldId id="1213" r:id="rId17"/>
    <p:sldId id="1116" r:id="rId18"/>
    <p:sldId id="1125" r:id="rId19"/>
    <p:sldId id="1117" r:id="rId20"/>
    <p:sldId id="1039" r:id="rId21"/>
    <p:sldId id="121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96" userDrawn="1">
          <p15:clr>
            <a:srgbClr val="A4A3A4"/>
          </p15:clr>
        </p15:guide>
        <p15:guide id="2" pos="5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2"/>
    <a:srgbClr val="000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310"/>
    <p:restoredTop sz="95994"/>
  </p:normalViewPr>
  <p:slideViewPr>
    <p:cSldViewPr snapToGrid="0" snapToObjects="1">
      <p:cViewPr varScale="1">
        <p:scale>
          <a:sx n="60" d="100"/>
          <a:sy n="60" d="100"/>
        </p:scale>
        <p:origin x="184" y="1216"/>
      </p:cViewPr>
      <p:guideLst>
        <p:guide orient="horz" pos="3696"/>
        <p:guide pos="52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198B6-E1F0-3D42-9153-3C3716E3332B}" type="datetimeFigureOut">
              <a:rPr lang="en-US" smtClean="0"/>
              <a:t>9/22/20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9652C-AA4B-0742-8A0C-371BB86D6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5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466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43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26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883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300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484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058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413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311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99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783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991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394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92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82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31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85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48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9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79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re:</a:t>
            </a:r>
            <a:r>
              <a:rPr lang="en-US" baseline="0" dirty="0"/>
              <a:t> poor content providers – like in real-estate, location is everything.  servers want to be close to clients.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10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5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7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1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3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00A3"/>
          </a:solidFill>
          <a:latin typeface="+mn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651C00-C245-A047-A258-600E278EB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273" y="3187700"/>
            <a:ext cx="4926994" cy="2044701"/>
          </a:xfrm>
        </p:spPr>
        <p:txBody>
          <a:bodyPr>
            <a:normAutofit fontScale="92500" lnSpcReduction="10000"/>
          </a:bodyPr>
          <a:lstStyle/>
          <a:p>
            <a:pPr marL="130175" indent="0">
              <a:buNone/>
            </a:pPr>
            <a:r>
              <a:rPr lang="en-US" sz="3600" dirty="0"/>
              <a:t>Today (9/22/20):</a:t>
            </a:r>
          </a:p>
          <a:p>
            <a:pPr marL="406400" indent="-276225"/>
            <a:r>
              <a:rPr lang="en-US" sz="3600" dirty="0"/>
              <a:t>week in review</a:t>
            </a:r>
          </a:p>
          <a:p>
            <a:pPr marL="406400" lvl="0" indent="-276225"/>
            <a:r>
              <a:rPr lang="en-US" sz="3600" dirty="0"/>
              <a:t>Wireshark (time-permitting)</a:t>
            </a:r>
          </a:p>
          <a:p>
            <a:pPr marL="130175" indent="0">
              <a:buNone/>
            </a:pP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5B7ED0-CC60-524B-AAAC-22BD66E2E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644" y="3103075"/>
            <a:ext cx="3293615" cy="20406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F74779-95D0-7044-8FF1-0C4096D1A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738" y="266260"/>
            <a:ext cx="5432527" cy="173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0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379879"/>
            <a:ext cx="10515600" cy="894622"/>
          </a:xfrm>
        </p:spPr>
        <p:txBody>
          <a:bodyPr>
            <a:normAutofit/>
          </a:bodyPr>
          <a:lstStyle/>
          <a:p>
            <a:r>
              <a:rPr lang="en-US" sz="4400" dirty="0">
                <a:ea typeface="ＭＳ Ｐゴシック" panose="020B0600070205080204" pitchFamily="34" charset="-128"/>
              </a:rPr>
              <a:t>Browser caching: Conditional GET</a:t>
            </a:r>
            <a:endParaRPr lang="en-US" sz="4400" dirty="0"/>
          </a:p>
        </p:txBody>
      </p:sp>
      <p:sp>
        <p:nvSpPr>
          <p:cNvPr id="272" name="Rectangle 3">
            <a:extLst>
              <a:ext uri="{FF2B5EF4-FFF2-40B4-BE49-F238E27FC236}">
                <a16:creationId xmlns:a16="http://schemas.microsoft.com/office/drawing/2014/main" id="{8CBA4EFF-1AC8-A245-B998-4DDACE8C36D2}"/>
              </a:ext>
            </a:extLst>
          </p:cNvPr>
          <p:cNvSpPr txBox="1">
            <a:spLocks noChangeArrowheads="1"/>
          </p:cNvSpPr>
          <p:nvPr/>
        </p:nvSpPr>
        <p:spPr>
          <a:xfrm>
            <a:off x="714337" y="1626575"/>
            <a:ext cx="5597253" cy="5132388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Goal:</a:t>
            </a:r>
            <a:r>
              <a:rPr lang="en-US" altLang="en-US" dirty="0">
                <a:ea typeface="ＭＳ Ｐゴシック" panose="020B0600070205080204" pitchFamily="34" charset="-128"/>
              </a:rPr>
              <a:t> don’</a:t>
            </a:r>
            <a:r>
              <a:rPr lang="en-US" altLang="ja-JP" dirty="0">
                <a:ea typeface="ＭＳ Ｐゴシック" panose="020B0600070205080204" pitchFamily="34" charset="-128"/>
              </a:rPr>
              <a:t>t send object if cache has up-to-date cached version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no object transmission delay (or use of network resources)</a:t>
            </a:r>
          </a:p>
          <a:p>
            <a:r>
              <a:rPr lang="en-US" altLang="en-US" i="1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client:</a:t>
            </a:r>
            <a:r>
              <a:rPr lang="en-US" altLang="en-US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specify date of cached copy in HTTP request</a:t>
            </a:r>
          </a:p>
          <a:p>
            <a:pPr lvl="1">
              <a:buFont typeface="Wingdings" pitchFamily="2" charset="2"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If-modified-since: &lt;date&gt;</a:t>
            </a:r>
          </a:p>
          <a:p>
            <a:r>
              <a:rPr lang="en-US" altLang="en-US" i="1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server:</a:t>
            </a:r>
            <a:r>
              <a:rPr lang="en-US" altLang="en-US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response contains no object if cached copy is up-to-date: </a:t>
            </a:r>
          </a:p>
          <a:p>
            <a:pPr lvl="1">
              <a:buFont typeface="Wingdings" pitchFamily="2" charset="2"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HTTP/1.0 304 Not Modified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273" name="Line 4">
            <a:extLst>
              <a:ext uri="{FF2B5EF4-FFF2-40B4-BE49-F238E27FC236}">
                <a16:creationId xmlns:a16="http://schemas.microsoft.com/office/drawing/2014/main" id="{F2F5CF00-0B08-CD49-8216-B019F02D62E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5490" y="2068251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" name="Text Box 8">
            <a:extLst>
              <a:ext uri="{FF2B5EF4-FFF2-40B4-BE49-F238E27FC236}">
                <a16:creationId xmlns:a16="http://schemas.microsoft.com/office/drawing/2014/main" id="{906861D1-0EDE-1E49-A686-C17A98961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1878" y="1952364"/>
            <a:ext cx="2681287" cy="6207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+mn-lt"/>
              </a:rPr>
              <a:t>HTTP request msg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+mn-lt"/>
              </a:rPr>
              <a:t>If-modified-since: &lt;date&gt;</a:t>
            </a:r>
            <a:endParaRPr lang="en-US" altLang="en-US" b="1">
              <a:latin typeface="+mn-lt"/>
            </a:endParaRPr>
          </a:p>
        </p:txBody>
      </p:sp>
      <p:sp>
        <p:nvSpPr>
          <p:cNvPr id="275" name="Line 9">
            <a:extLst>
              <a:ext uri="{FF2B5EF4-FFF2-40B4-BE49-F238E27FC236}">
                <a16:creationId xmlns:a16="http://schemas.microsoft.com/office/drawing/2014/main" id="{ED4D0E55-FFE9-4141-9763-499742C88E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54540" y="2814376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" name="Group 30">
            <a:extLst>
              <a:ext uri="{FF2B5EF4-FFF2-40B4-BE49-F238E27FC236}">
                <a16:creationId xmlns:a16="http://schemas.microsoft.com/office/drawing/2014/main" id="{F2D4CC5D-48B8-6642-A163-00E2785A7CB2}"/>
              </a:ext>
            </a:extLst>
          </p:cNvPr>
          <p:cNvGrpSpPr>
            <a:grpSpLocks/>
          </p:cNvGrpSpPr>
          <p:nvPr/>
        </p:nvGrpSpPr>
        <p:grpSpPr bwMode="auto">
          <a:xfrm>
            <a:off x="7322828" y="2808026"/>
            <a:ext cx="2643187" cy="865188"/>
            <a:chOff x="2698" y="2036"/>
            <a:chExt cx="1665" cy="545"/>
          </a:xfrm>
        </p:grpSpPr>
        <p:sp>
          <p:nvSpPr>
            <p:cNvPr id="277" name="Rectangle 10">
              <a:extLst>
                <a:ext uri="{FF2B5EF4-FFF2-40B4-BE49-F238E27FC236}">
                  <a16:creationId xmlns:a16="http://schemas.microsoft.com/office/drawing/2014/main" id="{B8FAE946-FF4C-5F4E-8634-A0F622EB3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0" y="2071"/>
              <a:ext cx="1578" cy="4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>
                <a:latin typeface="+mn-lt"/>
              </a:endParaRPr>
            </a:p>
          </p:txBody>
        </p:sp>
        <p:sp>
          <p:nvSpPr>
            <p:cNvPr id="278" name="Text Box 11">
              <a:extLst>
                <a:ext uri="{FF2B5EF4-FFF2-40B4-BE49-F238E27FC236}">
                  <a16:creationId xmlns:a16="http://schemas.microsoft.com/office/drawing/2014/main" id="{D0F47DD5-D98D-8947-AE9C-C9BE59718F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8" y="2036"/>
              <a:ext cx="1665" cy="5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+mn-lt"/>
                </a:rPr>
                <a:t>HTTP response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latin typeface="+mn-lt"/>
                </a:rPr>
                <a:t>HTTP/1.0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latin typeface="+mn-lt"/>
                </a:rPr>
                <a:t>304 Not Modified</a:t>
              </a:r>
              <a:endParaRPr lang="en-US" altLang="en-US" b="1">
                <a:latin typeface="+mn-lt"/>
              </a:endParaRPr>
            </a:p>
          </p:txBody>
        </p:sp>
      </p:grpSp>
      <p:sp>
        <p:nvSpPr>
          <p:cNvPr id="279" name="Text Box 28">
            <a:extLst>
              <a:ext uri="{FF2B5EF4-FFF2-40B4-BE49-F238E27FC236}">
                <a16:creationId xmlns:a16="http://schemas.microsoft.com/office/drawing/2014/main" id="{FD73E46B-3F04-E648-BC54-671B5D578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0040" y="2103176"/>
            <a:ext cx="10477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+mn-lt"/>
              </a:rPr>
              <a:t>object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+mn-lt"/>
              </a:rPr>
              <a:t>not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+mn-lt"/>
              </a:rPr>
              <a:t>modified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+mn-lt"/>
              </a:rPr>
              <a:t>before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+mn-lt"/>
              </a:rPr>
              <a:t>&lt;date&gt;</a:t>
            </a:r>
          </a:p>
        </p:txBody>
      </p:sp>
      <p:sp>
        <p:nvSpPr>
          <p:cNvPr id="280" name="Line 31">
            <a:extLst>
              <a:ext uri="{FF2B5EF4-FFF2-40B4-BE49-F238E27FC236}">
                <a16:creationId xmlns:a16="http://schemas.microsoft.com/office/drawing/2014/main" id="{C63FE7CD-8932-5842-A550-AB95E976B0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2603" y="4033576"/>
            <a:ext cx="3905250" cy="0"/>
          </a:xfrm>
          <a:prstGeom prst="line">
            <a:avLst/>
          </a:prstGeom>
          <a:noFill/>
          <a:ln w="28575">
            <a:solidFill>
              <a:srgbClr val="0000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" name="Line 32">
            <a:extLst>
              <a:ext uri="{FF2B5EF4-FFF2-40B4-BE49-F238E27FC236}">
                <a16:creationId xmlns:a16="http://schemas.microsoft.com/office/drawing/2014/main" id="{FB4BB9E8-5BA3-1A4B-A22B-B43D879791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2165" y="4632064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" name="Text Box 34">
            <a:extLst>
              <a:ext uri="{FF2B5EF4-FFF2-40B4-BE49-F238E27FC236}">
                <a16:creationId xmlns:a16="http://schemas.microsoft.com/office/drawing/2014/main" id="{EEDA71D6-F453-1A4D-98C9-B23EA89D5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640" y="4516176"/>
            <a:ext cx="2681288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+mn-lt"/>
              </a:rPr>
              <a:t>HTTP request msg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+mn-lt"/>
              </a:rPr>
              <a:t>If-modified-since: &lt;date&gt;</a:t>
            </a:r>
            <a:endParaRPr lang="en-US" altLang="en-US" b="1">
              <a:latin typeface="+mn-lt"/>
            </a:endParaRPr>
          </a:p>
        </p:txBody>
      </p:sp>
      <p:sp>
        <p:nvSpPr>
          <p:cNvPr id="283" name="Line 35">
            <a:extLst>
              <a:ext uri="{FF2B5EF4-FFF2-40B4-BE49-F238E27FC236}">
                <a16:creationId xmlns:a16="http://schemas.microsoft.com/office/drawing/2014/main" id="{8CE24BAA-3E73-704D-A359-BE2DD47924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21215" y="5411526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" name="Text Box 38">
            <a:extLst>
              <a:ext uri="{FF2B5EF4-FFF2-40B4-BE49-F238E27FC236}">
                <a16:creationId xmlns:a16="http://schemas.microsoft.com/office/drawing/2014/main" id="{6B6CFEBF-546C-2C4A-A9DA-A2BC6976D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5690" y="5355964"/>
            <a:ext cx="2643188" cy="123110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+mn-lt"/>
              </a:rPr>
              <a:t>HTTP response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+mn-lt"/>
              </a:rPr>
              <a:t>HTTP/1.0 200 OK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+mn-lt"/>
              </a:rPr>
              <a:t>&lt;data&gt;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b="1" dirty="0">
              <a:latin typeface="+mn-lt"/>
            </a:endParaRPr>
          </a:p>
        </p:txBody>
      </p:sp>
      <p:sp>
        <p:nvSpPr>
          <p:cNvPr id="285" name="Text Box 39">
            <a:extLst>
              <a:ext uri="{FF2B5EF4-FFF2-40B4-BE49-F238E27FC236}">
                <a16:creationId xmlns:a16="http://schemas.microsoft.com/office/drawing/2014/main" id="{F31EAC50-5999-F949-836E-741F26435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9415" y="4762239"/>
            <a:ext cx="1047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+mn-lt"/>
              </a:rPr>
              <a:t>object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+mn-lt"/>
              </a:rPr>
              <a:t>modified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+mn-lt"/>
              </a:rPr>
              <a:t>after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+mn-lt"/>
              </a:rPr>
              <a:t>&lt;date&gt;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DA0E8B-38E2-9342-A1EB-20A2D702A664}"/>
              </a:ext>
            </a:extLst>
          </p:cNvPr>
          <p:cNvGrpSpPr/>
          <p:nvPr/>
        </p:nvGrpSpPr>
        <p:grpSpPr>
          <a:xfrm>
            <a:off x="6375386" y="1208048"/>
            <a:ext cx="4549154" cy="787400"/>
            <a:chOff x="6311590" y="931601"/>
            <a:chExt cx="4549154" cy="787400"/>
          </a:xfrm>
        </p:grpSpPr>
        <p:sp>
          <p:nvSpPr>
            <p:cNvPr id="286" name="Text Box 5">
              <a:extLst>
                <a:ext uri="{FF2B5EF4-FFF2-40B4-BE49-F238E27FC236}">
                  <a16:creationId xmlns:a16="http://schemas.microsoft.com/office/drawing/2014/main" id="{E637D672-7B6C-1647-8EEE-A788FA28FF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1590" y="1015739"/>
              <a:ext cx="7778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rgbClr val="CC0000"/>
                  </a:solidFill>
                  <a:latin typeface="+mn-lt"/>
                </a:rPr>
                <a:t>client</a:t>
              </a:r>
            </a:p>
          </p:txBody>
        </p:sp>
        <p:sp>
          <p:nvSpPr>
            <p:cNvPr id="287" name="Text Box 6">
              <a:extLst>
                <a:ext uri="{FF2B5EF4-FFF2-40B4-BE49-F238E27FC236}">
                  <a16:creationId xmlns:a16="http://schemas.microsoft.com/office/drawing/2014/main" id="{5AC69B11-5115-184E-9F7C-26E36EF6DF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23785" y="1010976"/>
              <a:ext cx="83695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rgbClr val="CC0000"/>
                  </a:solidFill>
                  <a:latin typeface="+mn-lt"/>
                </a:rPr>
                <a:t>server</a:t>
              </a:r>
            </a:p>
          </p:txBody>
        </p:sp>
        <p:grpSp>
          <p:nvGrpSpPr>
            <p:cNvPr id="288" name="Group 34">
              <a:extLst>
                <a:ext uri="{FF2B5EF4-FFF2-40B4-BE49-F238E27FC236}">
                  <a16:creationId xmlns:a16="http://schemas.microsoft.com/office/drawing/2014/main" id="{966CD3F7-7AB2-924F-823A-58555F3217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88190" y="931601"/>
              <a:ext cx="422275" cy="685800"/>
              <a:chOff x="4140" y="429"/>
              <a:chExt cx="1425" cy="2396"/>
            </a:xfrm>
          </p:grpSpPr>
          <p:sp>
            <p:nvSpPr>
              <p:cNvPr id="289" name="Freeform 35">
                <a:extLst>
                  <a:ext uri="{FF2B5EF4-FFF2-40B4-BE49-F238E27FC236}">
                    <a16:creationId xmlns:a16="http://schemas.microsoft.com/office/drawing/2014/main" id="{8CE7E2BE-E936-F147-8C06-143889566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Rectangle 36">
                <a:extLst>
                  <a:ext uri="{FF2B5EF4-FFF2-40B4-BE49-F238E27FC236}">
                    <a16:creationId xmlns:a16="http://schemas.microsoft.com/office/drawing/2014/main" id="{A6315B9D-328B-4B4A-938A-EEDFB67D34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429"/>
                <a:ext cx="1050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291" name="Freeform 37">
                <a:extLst>
                  <a:ext uri="{FF2B5EF4-FFF2-40B4-BE49-F238E27FC236}">
                    <a16:creationId xmlns:a16="http://schemas.microsoft.com/office/drawing/2014/main" id="{D6D629FF-99A4-C445-814B-73349ADDC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Freeform 38">
                <a:extLst>
                  <a:ext uri="{FF2B5EF4-FFF2-40B4-BE49-F238E27FC236}">
                    <a16:creationId xmlns:a16="http://schemas.microsoft.com/office/drawing/2014/main" id="{99A64A90-EA88-094D-B5BA-9DEE55C33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Rectangle 39">
                <a:extLst>
                  <a:ext uri="{FF2B5EF4-FFF2-40B4-BE49-F238E27FC236}">
                    <a16:creationId xmlns:a16="http://schemas.microsoft.com/office/drawing/2014/main" id="{4F858703-B37B-004C-96CE-22FC3EB7F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5"/>
                <a:ext cx="600" cy="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grpSp>
            <p:nvGrpSpPr>
              <p:cNvPr id="501" name="Group 40">
                <a:extLst>
                  <a:ext uri="{FF2B5EF4-FFF2-40B4-BE49-F238E27FC236}">
                    <a16:creationId xmlns:a16="http://schemas.microsoft.com/office/drawing/2014/main" id="{94FE2F64-7E16-FF44-B770-1FF34858DF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542" name="AutoShape 41">
                  <a:extLst>
                    <a:ext uri="{FF2B5EF4-FFF2-40B4-BE49-F238E27FC236}">
                      <a16:creationId xmlns:a16="http://schemas.microsoft.com/office/drawing/2014/main" id="{FFB919DB-3DB6-2E47-9682-893EFF4503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2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+mn-lt"/>
                  </a:endParaRPr>
                </a:p>
              </p:txBody>
            </p:sp>
            <p:sp>
              <p:nvSpPr>
                <p:cNvPr id="543" name="AutoShape 42">
                  <a:extLst>
                    <a:ext uri="{FF2B5EF4-FFF2-40B4-BE49-F238E27FC236}">
                      <a16:creationId xmlns:a16="http://schemas.microsoft.com/office/drawing/2014/main" id="{4E207D69-67B1-E24E-86A3-1CFB9A8ED6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89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+mn-lt"/>
                  </a:endParaRPr>
                </a:p>
              </p:txBody>
            </p:sp>
          </p:grpSp>
          <p:sp>
            <p:nvSpPr>
              <p:cNvPr id="503" name="Rectangle 43">
                <a:extLst>
                  <a:ext uri="{FF2B5EF4-FFF2-40B4-BE49-F238E27FC236}">
                    <a16:creationId xmlns:a16="http://schemas.microsoft.com/office/drawing/2014/main" id="{B50DC330-10D1-2A4E-ACAC-FF9B40FF0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6" y="1017"/>
                <a:ext cx="595" cy="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grpSp>
            <p:nvGrpSpPr>
              <p:cNvPr id="504" name="Group 44">
                <a:extLst>
                  <a:ext uri="{FF2B5EF4-FFF2-40B4-BE49-F238E27FC236}">
                    <a16:creationId xmlns:a16="http://schemas.microsoft.com/office/drawing/2014/main" id="{2E12D255-3950-B547-9406-602D45CB34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540" name="AutoShape 45">
                  <a:extLst>
                    <a:ext uri="{FF2B5EF4-FFF2-40B4-BE49-F238E27FC236}">
                      <a16:creationId xmlns:a16="http://schemas.microsoft.com/office/drawing/2014/main" id="{BE313EB5-0E75-D64F-9B58-846AEC112D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69"/>
                  <a:ext cx="729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+mn-lt"/>
                  </a:endParaRPr>
                </a:p>
              </p:txBody>
            </p:sp>
            <p:sp>
              <p:nvSpPr>
                <p:cNvPr id="541" name="AutoShape 46">
                  <a:extLst>
                    <a:ext uri="{FF2B5EF4-FFF2-40B4-BE49-F238E27FC236}">
                      <a16:creationId xmlns:a16="http://schemas.microsoft.com/office/drawing/2014/main" id="{7CDD2F87-9EE6-9841-BDE1-56E95B3F00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6"/>
                  <a:ext cx="695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+mn-lt"/>
                  </a:endParaRPr>
                </a:p>
              </p:txBody>
            </p:sp>
          </p:grpSp>
          <p:sp>
            <p:nvSpPr>
              <p:cNvPr id="505" name="Rectangle 47">
                <a:extLst>
                  <a:ext uri="{FF2B5EF4-FFF2-40B4-BE49-F238E27FC236}">
                    <a16:creationId xmlns:a16="http://schemas.microsoft.com/office/drawing/2014/main" id="{A3C6AC3E-B182-224E-ABE3-984D17D8A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5" y="1355"/>
                <a:ext cx="600" cy="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506" name="Rectangle 48">
                <a:extLst>
                  <a:ext uri="{FF2B5EF4-FFF2-40B4-BE49-F238E27FC236}">
                    <a16:creationId xmlns:a16="http://schemas.microsoft.com/office/drawing/2014/main" id="{D49F39F4-203C-5E48-875C-EE137013C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6" y="1655"/>
                <a:ext cx="600" cy="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grpSp>
            <p:nvGrpSpPr>
              <p:cNvPr id="507" name="Group 49">
                <a:extLst>
                  <a:ext uri="{FF2B5EF4-FFF2-40B4-BE49-F238E27FC236}">
                    <a16:creationId xmlns:a16="http://schemas.microsoft.com/office/drawing/2014/main" id="{CBB7495C-CDDF-B74E-AC55-41F4E153E9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538" name="AutoShape 50">
                  <a:extLst>
                    <a:ext uri="{FF2B5EF4-FFF2-40B4-BE49-F238E27FC236}">
                      <a16:creationId xmlns:a16="http://schemas.microsoft.com/office/drawing/2014/main" id="{DBD04B1C-004E-494D-9602-0F1310B0C3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7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+mn-lt"/>
                  </a:endParaRPr>
                </a:p>
              </p:txBody>
            </p:sp>
            <p:sp>
              <p:nvSpPr>
                <p:cNvPr id="539" name="AutoShape 51">
                  <a:extLst>
                    <a:ext uri="{FF2B5EF4-FFF2-40B4-BE49-F238E27FC236}">
                      <a16:creationId xmlns:a16="http://schemas.microsoft.com/office/drawing/2014/main" id="{3D0C8D43-BC47-E747-9FD0-5C502E897C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3"/>
                  <a:ext cx="694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+mn-lt"/>
                  </a:endParaRPr>
                </a:p>
              </p:txBody>
            </p:sp>
          </p:grpSp>
          <p:sp>
            <p:nvSpPr>
              <p:cNvPr id="508" name="Freeform 52">
                <a:extLst>
                  <a:ext uri="{FF2B5EF4-FFF2-40B4-BE49-F238E27FC236}">
                    <a16:creationId xmlns:a16="http://schemas.microsoft.com/office/drawing/2014/main" id="{00C2FD89-F255-5B44-B5A0-4E02CB37B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09" name="Group 53">
                <a:extLst>
                  <a:ext uri="{FF2B5EF4-FFF2-40B4-BE49-F238E27FC236}">
                    <a16:creationId xmlns:a16="http://schemas.microsoft.com/office/drawing/2014/main" id="{C35E79E1-71FE-4E4A-83A2-F8C0643953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536" name="AutoShape 54">
                  <a:extLst>
                    <a:ext uri="{FF2B5EF4-FFF2-40B4-BE49-F238E27FC236}">
                      <a16:creationId xmlns:a16="http://schemas.microsoft.com/office/drawing/2014/main" id="{95A667E4-D78B-7A4C-A440-4917259D7A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8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+mn-lt"/>
                  </a:endParaRPr>
                </a:p>
              </p:txBody>
            </p:sp>
            <p:sp>
              <p:nvSpPr>
                <p:cNvPr id="537" name="AutoShape 55">
                  <a:extLst>
                    <a:ext uri="{FF2B5EF4-FFF2-40B4-BE49-F238E27FC236}">
                      <a16:creationId xmlns:a16="http://schemas.microsoft.com/office/drawing/2014/main" id="{ED50BD44-2B1A-A041-ACD3-EEFDC83411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85"/>
                  <a:ext cx="687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+mn-lt"/>
                  </a:endParaRPr>
                </a:p>
              </p:txBody>
            </p:sp>
          </p:grpSp>
          <p:sp>
            <p:nvSpPr>
              <p:cNvPr id="510" name="Rectangle 56">
                <a:extLst>
                  <a:ext uri="{FF2B5EF4-FFF2-40B4-BE49-F238E27FC236}">
                    <a16:creationId xmlns:a16="http://schemas.microsoft.com/office/drawing/2014/main" id="{5DA6EF43-A6D1-5A48-BBCA-48444D1A9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70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518" name="Freeform 57">
                <a:extLst>
                  <a:ext uri="{FF2B5EF4-FFF2-40B4-BE49-F238E27FC236}">
                    <a16:creationId xmlns:a16="http://schemas.microsoft.com/office/drawing/2014/main" id="{3C6C8679-5D2D-A24A-B371-C4C1F50D1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Freeform 58">
                <a:extLst>
                  <a:ext uri="{FF2B5EF4-FFF2-40B4-BE49-F238E27FC236}">
                    <a16:creationId xmlns:a16="http://schemas.microsoft.com/office/drawing/2014/main" id="{84C1EB21-DBAC-5D42-A7C0-5F245901D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Oval 59">
                <a:extLst>
                  <a:ext uri="{FF2B5EF4-FFF2-40B4-BE49-F238E27FC236}">
                    <a16:creationId xmlns:a16="http://schemas.microsoft.com/office/drawing/2014/main" id="{D88785FB-A16E-B34D-8961-EB75C81E8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7" y="2609"/>
                <a:ext cx="48" cy="10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529" name="Freeform 60">
                <a:extLst>
                  <a:ext uri="{FF2B5EF4-FFF2-40B4-BE49-F238E27FC236}">
                    <a16:creationId xmlns:a16="http://schemas.microsoft.com/office/drawing/2014/main" id="{137D376C-6C12-0648-BCAA-30DCACD94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AutoShape 61">
                <a:extLst>
                  <a:ext uri="{FF2B5EF4-FFF2-40B4-BE49-F238E27FC236}">
                    <a16:creationId xmlns:a16="http://schemas.microsoft.com/office/drawing/2014/main" id="{3524D490-AC16-CF4B-AAFE-EF4C666B3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200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531" name="AutoShape 62">
                <a:extLst>
                  <a:ext uri="{FF2B5EF4-FFF2-40B4-BE49-F238E27FC236}">
                    <a16:creationId xmlns:a16="http://schemas.microsoft.com/office/drawing/2014/main" id="{B279651A-6EBD-F542-B219-9B4C83AF45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2709"/>
                <a:ext cx="1071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532" name="Oval 63">
                <a:extLst>
                  <a:ext uri="{FF2B5EF4-FFF2-40B4-BE49-F238E27FC236}">
                    <a16:creationId xmlns:a16="http://schemas.microsoft.com/office/drawing/2014/main" id="{15D5DA26-8982-F44B-A3F7-03FEC745A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6" y="2381"/>
                <a:ext cx="161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533" name="Oval 64">
                <a:extLst>
                  <a:ext uri="{FF2B5EF4-FFF2-40B4-BE49-F238E27FC236}">
                    <a16:creationId xmlns:a16="http://schemas.microsoft.com/office/drawing/2014/main" id="{25B61B78-2AA0-A245-9C22-EC0A104A49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8" y="2381"/>
                <a:ext cx="155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534" name="Oval 65">
                <a:extLst>
                  <a:ext uri="{FF2B5EF4-FFF2-40B4-BE49-F238E27FC236}">
                    <a16:creationId xmlns:a16="http://schemas.microsoft.com/office/drawing/2014/main" id="{78934A6A-6F9D-5541-8897-F81821D1A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" y="2381"/>
                <a:ext cx="161" cy="139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535" name="Rectangle 66">
                <a:extLst>
                  <a:ext uri="{FF2B5EF4-FFF2-40B4-BE49-F238E27FC236}">
                    <a16:creationId xmlns:a16="http://schemas.microsoft.com/office/drawing/2014/main" id="{4994117A-432E-094B-BF94-5385D43F9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1" y="1838"/>
                <a:ext cx="86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grpSp>
          <p:nvGrpSpPr>
            <p:cNvPr id="544" name="Group 67">
              <a:extLst>
                <a:ext uri="{FF2B5EF4-FFF2-40B4-BE49-F238E27FC236}">
                  <a16:creationId xmlns:a16="http://schemas.microsoft.com/office/drawing/2014/main" id="{A6DA78F5-835E-D242-9B19-A42AE8C147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7853" y="976051"/>
              <a:ext cx="742950" cy="742950"/>
              <a:chOff x="-44" y="1473"/>
              <a:chExt cx="981" cy="1105"/>
            </a:xfrm>
          </p:grpSpPr>
          <p:pic>
            <p:nvPicPr>
              <p:cNvPr id="545" name="Picture 68" descr="desktop_computer_stylized_medium">
                <a:extLst>
                  <a:ext uri="{FF2B5EF4-FFF2-40B4-BE49-F238E27FC236}">
                    <a16:creationId xmlns:a16="http://schemas.microsoft.com/office/drawing/2014/main" id="{AF3FF2A0-2B19-2846-B88C-3A51C71882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6" name="Freeform 69">
                <a:extLst>
                  <a:ext uri="{FF2B5EF4-FFF2-40B4-BE49-F238E27FC236}">
                    <a16:creationId xmlns:a16="http://schemas.microsoft.com/office/drawing/2014/main" id="{77A4C668-554A-6C44-A4D3-0F6A27C1F48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692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animBg="1"/>
      <p:bldP spid="279" grpId="0"/>
      <p:bldP spid="282" grpId="0" animBg="1"/>
      <p:bldP spid="284" grpId="0" animBg="1"/>
      <p:bldP spid="2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152" y="946776"/>
            <a:ext cx="10515600" cy="894622"/>
          </a:xfrm>
        </p:spPr>
        <p:txBody>
          <a:bodyPr>
            <a:normAutofit/>
          </a:bodyPr>
          <a:lstStyle/>
          <a:p>
            <a:r>
              <a:rPr lang="en-US" sz="4400" dirty="0">
                <a:ea typeface="ＭＳ Ｐゴシック" panose="020B0600070205080204" pitchFamily="34" charset="-128"/>
              </a:rPr>
              <a:t>HTTP/2</a:t>
            </a:r>
            <a:endParaRPr lang="en-US" sz="4400" dirty="0"/>
          </a:p>
        </p:txBody>
      </p:sp>
      <p:sp>
        <p:nvSpPr>
          <p:cNvPr id="272" name="Rectangle 3">
            <a:extLst>
              <a:ext uri="{FF2B5EF4-FFF2-40B4-BE49-F238E27FC236}">
                <a16:creationId xmlns:a16="http://schemas.microsoft.com/office/drawing/2014/main" id="{8CBA4EFF-1AC8-A245-B998-4DDACE8C36D2}"/>
              </a:ext>
            </a:extLst>
          </p:cNvPr>
          <p:cNvSpPr txBox="1">
            <a:spLocks noChangeArrowheads="1"/>
          </p:cNvSpPr>
          <p:nvPr/>
        </p:nvSpPr>
        <p:spPr>
          <a:xfrm>
            <a:off x="550854" y="1959931"/>
            <a:ext cx="11117107" cy="503308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 algn="ctr">
              <a:buNone/>
            </a:pPr>
            <a:r>
              <a:rPr lang="en-US" altLang="en-US" sz="3600" i="1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Key goal: </a:t>
            </a:r>
            <a:r>
              <a:rPr lang="en-US" altLang="en-US" sz="3600" dirty="0">
                <a:ea typeface="ＭＳ Ｐゴシック" panose="020B0600070205080204" pitchFamily="34" charset="-128"/>
              </a:rPr>
              <a:t>decreased delay in multi-object HTTP requests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7F7122-C6B7-6B4A-A233-260615BE33B0}"/>
              </a:ext>
            </a:extLst>
          </p:cNvPr>
          <p:cNvSpPr txBox="1">
            <a:spLocks/>
          </p:cNvSpPr>
          <p:nvPr/>
        </p:nvSpPr>
        <p:spPr>
          <a:xfrm>
            <a:off x="633696" y="3076832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a typeface="ＭＳ Ｐゴシック" panose="020B0600070205080204" pitchFamily="34" charset="-128"/>
              </a:rPr>
              <a:t>HTTP/3: coming soon (2021)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30ABF41-7C5B-624D-B016-6991C9127B71}"/>
              </a:ext>
            </a:extLst>
          </p:cNvPr>
          <p:cNvSpPr txBox="1">
            <a:spLocks noChangeArrowheads="1"/>
          </p:cNvSpPr>
          <p:nvPr/>
        </p:nvSpPr>
        <p:spPr>
          <a:xfrm>
            <a:off x="852110" y="4089987"/>
            <a:ext cx="10120690" cy="545808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>
              <a:buNone/>
            </a:pPr>
            <a:r>
              <a:rPr lang="en-US" altLang="en-US" sz="3600" i="1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Key goal: </a:t>
            </a:r>
            <a:r>
              <a:rPr lang="en-US" altLang="en-US" sz="3600" dirty="0">
                <a:ea typeface="ＭＳ Ｐゴシック" panose="020B0600070205080204" pitchFamily="34" charset="-128"/>
              </a:rPr>
              <a:t>built-in (https</a:t>
            </a:r>
            <a:r>
              <a:rPr lang="en-US" altLang="en-US" sz="3600" dirty="0">
                <a:ea typeface="ＭＳ Ｐゴシック" panose="020B0600070205080204" pitchFamily="34" charset="-128"/>
                <a:sym typeface="Wingdings" pitchFamily="2" charset="2"/>
              </a:rPr>
              <a:t>) </a:t>
            </a:r>
            <a:r>
              <a:rPr lang="en-US" altLang="en-US" sz="3600" dirty="0">
                <a:ea typeface="ＭＳ Ｐゴシック" panose="020B0600070205080204" pitchFamily="34" charset="-128"/>
              </a:rPr>
              <a:t>security, even-more-improved multi-object HTTP request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8143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DNS: Domain Name System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127" name="Rectangle 3">
            <a:extLst>
              <a:ext uri="{FF2B5EF4-FFF2-40B4-BE49-F238E27FC236}">
                <a16:creationId xmlns:a16="http://schemas.microsoft.com/office/drawing/2014/main" id="{35F7BF1A-0385-C246-9EE3-5E4E54C86490}"/>
              </a:ext>
            </a:extLst>
          </p:cNvPr>
          <p:cNvSpPr txBox="1">
            <a:spLocks noChangeArrowheads="1"/>
          </p:cNvSpPr>
          <p:nvPr/>
        </p:nvSpPr>
        <p:spPr>
          <a:xfrm>
            <a:off x="753721" y="1340962"/>
            <a:ext cx="4901973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people: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many identifiers: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SSN, name, passport #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Internet hosts, routers: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IP address (32 bit) - used for addressing datagrams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“name”, e.g.,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cs.umass.edu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- used by humans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1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Q: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how to map between IP address and name, and vice versa ?</a:t>
            </a:r>
          </a:p>
        </p:txBody>
      </p:sp>
      <p:sp>
        <p:nvSpPr>
          <p:cNvPr id="128" name="Rectangle 4">
            <a:extLst>
              <a:ext uri="{FF2B5EF4-FFF2-40B4-BE49-F238E27FC236}">
                <a16:creationId xmlns:a16="http://schemas.microsoft.com/office/drawing/2014/main" id="{3851BC29-45CA-8744-BD4D-21254F83A516}"/>
              </a:ext>
            </a:extLst>
          </p:cNvPr>
          <p:cNvSpPr txBox="1">
            <a:spLocks noChangeArrowheads="1"/>
          </p:cNvSpPr>
          <p:nvPr/>
        </p:nvSpPr>
        <p:spPr>
          <a:xfrm>
            <a:off x="5592033" y="1281002"/>
            <a:ext cx="6088112" cy="500697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Domain Name System (DNS):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distributed database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implemented in hierarchy of many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name servers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application-layer protocol: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hosts, DNS servers communicate to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resolve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names (address/name translation)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note: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core Internet function, </a:t>
            </a:r>
            <a:r>
              <a:rPr kumimoji="0" lang="en-US" altLang="en-US" sz="2800" b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implemented as application-layer protocol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complexity at network’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 “edge”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091" y="306258"/>
            <a:ext cx="10515600" cy="894622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Thinking about the DNS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7F0F378-5315-734B-B54E-DEAB8A692F94}"/>
              </a:ext>
            </a:extLst>
          </p:cNvPr>
          <p:cNvSpPr txBox="1">
            <a:spLocks noChangeArrowheads="1"/>
          </p:cNvSpPr>
          <p:nvPr/>
        </p:nvSpPr>
        <p:spPr>
          <a:xfrm>
            <a:off x="731837" y="1300163"/>
            <a:ext cx="6338434" cy="105357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None/>
              <a:defRPr/>
            </a:pPr>
            <a:r>
              <a:rPr kumimoji="0" lang="en-US" altLang="en-US" sz="2800" b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humongous distributed database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</a:t>
            </a:r>
            <a:endParaRPr lang="en-US" altLang="en-US" dirty="0">
              <a:solidFill>
                <a:prstClr val="black"/>
              </a:solidFill>
              <a:latin typeface="Calibri" panose="020F0502020204030204"/>
              <a:ea typeface="ＭＳ Ｐゴシック" panose="020B0600070205080204" pitchFamily="34" charset="-128"/>
            </a:endParaRPr>
          </a:p>
          <a:p>
            <a:pPr marL="350838" marR="0" lvl="0" indent="-23495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>
                <a:tab pos="49213" algn="l"/>
              </a:tabLst>
              <a:defRPr/>
            </a:pPr>
            <a:r>
              <a:rPr lang="en-US" altLang="en-US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~ billion records, each simple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59926F4-E2F6-1848-9764-95A9708A0595}"/>
              </a:ext>
            </a:extLst>
          </p:cNvPr>
          <p:cNvSpPr txBox="1">
            <a:spLocks noChangeArrowheads="1"/>
          </p:cNvSpPr>
          <p:nvPr/>
        </p:nvSpPr>
        <p:spPr>
          <a:xfrm>
            <a:off x="716718" y="2281087"/>
            <a:ext cx="5971949" cy="2307847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None/>
              <a:defRPr/>
            </a:pPr>
            <a:r>
              <a:rPr lang="en-US" altLang="en-US" dirty="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34" charset="-128"/>
              </a:rPr>
              <a:t>handles 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any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trillions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of queries/day:</a:t>
            </a:r>
          </a:p>
          <a:p>
            <a:pPr marL="350838" marR="0" lvl="0" indent="-21748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buClr>
                <a:srgbClr val="0000A3"/>
              </a:buClr>
              <a:buSzTx/>
              <a:buFont typeface="Wingdings" pitchFamily="2" charset="2"/>
              <a:buChar char="§"/>
              <a:defRPr/>
            </a:pPr>
            <a:r>
              <a:rPr lang="en-US" altLang="en-US" i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many</a:t>
            </a:r>
            <a:r>
              <a:rPr lang="en-US" altLang="en-US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 more reads than writes</a:t>
            </a:r>
          </a:p>
          <a:p>
            <a:pPr marL="350838" indent="-217488">
              <a:spcBef>
                <a:spcPts val="400"/>
              </a:spcBef>
            </a:pPr>
            <a:r>
              <a:rPr lang="en-US" altLang="en-US" i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performance matters:  </a:t>
            </a:r>
            <a:r>
              <a:rPr lang="en-US" altLang="en-US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almost every Internet transaction interacts with DNS - msecs count!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E3BA487B-2F58-E448-B437-CA4351F78A23}"/>
              </a:ext>
            </a:extLst>
          </p:cNvPr>
          <p:cNvSpPr txBox="1">
            <a:spLocks noChangeArrowheads="1"/>
          </p:cNvSpPr>
          <p:nvPr/>
        </p:nvSpPr>
        <p:spPr>
          <a:xfrm>
            <a:off x="716717" y="4432300"/>
            <a:ext cx="7038749" cy="1358901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None/>
              <a:defRPr/>
            </a:pPr>
            <a:r>
              <a:rPr lang="en-US" altLang="en-US" dirty="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34" charset="-128"/>
              </a:rPr>
              <a:t>organizationally, physically decentralized:</a:t>
            </a:r>
          </a:p>
          <a:p>
            <a:pPr marL="460375" marR="0" lvl="0" indent="-2159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millions of different organizations responsible for their records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E516052B-584F-8049-894E-365DF65A8B5A}"/>
              </a:ext>
            </a:extLst>
          </p:cNvPr>
          <p:cNvSpPr txBox="1">
            <a:spLocks noChangeArrowheads="1"/>
          </p:cNvSpPr>
          <p:nvPr/>
        </p:nvSpPr>
        <p:spPr>
          <a:xfrm>
            <a:off x="750584" y="5871634"/>
            <a:ext cx="7038749" cy="563034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None/>
              <a:defRPr/>
            </a:pPr>
            <a:r>
              <a:rPr lang="en-US" altLang="en-US" dirty="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34" charset="-128"/>
              </a:rPr>
              <a:t>“bulletproof”: reliability, security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77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026" name="Picture 2" descr="SEC Says That It's Not Easy Determining Whether Teva Whistleblowers Are  Deserving Of A Bounty - FCPA Professor">
            <a:extLst>
              <a:ext uri="{FF2B5EF4-FFF2-40B4-BE49-F238E27FC236}">
                <a16:creationId xmlns:a16="http://schemas.microsoft.com/office/drawing/2014/main" id="{C4E09384-BA5E-E74E-8F77-28797AFC9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866" y="4143022"/>
            <a:ext cx="2937933" cy="244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92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DNS: a distributed, hierarchical </a:t>
            </a: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d</a:t>
            </a:r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atabase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A444882F-E18F-DD45-9D52-E80EEEA5B2C4}"/>
              </a:ext>
            </a:extLst>
          </p:cNvPr>
          <p:cNvSpPr txBox="1">
            <a:spLocks noChangeArrowheads="1"/>
          </p:cNvSpPr>
          <p:nvPr/>
        </p:nvSpPr>
        <p:spPr>
          <a:xfrm>
            <a:off x="478971" y="4398565"/>
            <a:ext cx="11713029" cy="21336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Client wants IP address for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www.amazon.com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; 1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approximation:</a:t>
            </a:r>
          </a:p>
          <a:p>
            <a:pPr marL="460375" marR="0" lvl="0" indent="-215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client queries root server to find .com DNS server</a:t>
            </a:r>
          </a:p>
          <a:p>
            <a:pPr marL="460375" marR="0" lvl="0" indent="-215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client queries .com DNS server to get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amazon.com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DNS server</a:t>
            </a:r>
          </a:p>
          <a:p>
            <a:pPr marL="460375" marR="0" lvl="0" indent="-215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client queries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amazon.com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DNS server to get  IP address for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www.amazon.com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A00663-77DA-9B4C-A51A-04EBC6FBCCA0}"/>
              </a:ext>
            </a:extLst>
          </p:cNvPr>
          <p:cNvGrpSpPr/>
          <p:nvPr/>
        </p:nvGrpSpPr>
        <p:grpSpPr>
          <a:xfrm>
            <a:off x="1321991" y="1815164"/>
            <a:ext cx="10791292" cy="1046691"/>
            <a:chOff x="1321991" y="1815164"/>
            <a:chExt cx="10791292" cy="1046691"/>
          </a:xfrm>
        </p:grpSpPr>
        <p:sp>
          <p:nvSpPr>
            <p:cNvPr id="12" name="Text Box 4">
              <a:extLst>
                <a:ext uri="{FF2B5EF4-FFF2-40B4-BE49-F238E27FC236}">
                  <a16:creationId xmlns:a16="http://schemas.microsoft.com/office/drawing/2014/main" id="{8DB0E7C3-8033-5949-9183-2915D95A75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1991" y="2431570"/>
              <a:ext cx="2057411" cy="36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.com DNS servers</a:t>
              </a: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2E5F716F-8E9B-6F4D-879A-CC62D69D9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789" y="2432961"/>
              <a:ext cx="1954541" cy="36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.org DNS servers</a:t>
              </a:r>
            </a:p>
          </p:txBody>
        </p:sp>
        <p:sp>
          <p:nvSpPr>
            <p:cNvPr id="14" name="Text Box 6">
              <a:extLst>
                <a:ext uri="{FF2B5EF4-FFF2-40B4-BE49-F238E27FC236}">
                  <a16:creationId xmlns:a16="http://schemas.microsoft.com/office/drawing/2014/main" id="{67230760-6F08-C443-A901-7D6991E095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6026" y="2432961"/>
              <a:ext cx="2005231" cy="36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.</a:t>
              </a: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edu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DNS servers</a:t>
              </a:r>
            </a:p>
          </p:txBody>
        </p:sp>
        <p:sp>
          <p:nvSpPr>
            <p:cNvPr id="15" name="Line 7">
              <a:extLst>
                <a:ext uri="{FF2B5EF4-FFF2-40B4-BE49-F238E27FC236}">
                  <a16:creationId xmlns:a16="http://schemas.microsoft.com/office/drawing/2014/main" id="{BA67319E-9089-5D4D-83FF-3AE2DB5B13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38547" y="1831861"/>
              <a:ext cx="2075302" cy="6011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Line 8">
              <a:extLst>
                <a:ext uri="{FF2B5EF4-FFF2-40B4-BE49-F238E27FC236}">
                  <a16:creationId xmlns:a16="http://schemas.microsoft.com/office/drawing/2014/main" id="{64A53551-2118-9045-B6B4-1F713C8B8A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1588" y="1815164"/>
              <a:ext cx="0" cy="6164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Line 9">
              <a:extLst>
                <a:ext uri="{FF2B5EF4-FFF2-40B4-BE49-F238E27FC236}">
                  <a16:creationId xmlns:a16="http://schemas.microsoft.com/office/drawing/2014/main" id="{B45A6D89-577E-7C44-A516-DED5E6DB81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908" y="1831861"/>
              <a:ext cx="2146864" cy="6011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 Box 29">
              <a:extLst>
                <a:ext uri="{FF2B5EF4-FFF2-40B4-BE49-F238E27FC236}">
                  <a16:creationId xmlns:a16="http://schemas.microsoft.com/office/drawing/2014/main" id="{B9DABBB2-671A-2742-937B-8D9DEE87BF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6204" y="1934852"/>
              <a:ext cx="43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sp>
          <p:nvSpPr>
            <p:cNvPr id="29" name="Text Box 30">
              <a:extLst>
                <a:ext uri="{FF2B5EF4-FFF2-40B4-BE49-F238E27FC236}">
                  <a16:creationId xmlns:a16="http://schemas.microsoft.com/office/drawing/2014/main" id="{F8EBAC0E-17AF-6147-BA8E-98BDF7436D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5966" y="1923399"/>
              <a:ext cx="43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7834A79-77AF-0047-9901-2474CA5CB805}"/>
                </a:ext>
              </a:extLst>
            </p:cNvPr>
            <p:cNvSpPr txBox="1"/>
            <p:nvPr/>
          </p:nvSpPr>
          <p:spPr>
            <a:xfrm>
              <a:off x="9724296" y="2400190"/>
              <a:ext cx="23889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Top Level Domain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A62B1BD-DD42-D845-9BBE-BE085C24631D}"/>
              </a:ext>
            </a:extLst>
          </p:cNvPr>
          <p:cNvGrpSpPr/>
          <p:nvPr/>
        </p:nvGrpSpPr>
        <p:grpSpPr>
          <a:xfrm>
            <a:off x="3874373" y="1407648"/>
            <a:ext cx="7294880" cy="461665"/>
            <a:chOff x="3874373" y="1407648"/>
            <a:chExt cx="7294880" cy="461665"/>
          </a:xfrm>
        </p:grpSpPr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10CE294D-681E-A241-BD53-A34355A364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4373" y="1432519"/>
              <a:ext cx="2064866" cy="367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Root DNS Servers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06AE851-5852-CE4F-8F0F-42EF70A401C4}"/>
                </a:ext>
              </a:extLst>
            </p:cNvPr>
            <p:cNvSpPr txBox="1"/>
            <p:nvPr/>
          </p:nvSpPr>
          <p:spPr>
            <a:xfrm>
              <a:off x="10397760" y="1407648"/>
              <a:ext cx="7714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Root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C7CCAC6-2E30-B94C-ABE6-16301CFD8E18}"/>
              </a:ext>
            </a:extLst>
          </p:cNvPr>
          <p:cNvGrpSpPr/>
          <p:nvPr/>
        </p:nvGrpSpPr>
        <p:grpSpPr>
          <a:xfrm>
            <a:off x="877709" y="2766905"/>
            <a:ext cx="10877911" cy="1053317"/>
            <a:chOff x="877709" y="2766905"/>
            <a:chExt cx="10877911" cy="1053317"/>
          </a:xfrm>
        </p:grpSpPr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id="{48A982BB-AB47-3F43-B500-136E591676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1887" y="3150942"/>
              <a:ext cx="1478951" cy="64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nyu.edu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DNS servers</a:t>
              </a:r>
            </a:p>
          </p:txBody>
        </p:sp>
        <p:sp>
          <p:nvSpPr>
            <p:cNvPr id="19" name="Text Box 11">
              <a:extLst>
                <a:ext uri="{FF2B5EF4-FFF2-40B4-BE49-F238E27FC236}">
                  <a16:creationId xmlns:a16="http://schemas.microsoft.com/office/drawing/2014/main" id="{2B6BDDC7-E847-3847-933D-4C32FCB6E8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3272" y="3150942"/>
              <a:ext cx="1478951" cy="64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umass.edu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DNS servers</a:t>
              </a:r>
            </a:p>
          </p:txBody>
        </p:sp>
        <p:sp>
          <p:nvSpPr>
            <p:cNvPr id="20" name="Line 12">
              <a:extLst>
                <a:ext uri="{FF2B5EF4-FFF2-40B4-BE49-F238E27FC236}">
                  <a16:creationId xmlns:a16="http://schemas.microsoft.com/office/drawing/2014/main" id="{320DE5FB-B16F-134F-A6AE-3A733BA85D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74130" y="2766905"/>
              <a:ext cx="559079" cy="4202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Line 13">
              <a:extLst>
                <a:ext uri="{FF2B5EF4-FFF2-40B4-BE49-F238E27FC236}">
                  <a16:creationId xmlns:a16="http://schemas.microsoft.com/office/drawing/2014/main" id="{083E8C6B-45A7-4E4F-BE58-4778B3424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62582" y="2766905"/>
              <a:ext cx="500935" cy="4202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 Box 14">
              <a:extLst>
                <a:ext uri="{FF2B5EF4-FFF2-40B4-BE49-F238E27FC236}">
                  <a16:creationId xmlns:a16="http://schemas.microsoft.com/office/drawing/2014/main" id="{36B8F6F2-4690-8E4C-937E-0E9481B1C3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709" y="3173205"/>
              <a:ext cx="1505787" cy="647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yahoo.com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DNS servers</a:t>
              </a:r>
            </a:p>
          </p:txBody>
        </p:sp>
        <p:sp>
          <p:nvSpPr>
            <p:cNvPr id="23" name="Text Box 15">
              <a:extLst>
                <a:ext uri="{FF2B5EF4-FFF2-40B4-BE49-F238E27FC236}">
                  <a16:creationId xmlns:a16="http://schemas.microsoft.com/office/drawing/2014/main" id="{550F9EB0-5008-3D46-90EE-C86931D200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4875" y="3150942"/>
              <a:ext cx="1492369" cy="64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amazon.com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DNS servers</a:t>
              </a:r>
            </a:p>
          </p:txBody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369E9B65-3B7C-454D-AB1F-5B2406B160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66383" y="2773863"/>
              <a:ext cx="369738" cy="4132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Line 17">
              <a:extLst>
                <a:ext uri="{FF2B5EF4-FFF2-40B4-BE49-F238E27FC236}">
                  <a16:creationId xmlns:a16="http://schemas.microsoft.com/office/drawing/2014/main" id="{D471AC56-09F2-7C4D-B61A-6CCAD59D7C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8547" y="2773863"/>
              <a:ext cx="429373" cy="42577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 Box 18">
              <a:extLst>
                <a:ext uri="{FF2B5EF4-FFF2-40B4-BE49-F238E27FC236}">
                  <a16:creationId xmlns:a16="http://schemas.microsoft.com/office/drawing/2014/main" id="{1C077A09-1FCB-034D-952A-AD8C28E51F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2691" y="3132853"/>
              <a:ext cx="1480442" cy="64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pbs.org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DNS servers</a:t>
              </a:r>
            </a:p>
          </p:txBody>
        </p:sp>
        <p:sp>
          <p:nvSpPr>
            <p:cNvPr id="27" name="Line 19">
              <a:extLst>
                <a:ext uri="{FF2B5EF4-FFF2-40B4-BE49-F238E27FC236}">
                  <a16:creationId xmlns:a16="http://schemas.microsoft.com/office/drawing/2014/main" id="{C40276EB-9757-DA42-B8CE-16A23EEE13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4570" y="2766905"/>
              <a:ext cx="0" cy="41743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0556E67-E222-8D43-B71A-156691CCA0D4}"/>
                </a:ext>
              </a:extLst>
            </p:cNvPr>
            <p:cNvSpPr txBox="1"/>
            <p:nvPr/>
          </p:nvSpPr>
          <p:spPr>
            <a:xfrm>
              <a:off x="9919925" y="3273362"/>
              <a:ext cx="1835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Authoritative</a:t>
              </a:r>
            </a:p>
          </p:txBody>
        </p:sp>
        <p:sp>
          <p:nvSpPr>
            <p:cNvPr id="33" name="Text Box 30">
              <a:extLst>
                <a:ext uri="{FF2B5EF4-FFF2-40B4-BE49-F238E27FC236}">
                  <a16:creationId xmlns:a16="http://schemas.microsoft.com/office/drawing/2014/main" id="{F5BAA8E7-838D-494A-81C4-58D94A012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2568" y="2785396"/>
              <a:ext cx="43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sp>
          <p:nvSpPr>
            <p:cNvPr id="34" name="Text Box 30">
              <a:extLst>
                <a:ext uri="{FF2B5EF4-FFF2-40B4-BE49-F238E27FC236}">
                  <a16:creationId xmlns:a16="http://schemas.microsoft.com/office/drawing/2014/main" id="{2AD59D99-9460-DA4B-AF7A-451CBE5B39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0793" y="2776330"/>
              <a:ext cx="43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sp>
          <p:nvSpPr>
            <p:cNvPr id="35" name="Text Box 30">
              <a:extLst>
                <a:ext uri="{FF2B5EF4-FFF2-40B4-BE49-F238E27FC236}">
                  <a16:creationId xmlns:a16="http://schemas.microsoft.com/office/drawing/2014/main" id="{2B85C740-28F8-0449-B6AC-74E6864619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0346" y="2768742"/>
              <a:ext cx="43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sp>
          <p:nvSpPr>
            <p:cNvPr id="36" name="Text Box 30">
              <a:extLst>
                <a:ext uri="{FF2B5EF4-FFF2-40B4-BE49-F238E27FC236}">
                  <a16:creationId xmlns:a16="http://schemas.microsoft.com/office/drawing/2014/main" id="{D033AF36-F2BE-7F41-93BB-422A537DEE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7758" y="2777057"/>
              <a:ext cx="43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545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C02A27-60D0-5B4D-BD6E-00C279F7F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464" y="1529543"/>
            <a:ext cx="7122656" cy="2152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2E018F-A8B8-D04F-AA86-E98C6072C4D6}"/>
              </a:ext>
            </a:extLst>
          </p:cNvPr>
          <p:cNvSpPr/>
          <p:nvPr/>
        </p:nvSpPr>
        <p:spPr>
          <a:xfrm>
            <a:off x="6940647" y="1546167"/>
            <a:ext cx="2646699" cy="379307"/>
          </a:xfrm>
          <a:prstGeom prst="rect">
            <a:avLst/>
          </a:prstGeom>
          <a:solidFill>
            <a:srgbClr val="FBBFC7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DNS: root </a:t>
            </a: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n</a:t>
            </a:r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ame </a:t>
            </a: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s</a:t>
            </a:r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ervers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C4E20309-5EA1-134A-A365-0B330A5879DC}"/>
              </a:ext>
            </a:extLst>
          </p:cNvPr>
          <p:cNvSpPr txBox="1">
            <a:spLocks noChangeArrowheads="1"/>
          </p:cNvSpPr>
          <p:nvPr/>
        </p:nvSpPr>
        <p:spPr>
          <a:xfrm>
            <a:off x="651717" y="1432390"/>
            <a:ext cx="5444283" cy="2455182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marR="0" lvl="0" indent="-2889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official, contact-of-last-resort by name servers that can not resolve name</a:t>
            </a:r>
          </a:p>
        </p:txBody>
      </p:sp>
    </p:spTree>
    <p:extLst>
      <p:ext uri="{BB962C8B-B14F-4D97-AF65-F5344CB8AC3E}">
        <p14:creationId xmlns:p14="http://schemas.microsoft.com/office/powerpoint/2010/main" val="436215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DNS: root </a:t>
            </a: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n</a:t>
            </a:r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ame </a:t>
            </a: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s</a:t>
            </a:r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ervers</a:t>
            </a:r>
            <a:endParaRPr lang="en-US" sz="4400" dirty="0"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7EF7A5-82F4-A842-BA4B-88DB1EA46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900" y="2856025"/>
            <a:ext cx="6261100" cy="3200400"/>
          </a:xfrm>
          <a:prstGeom prst="rect">
            <a:avLst/>
          </a:prstGeom>
        </p:spPr>
      </p:pic>
      <p:sp>
        <p:nvSpPr>
          <p:cNvPr id="31" name="Rectangle 3">
            <a:extLst>
              <a:ext uri="{FF2B5EF4-FFF2-40B4-BE49-F238E27FC236}">
                <a16:creationId xmlns:a16="http://schemas.microsoft.com/office/drawing/2014/main" id="{C4E20309-5EA1-134A-A365-0B330A5879DC}"/>
              </a:ext>
            </a:extLst>
          </p:cNvPr>
          <p:cNvSpPr txBox="1">
            <a:spLocks noChangeArrowheads="1"/>
          </p:cNvSpPr>
          <p:nvPr/>
        </p:nvSpPr>
        <p:spPr>
          <a:xfrm>
            <a:off x="651717" y="1432390"/>
            <a:ext cx="5444283" cy="2455182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marR="0" lvl="0" indent="-2889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official, contact-of-last-resort by name servers that can not resolve name</a:t>
            </a:r>
          </a:p>
          <a:p>
            <a:pPr marL="403225" marR="0" lvl="0" indent="-2889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incredibly important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Internet function</a:t>
            </a:r>
          </a:p>
          <a:p>
            <a:pPr marL="635000" marR="0" lvl="1" indent="-3175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Internet couldn’t function without it!</a:t>
            </a:r>
          </a:p>
          <a:p>
            <a:pPr marL="635000" marR="0" lvl="1" indent="-3175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DNSSEC – provides security (authentication,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message integrity)</a:t>
            </a:r>
          </a:p>
          <a:p>
            <a:pPr marL="403225" marR="0" lvl="0" indent="-2889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ICANN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(Internet Corporation for Assigned Names and Numbers)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manages root DNS domain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8ADC63BB-C973-3942-8EC6-3C13E2B38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3186" y="1752600"/>
            <a:ext cx="5142916" cy="119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13 logical root name “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servers” worldwide each “server” replicated many times (~200 servers in US)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A3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5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Top-Level Domain, and </a:t>
            </a: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a</a:t>
            </a:r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uthoritative </a:t>
            </a: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s</a:t>
            </a:r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ervers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00E43FE-C520-D344-A4CF-6105B63E22D6}"/>
              </a:ext>
            </a:extLst>
          </p:cNvPr>
          <p:cNvSpPr txBox="1">
            <a:spLocks noChangeArrowheads="1"/>
          </p:cNvSpPr>
          <p:nvPr/>
        </p:nvSpPr>
        <p:spPr>
          <a:xfrm>
            <a:off x="832558" y="1286218"/>
            <a:ext cx="10868375" cy="203271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Top-Level Domain (TLD) servers:</a:t>
            </a:r>
          </a:p>
          <a:p>
            <a:pPr marL="460375" marR="0" lvl="1" indent="-28733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responsible for .com, .org,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.net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, .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edu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, .aero, .jobs, .museums, and all top-level country domains, e.g.: .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cn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, .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uk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, .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fr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, .ca, .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jp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460375" marR="0" lvl="1" indent="-28733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Network Solutions: authoritative registry for .com,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.net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TLD</a:t>
            </a:r>
          </a:p>
          <a:p>
            <a:pPr marL="460375" marR="0" lvl="1" indent="-287338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Educause: .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edu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TLD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D24547E-6033-E341-B415-9EEF0C28B3B1}"/>
              </a:ext>
            </a:extLst>
          </p:cNvPr>
          <p:cNvSpPr txBox="1">
            <a:spLocks noChangeArrowheads="1"/>
          </p:cNvSpPr>
          <p:nvPr/>
        </p:nvSpPr>
        <p:spPr>
          <a:xfrm>
            <a:off x="714024" y="4503552"/>
            <a:ext cx="10868375" cy="182951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authoritative DNS servers: </a:t>
            </a:r>
          </a:p>
          <a:p>
            <a:pPr marL="460375" marR="0" lvl="1" indent="-2873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organization’</a:t>
            </a:r>
            <a:r>
              <a:rPr kumimoji="0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 own DNS server(s), providing authoritative hostname to IP mappings for organization’s named hosts </a:t>
            </a:r>
          </a:p>
          <a:p>
            <a:pPr marL="460375" marR="0" lvl="1" indent="-2873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can be maintained by organization or service provider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26F0AB-9C7D-C946-94B2-B58E3B095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332" y="3122476"/>
            <a:ext cx="5317067" cy="160647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6353F64-060B-1F4E-AD0A-5FBB20E02BE4}"/>
              </a:ext>
            </a:extLst>
          </p:cNvPr>
          <p:cNvGrpSpPr/>
          <p:nvPr/>
        </p:nvGrpSpPr>
        <p:grpSpPr>
          <a:xfrm>
            <a:off x="4419600" y="1744133"/>
            <a:ext cx="6959600" cy="2235200"/>
            <a:chOff x="4419600" y="1744133"/>
            <a:chExt cx="6959600" cy="22352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93592B-610F-B041-9201-B6C557DB96B0}"/>
                </a:ext>
              </a:extLst>
            </p:cNvPr>
            <p:cNvSpPr/>
            <p:nvPr/>
          </p:nvSpPr>
          <p:spPr>
            <a:xfrm>
              <a:off x="6366933" y="3742267"/>
              <a:ext cx="5012267" cy="237066"/>
            </a:xfrm>
            <a:prstGeom prst="rect">
              <a:avLst/>
            </a:prstGeom>
            <a:solidFill>
              <a:srgbClr val="FBBFC7">
                <a:alpha val="4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259AE09-DC39-F54E-8B9C-A94C202C2543}"/>
                </a:ext>
              </a:extLst>
            </p:cNvPr>
            <p:cNvCxnSpPr/>
            <p:nvPr/>
          </p:nvCxnSpPr>
          <p:spPr>
            <a:xfrm>
              <a:off x="4419600" y="1744133"/>
              <a:ext cx="1998133" cy="1998133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1D7C10-72B2-BE47-9B8C-600F740CAFCE}"/>
              </a:ext>
            </a:extLst>
          </p:cNvPr>
          <p:cNvGrpSpPr/>
          <p:nvPr/>
        </p:nvGrpSpPr>
        <p:grpSpPr>
          <a:xfrm>
            <a:off x="5249333" y="4233333"/>
            <a:ext cx="6265334" cy="575734"/>
            <a:chOff x="5249333" y="4233333"/>
            <a:chExt cx="6265334" cy="57573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B251AA5-C4FF-7E4A-BCEA-7D8B252E12F3}"/>
                </a:ext>
              </a:extLst>
            </p:cNvPr>
            <p:cNvSpPr/>
            <p:nvPr/>
          </p:nvSpPr>
          <p:spPr>
            <a:xfrm>
              <a:off x="6248400" y="4233333"/>
              <a:ext cx="5266267" cy="372534"/>
            </a:xfrm>
            <a:prstGeom prst="rect">
              <a:avLst/>
            </a:prstGeom>
            <a:solidFill>
              <a:srgbClr val="FBBFC7">
                <a:alpha val="4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91835C5-DBDE-9A48-8554-EF6EB2FAD7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49333" y="4267199"/>
              <a:ext cx="999068" cy="541868"/>
            </a:xfrm>
            <a:prstGeom prst="line">
              <a:avLst/>
            </a:prstGeom>
            <a:ln w="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638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Local DNS name </a:t>
            </a: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s</a:t>
            </a:r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ervers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BB20960-3674-7943-92CD-05431EA8487B}"/>
              </a:ext>
            </a:extLst>
          </p:cNvPr>
          <p:cNvSpPr txBox="1">
            <a:spLocks noChangeArrowheads="1"/>
          </p:cNvSpPr>
          <p:nvPr/>
        </p:nvSpPr>
        <p:spPr>
          <a:xfrm>
            <a:off x="798691" y="1489418"/>
            <a:ext cx="10983578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936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when host makes DNS query, it is sent to its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local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DNS server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Local </a:t>
            </a:r>
            <a:r>
              <a:rPr lang="en-US" altLang="en-US" sz="28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DNS server returns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reply, answering:</a:t>
            </a:r>
          </a:p>
          <a:p>
            <a:pPr lvl="2" indent="-231775">
              <a:buClr>
                <a:srgbClr val="0000A8"/>
              </a:buClr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from its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local cache of recent name-to-address translation pairs (possibly out of date!)</a:t>
            </a:r>
          </a:p>
          <a:p>
            <a:pPr lvl="2" indent="-231775">
              <a:buClr>
                <a:srgbClr val="0000A8"/>
              </a:buClr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forwarding request into DNS hierarchy for resolution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each ISP has local DNS name server; to find yours: </a:t>
            </a:r>
          </a:p>
          <a:p>
            <a:pPr lvl="2" indent="-231775">
              <a:buClr>
                <a:srgbClr val="0000A8"/>
              </a:buClr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34" charset="-128"/>
              </a:rPr>
              <a:t>MacOS: </a:t>
            </a:r>
            <a:r>
              <a:rPr lang="en-US" sz="2400" dirty="0">
                <a:latin typeface="Courier" pitchFamily="2" charset="0"/>
              </a:rPr>
              <a:t>% </a:t>
            </a:r>
            <a:r>
              <a:rPr lang="en-US" sz="2400" dirty="0" err="1">
                <a:latin typeface="Courier" pitchFamily="2" charset="0"/>
              </a:rPr>
              <a:t>scutil</a:t>
            </a:r>
            <a:r>
              <a:rPr lang="en-US" sz="2400" dirty="0">
                <a:latin typeface="Courier" pitchFamily="2" charset="0"/>
              </a:rPr>
              <a:t> --</a:t>
            </a:r>
            <a:r>
              <a:rPr lang="en-US" sz="2400" dirty="0" err="1">
                <a:latin typeface="Courier" pitchFamily="2" charset="0"/>
              </a:rPr>
              <a:t>dns</a:t>
            </a:r>
            <a:endParaRPr lang="en-US" sz="2400" dirty="0">
              <a:latin typeface="Courier" pitchFamily="2" charset="0"/>
            </a:endParaRPr>
          </a:p>
          <a:p>
            <a:pPr lvl="2"/>
            <a:r>
              <a:rPr lang="en-US" sz="2400" dirty="0"/>
              <a:t>Windows: </a:t>
            </a:r>
            <a:r>
              <a:rPr lang="en-US" sz="2400" dirty="0">
                <a:latin typeface="Courier" pitchFamily="2" charset="0"/>
              </a:rPr>
              <a:t>&gt;ipconfig /all</a:t>
            </a:r>
          </a:p>
          <a:p>
            <a:pPr lvl="0" indent="-293688">
              <a:defRPr/>
            </a:pPr>
            <a:r>
              <a:rPr lang="en-US" altLang="en-US" sz="32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local DNS server doesn’t strictly belong to hierarchy</a:t>
            </a:r>
          </a:p>
        </p:txBody>
      </p:sp>
    </p:spTree>
    <p:extLst>
      <p:ext uri="{BB962C8B-B14F-4D97-AF65-F5344CB8AC3E}">
        <p14:creationId xmlns:p14="http://schemas.microsoft.com/office/powerpoint/2010/main" val="366369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 name resolution: iterated query</a:t>
            </a:r>
            <a:endParaRPr lang="en-US" sz="4400" dirty="0">
              <a:cs typeface="Calibri" panose="020F0502020204030204" pitchFamily="34" charset="0"/>
            </a:endParaRPr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B2D75AD3-AD5C-7747-A9C2-6EF45A12CB21}"/>
              </a:ext>
            </a:extLst>
          </p:cNvPr>
          <p:cNvSpPr txBox="1">
            <a:spLocks noChangeArrowheads="1"/>
          </p:cNvSpPr>
          <p:nvPr/>
        </p:nvSpPr>
        <p:spPr>
          <a:xfrm>
            <a:off x="684201" y="1617338"/>
            <a:ext cx="5664200" cy="106113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Example: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host at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engineering.nyu.edu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wants IP address for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gaia.cs.umass.edu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EB73751A-16ED-6643-8E9C-1B1DDF5D8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433" y="2824122"/>
            <a:ext cx="409378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Iterated query:</a:t>
            </a:r>
          </a:p>
          <a:p>
            <a:pPr marL="34290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contacted server replies with name of server to contact</a:t>
            </a:r>
          </a:p>
          <a:p>
            <a:pPr marL="342900" marR="0" lvl="0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“I don’t know this name, but ask this server”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1" name="Text Box 5">
            <a:extLst>
              <a:ext uri="{FF2B5EF4-FFF2-40B4-BE49-F238E27FC236}">
                <a16:creationId xmlns:a16="http://schemas.microsoft.com/office/drawing/2014/main" id="{5980C4D7-7160-6843-9829-B4A4351B5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226" y="3848735"/>
            <a:ext cx="18549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requesting host at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engineering.nyu</a:t>
            </a:r>
            <a:r>
              <a:rPr kumimoji="0" lang="en-US" alt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.</a:t>
            </a:r>
            <a:r>
              <a:rPr kumimoji="0" lang="en-US" altLang="en-US" sz="1400" b="0" i="1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edu</a:t>
            </a:r>
            <a:endParaRPr kumimoji="0" lang="en-US" altLang="en-US" sz="1400" b="0" i="1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2" name="Text Box 6">
            <a:extLst>
              <a:ext uri="{FF2B5EF4-FFF2-40B4-BE49-F238E27FC236}">
                <a16:creationId xmlns:a16="http://schemas.microsoft.com/office/drawing/2014/main" id="{0572A6CE-4DDA-D648-8802-F03C444E2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2058" y="4237785"/>
            <a:ext cx="187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gaia.cs.umass.edu</a:t>
            </a:r>
            <a:endParaRPr kumimoji="0" lang="en-US" altLang="en-US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3" name="Text Box 17">
            <a:extLst>
              <a:ext uri="{FF2B5EF4-FFF2-40B4-BE49-F238E27FC236}">
                <a16:creationId xmlns:a16="http://schemas.microsoft.com/office/drawing/2014/main" id="{82144ED5-2C8E-184D-A863-C3B672AB3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896" y="1322438"/>
            <a:ext cx="201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root DNS server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4" name="Line 18">
            <a:extLst>
              <a:ext uri="{FF2B5EF4-FFF2-40B4-BE49-F238E27FC236}">
                <a16:creationId xmlns:a16="http://schemas.microsoft.com/office/drawing/2014/main" id="{0055E9E5-6DE8-1543-9989-1B8A533D40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89235" y="3275781"/>
            <a:ext cx="1196994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" name="Line 19">
            <a:extLst>
              <a:ext uri="{FF2B5EF4-FFF2-40B4-BE49-F238E27FC236}">
                <a16:creationId xmlns:a16="http://schemas.microsoft.com/office/drawing/2014/main" id="{5959B616-2817-F149-AD5A-71429EF235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68785" y="2005693"/>
            <a:ext cx="914400" cy="9715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6" name="Line 20">
            <a:extLst>
              <a:ext uri="{FF2B5EF4-FFF2-40B4-BE49-F238E27FC236}">
                <a16:creationId xmlns:a16="http://schemas.microsoft.com/office/drawing/2014/main" id="{6EF73249-815F-C548-BC5E-38E4ACE60E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54535" y="3167743"/>
            <a:ext cx="1485900" cy="95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7" name="Line 21">
            <a:extLst>
              <a:ext uri="{FF2B5EF4-FFF2-40B4-BE49-F238E27FC236}">
                <a16:creationId xmlns:a16="http://schemas.microsoft.com/office/drawing/2014/main" id="{CEC0960C-844E-6F44-83D5-7DC0B1F8A21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54535" y="3339193"/>
            <a:ext cx="14192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8" name="Line 22">
            <a:extLst>
              <a:ext uri="{FF2B5EF4-FFF2-40B4-BE49-F238E27FC236}">
                <a16:creationId xmlns:a16="http://schemas.microsoft.com/office/drawing/2014/main" id="{1CAC12BF-7C29-F640-93E6-9DF1650DE0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78335" y="2234293"/>
            <a:ext cx="733425" cy="76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9" name="Line 23">
            <a:extLst>
              <a:ext uri="{FF2B5EF4-FFF2-40B4-BE49-F238E27FC236}">
                <a16:creationId xmlns:a16="http://schemas.microsoft.com/office/drawing/2014/main" id="{349E5526-4318-4744-A470-D0A69AD70F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81511" y="3439703"/>
            <a:ext cx="1319232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80" name="Group 24">
            <a:extLst>
              <a:ext uri="{FF2B5EF4-FFF2-40B4-BE49-F238E27FC236}">
                <a16:creationId xmlns:a16="http://schemas.microsoft.com/office/drawing/2014/main" id="{25257205-98B6-614F-8BDC-3E790117BE54}"/>
              </a:ext>
            </a:extLst>
          </p:cNvPr>
          <p:cNvGrpSpPr>
            <a:grpSpLocks/>
          </p:cNvGrpSpPr>
          <p:nvPr/>
        </p:nvGrpSpPr>
        <p:grpSpPr bwMode="auto">
          <a:xfrm>
            <a:off x="6759111" y="3847199"/>
            <a:ext cx="1876425" cy="554038"/>
            <a:chOff x="2838" y="2132"/>
            <a:chExt cx="1182" cy="349"/>
          </a:xfrm>
        </p:grpSpPr>
        <p:sp>
          <p:nvSpPr>
            <p:cNvPr id="181" name="Rectangle 25">
              <a:extLst>
                <a:ext uri="{FF2B5EF4-FFF2-40B4-BE49-F238E27FC236}">
                  <a16:creationId xmlns:a16="http://schemas.microsoft.com/office/drawing/2014/main" id="{D65FCF25-F405-B748-88E8-10A3D8396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2" name="Text Box 26">
              <a:extLst>
                <a:ext uri="{FF2B5EF4-FFF2-40B4-BE49-F238E27FC236}">
                  <a16:creationId xmlns:a16="http://schemas.microsoft.com/office/drawing/2014/main" id="{E1FF55F2-CAA3-F740-9BE9-AB0BAF4EF8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7" y="2132"/>
              <a:ext cx="108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local DNS server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dns.nyu.edu</a:t>
              </a:r>
              <a:endParaRPr kumimoji="0" lang="en-US" alt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83" name="Text Box 27">
            <a:extLst>
              <a:ext uri="{FF2B5EF4-FFF2-40B4-BE49-F238E27FC236}">
                <a16:creationId xmlns:a16="http://schemas.microsoft.com/office/drawing/2014/main" id="{89A9D659-504E-DE4E-B6CF-35E06A82E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9499" y="288670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" name="Text Box 28">
            <a:extLst>
              <a:ext uri="{FF2B5EF4-FFF2-40B4-BE49-F238E27FC236}">
                <a16:creationId xmlns:a16="http://schemas.microsoft.com/office/drawing/2014/main" id="{72F042CE-6C6C-7040-AA88-05028C243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485" y="222318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5" name="Text Box 29">
            <a:extLst>
              <a:ext uri="{FF2B5EF4-FFF2-40B4-BE49-F238E27FC236}">
                <a16:creationId xmlns:a16="http://schemas.microsoft.com/office/drawing/2014/main" id="{E4355CE5-EFAB-8E4F-AA84-68513D8FC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6635" y="246130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6" name="Text Box 30">
            <a:extLst>
              <a:ext uri="{FF2B5EF4-FFF2-40B4-BE49-F238E27FC236}">
                <a16:creationId xmlns:a16="http://schemas.microsoft.com/office/drawing/2014/main" id="{61F544AA-6B92-714B-84C9-4070F63CA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0960" y="287088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4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7" name="Text Box 31">
            <a:extLst>
              <a:ext uri="{FF2B5EF4-FFF2-40B4-BE49-F238E27FC236}">
                <a16:creationId xmlns:a16="http://schemas.microsoft.com/office/drawing/2014/main" id="{30095F9A-09A7-2540-B6C0-0D32BAB45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1123" y="335824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5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8" name="Text Box 32">
            <a:extLst>
              <a:ext uri="{FF2B5EF4-FFF2-40B4-BE49-F238E27FC236}">
                <a16:creationId xmlns:a16="http://schemas.microsoft.com/office/drawing/2014/main" id="{AB8F7B88-B6E0-EF40-999E-00C192F32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8023" y="439805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6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9" name="Text Box 60">
            <a:extLst>
              <a:ext uri="{FF2B5EF4-FFF2-40B4-BE49-F238E27FC236}">
                <a16:creationId xmlns:a16="http://schemas.microsoft.com/office/drawing/2014/main" id="{9260634C-BE01-F74D-BF1A-744B534DD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285" y="5214030"/>
            <a:ext cx="2397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authoritative DNS server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dns.cs.umass.edu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0" name="Text Box 61">
            <a:extLst>
              <a:ext uri="{FF2B5EF4-FFF2-40B4-BE49-F238E27FC236}">
                <a16:creationId xmlns:a16="http://schemas.microsoft.com/office/drawing/2014/main" id="{6085ED00-1F5E-0643-A173-419315EE3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0960" y="442821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7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1" name="Text Box 62">
            <a:extLst>
              <a:ext uri="{FF2B5EF4-FFF2-40B4-BE49-F238E27FC236}">
                <a16:creationId xmlns:a16="http://schemas.microsoft.com/office/drawing/2014/main" id="{31298658-8B21-7440-B171-ED6F192C9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022" y="3470502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8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2" name="Line 63">
            <a:extLst>
              <a:ext uri="{FF2B5EF4-FFF2-40B4-BE49-F238E27FC236}">
                <a16:creationId xmlns:a16="http://schemas.microsoft.com/office/drawing/2014/main" id="{10C66233-6CC9-374E-8305-B82B34B37643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7860" y="3499530"/>
            <a:ext cx="1493838" cy="13144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3" name="Line 64">
            <a:extLst>
              <a:ext uri="{FF2B5EF4-FFF2-40B4-BE49-F238E27FC236}">
                <a16:creationId xmlns:a16="http://schemas.microsoft.com/office/drawing/2014/main" id="{BAF9BA4A-0868-F849-BA68-582D117DCF0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48173" y="3624943"/>
            <a:ext cx="1493837" cy="13017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4" name="Text Box 65">
            <a:extLst>
              <a:ext uri="{FF2B5EF4-FFF2-40B4-BE49-F238E27FC236}">
                <a16:creationId xmlns:a16="http://schemas.microsoft.com/office/drawing/2014/main" id="{8797BCED-3D71-5A4B-8881-BCE8144E8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4583" y="2608490"/>
            <a:ext cx="2011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TLD DNS server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95" name="Group 86">
            <a:extLst>
              <a:ext uri="{FF2B5EF4-FFF2-40B4-BE49-F238E27FC236}">
                <a16:creationId xmlns:a16="http://schemas.microsoft.com/office/drawing/2014/main" id="{75CA10E2-E46A-8244-A966-A51F3D99FE1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659797" y="4619665"/>
            <a:ext cx="787391" cy="614055"/>
            <a:chOff x="-44" y="1473"/>
            <a:chExt cx="981" cy="1105"/>
          </a:xfrm>
        </p:grpSpPr>
        <p:pic>
          <p:nvPicPr>
            <p:cNvPr id="196" name="Picture 87" descr="desktop_computer_stylized_medium">
              <a:extLst>
                <a:ext uri="{FF2B5EF4-FFF2-40B4-BE49-F238E27FC236}">
                  <a16:creationId xmlns:a16="http://schemas.microsoft.com/office/drawing/2014/main" id="{71723812-15F4-5248-BF42-895CB471AE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" name="Freeform 88">
              <a:extLst>
                <a:ext uri="{FF2B5EF4-FFF2-40B4-BE49-F238E27FC236}">
                  <a16:creationId xmlns:a16="http://schemas.microsoft.com/office/drawing/2014/main" id="{4B3596A6-2AD0-DC45-8E8C-2A75454E7B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98" name="Group 89">
            <a:extLst>
              <a:ext uri="{FF2B5EF4-FFF2-40B4-BE49-F238E27FC236}">
                <a16:creationId xmlns:a16="http://schemas.microsoft.com/office/drawing/2014/main" id="{06C72D69-BC87-104E-99A1-1FE2BBFDF3AB}"/>
              </a:ext>
            </a:extLst>
          </p:cNvPr>
          <p:cNvGrpSpPr>
            <a:grpSpLocks/>
          </p:cNvGrpSpPr>
          <p:nvPr/>
        </p:nvGrpSpPr>
        <p:grpSpPr bwMode="auto">
          <a:xfrm>
            <a:off x="5483417" y="3053085"/>
            <a:ext cx="883580" cy="766310"/>
            <a:chOff x="-44" y="1473"/>
            <a:chExt cx="981" cy="1105"/>
          </a:xfrm>
        </p:grpSpPr>
        <p:pic>
          <p:nvPicPr>
            <p:cNvPr id="199" name="Picture 90" descr="desktop_computer_stylized_medium">
              <a:extLst>
                <a:ext uri="{FF2B5EF4-FFF2-40B4-BE49-F238E27FC236}">
                  <a16:creationId xmlns:a16="http://schemas.microsoft.com/office/drawing/2014/main" id="{8EECB2CE-1B4C-2746-A9F6-C35C4B9609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" name="Freeform 91">
              <a:extLst>
                <a:ext uri="{FF2B5EF4-FFF2-40B4-BE49-F238E27FC236}">
                  <a16:creationId xmlns:a16="http://schemas.microsoft.com/office/drawing/2014/main" id="{D65AC841-4780-A94B-9F97-1107EEE46B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01" name="Group 125">
            <a:extLst>
              <a:ext uri="{FF2B5EF4-FFF2-40B4-BE49-F238E27FC236}">
                <a16:creationId xmlns:a16="http://schemas.microsoft.com/office/drawing/2014/main" id="{724CF7FE-3214-0741-AD8D-7483973CF725}"/>
              </a:ext>
            </a:extLst>
          </p:cNvPr>
          <p:cNvGrpSpPr>
            <a:grpSpLocks/>
          </p:cNvGrpSpPr>
          <p:nvPr/>
        </p:nvGrpSpPr>
        <p:grpSpPr bwMode="auto">
          <a:xfrm>
            <a:off x="9794410" y="4528230"/>
            <a:ext cx="390525" cy="641350"/>
            <a:chOff x="4140" y="429"/>
            <a:chExt cx="1425" cy="2396"/>
          </a:xfrm>
        </p:grpSpPr>
        <p:sp>
          <p:nvSpPr>
            <p:cNvPr id="202" name="Freeform 126">
              <a:extLst>
                <a:ext uri="{FF2B5EF4-FFF2-40B4-BE49-F238E27FC236}">
                  <a16:creationId xmlns:a16="http://schemas.microsoft.com/office/drawing/2014/main" id="{430EC70E-0BF7-F44C-8DEF-C9A33626D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3" name="Rectangle 127">
              <a:extLst>
                <a:ext uri="{FF2B5EF4-FFF2-40B4-BE49-F238E27FC236}">
                  <a16:creationId xmlns:a16="http://schemas.microsoft.com/office/drawing/2014/main" id="{6C288CD0-9AED-1548-9DEF-7CF8E72A0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4" name="Freeform 128">
              <a:extLst>
                <a:ext uri="{FF2B5EF4-FFF2-40B4-BE49-F238E27FC236}">
                  <a16:creationId xmlns:a16="http://schemas.microsoft.com/office/drawing/2014/main" id="{08551039-74E8-F44D-8449-133AF9BF8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5" name="Freeform 129">
              <a:extLst>
                <a:ext uri="{FF2B5EF4-FFF2-40B4-BE49-F238E27FC236}">
                  <a16:creationId xmlns:a16="http://schemas.microsoft.com/office/drawing/2014/main" id="{D41FFC6C-D9E1-E74F-BF15-4894E774B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6" name="Rectangle 130">
              <a:extLst>
                <a:ext uri="{FF2B5EF4-FFF2-40B4-BE49-F238E27FC236}">
                  <a16:creationId xmlns:a16="http://schemas.microsoft.com/office/drawing/2014/main" id="{4AA5429D-F727-884E-96D1-EA63944E5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07" name="Group 131">
              <a:extLst>
                <a:ext uri="{FF2B5EF4-FFF2-40B4-BE49-F238E27FC236}">
                  <a16:creationId xmlns:a16="http://schemas.microsoft.com/office/drawing/2014/main" id="{9CE31B7B-945E-6B44-B446-849D24418C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32" name="AutoShape 132">
                <a:extLst>
                  <a:ext uri="{FF2B5EF4-FFF2-40B4-BE49-F238E27FC236}">
                    <a16:creationId xmlns:a16="http://schemas.microsoft.com/office/drawing/2014/main" id="{FA2F0F31-D516-1C43-8236-266B26AEF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3" name="AutoShape 133">
                <a:extLst>
                  <a:ext uri="{FF2B5EF4-FFF2-40B4-BE49-F238E27FC236}">
                    <a16:creationId xmlns:a16="http://schemas.microsoft.com/office/drawing/2014/main" id="{6EC2A0FB-C35E-CF41-B938-33BF0264E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08" name="Rectangle 134">
              <a:extLst>
                <a:ext uri="{FF2B5EF4-FFF2-40B4-BE49-F238E27FC236}">
                  <a16:creationId xmlns:a16="http://schemas.microsoft.com/office/drawing/2014/main" id="{9298A98E-EDE0-4B4A-9352-BE6FAE720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09" name="Group 135">
              <a:extLst>
                <a:ext uri="{FF2B5EF4-FFF2-40B4-BE49-F238E27FC236}">
                  <a16:creationId xmlns:a16="http://schemas.microsoft.com/office/drawing/2014/main" id="{C311DEB1-8226-3E48-8DA5-613E18CFA3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30" name="AutoShape 136">
                <a:extLst>
                  <a:ext uri="{FF2B5EF4-FFF2-40B4-BE49-F238E27FC236}">
                    <a16:creationId xmlns:a16="http://schemas.microsoft.com/office/drawing/2014/main" id="{E45D0285-F719-874E-AD50-E3F288277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1" name="AutoShape 137">
                <a:extLst>
                  <a:ext uri="{FF2B5EF4-FFF2-40B4-BE49-F238E27FC236}">
                    <a16:creationId xmlns:a16="http://schemas.microsoft.com/office/drawing/2014/main" id="{BE16FE12-6196-EF46-A169-0C2675EA5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0" name="Rectangle 138">
              <a:extLst>
                <a:ext uri="{FF2B5EF4-FFF2-40B4-BE49-F238E27FC236}">
                  <a16:creationId xmlns:a16="http://schemas.microsoft.com/office/drawing/2014/main" id="{A7531C2D-AF11-3642-9C87-3B93BEDD6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1" name="Rectangle 139">
              <a:extLst>
                <a:ext uri="{FF2B5EF4-FFF2-40B4-BE49-F238E27FC236}">
                  <a16:creationId xmlns:a16="http://schemas.microsoft.com/office/drawing/2014/main" id="{06C1B7AC-1454-714B-A50F-7F9B42D77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2" name="Group 140">
              <a:extLst>
                <a:ext uri="{FF2B5EF4-FFF2-40B4-BE49-F238E27FC236}">
                  <a16:creationId xmlns:a16="http://schemas.microsoft.com/office/drawing/2014/main" id="{86C62EBF-E65E-4D4B-884D-BA39C6A8B2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28" name="AutoShape 141">
                <a:extLst>
                  <a:ext uri="{FF2B5EF4-FFF2-40B4-BE49-F238E27FC236}">
                    <a16:creationId xmlns:a16="http://schemas.microsoft.com/office/drawing/2014/main" id="{A3E87978-B7EB-E644-B3A8-D8FDCF7E8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9" name="AutoShape 142">
                <a:extLst>
                  <a:ext uri="{FF2B5EF4-FFF2-40B4-BE49-F238E27FC236}">
                    <a16:creationId xmlns:a16="http://schemas.microsoft.com/office/drawing/2014/main" id="{91E0D4CD-2CBB-DD47-8147-BE3E03C96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3" name="Freeform 143">
              <a:extLst>
                <a:ext uri="{FF2B5EF4-FFF2-40B4-BE49-F238E27FC236}">
                  <a16:creationId xmlns:a16="http://schemas.microsoft.com/office/drawing/2014/main" id="{0D682965-15A3-3541-A789-479A47800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4" name="Group 144">
              <a:extLst>
                <a:ext uri="{FF2B5EF4-FFF2-40B4-BE49-F238E27FC236}">
                  <a16:creationId xmlns:a16="http://schemas.microsoft.com/office/drawing/2014/main" id="{0C8D690A-21E1-4146-83A5-7245CAEA83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26" name="AutoShape 145">
                <a:extLst>
                  <a:ext uri="{FF2B5EF4-FFF2-40B4-BE49-F238E27FC236}">
                    <a16:creationId xmlns:a16="http://schemas.microsoft.com/office/drawing/2014/main" id="{7C15E592-E347-A846-AC9F-C18905A61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7" name="AutoShape 146">
                <a:extLst>
                  <a:ext uri="{FF2B5EF4-FFF2-40B4-BE49-F238E27FC236}">
                    <a16:creationId xmlns:a16="http://schemas.microsoft.com/office/drawing/2014/main" id="{3D0AF765-217C-594C-B21E-869B0884A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15" name="Rectangle 147">
              <a:extLst>
                <a:ext uri="{FF2B5EF4-FFF2-40B4-BE49-F238E27FC236}">
                  <a16:creationId xmlns:a16="http://schemas.microsoft.com/office/drawing/2014/main" id="{4C635A33-8E8F-7D44-92DB-F6F09BFD8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6" name="Freeform 148">
              <a:extLst>
                <a:ext uri="{FF2B5EF4-FFF2-40B4-BE49-F238E27FC236}">
                  <a16:creationId xmlns:a16="http://schemas.microsoft.com/office/drawing/2014/main" id="{4B503159-D00F-C640-B18B-72CCC4B30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7" name="Freeform 149">
              <a:extLst>
                <a:ext uri="{FF2B5EF4-FFF2-40B4-BE49-F238E27FC236}">
                  <a16:creationId xmlns:a16="http://schemas.microsoft.com/office/drawing/2014/main" id="{83A278D9-086C-BE47-BA0D-A1CB49B9D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8" name="Oval 150">
              <a:extLst>
                <a:ext uri="{FF2B5EF4-FFF2-40B4-BE49-F238E27FC236}">
                  <a16:creationId xmlns:a16="http://schemas.microsoft.com/office/drawing/2014/main" id="{71B59C46-33D8-EC4A-A0CA-4AF6B7EE7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9" name="Freeform 151">
              <a:extLst>
                <a:ext uri="{FF2B5EF4-FFF2-40B4-BE49-F238E27FC236}">
                  <a16:creationId xmlns:a16="http://schemas.microsoft.com/office/drawing/2014/main" id="{3C577FAB-12B4-CA48-B90D-D923F7168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0" name="AutoShape 152">
              <a:extLst>
                <a:ext uri="{FF2B5EF4-FFF2-40B4-BE49-F238E27FC236}">
                  <a16:creationId xmlns:a16="http://schemas.microsoft.com/office/drawing/2014/main" id="{0744BC6B-A26A-7E49-A677-B90EDB08F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1" name="AutoShape 153">
              <a:extLst>
                <a:ext uri="{FF2B5EF4-FFF2-40B4-BE49-F238E27FC236}">
                  <a16:creationId xmlns:a16="http://schemas.microsoft.com/office/drawing/2014/main" id="{574AC8BD-9D1C-FB42-BD21-1A786B862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2" name="Oval 154">
              <a:extLst>
                <a:ext uri="{FF2B5EF4-FFF2-40B4-BE49-F238E27FC236}">
                  <a16:creationId xmlns:a16="http://schemas.microsoft.com/office/drawing/2014/main" id="{5AFE8D2C-0569-3047-AB73-8A9B37AF1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3" name="Oval 155">
              <a:extLst>
                <a:ext uri="{FF2B5EF4-FFF2-40B4-BE49-F238E27FC236}">
                  <a16:creationId xmlns:a16="http://schemas.microsoft.com/office/drawing/2014/main" id="{83B0123B-44CF-B845-B272-496DEB238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4" name="Oval 156">
              <a:extLst>
                <a:ext uri="{FF2B5EF4-FFF2-40B4-BE49-F238E27FC236}">
                  <a16:creationId xmlns:a16="http://schemas.microsoft.com/office/drawing/2014/main" id="{FF7ABF78-07FF-FD40-9233-2EC92E7CB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5" name="Rectangle 157">
              <a:extLst>
                <a:ext uri="{FF2B5EF4-FFF2-40B4-BE49-F238E27FC236}">
                  <a16:creationId xmlns:a16="http://schemas.microsoft.com/office/drawing/2014/main" id="{D41F5C27-E8BB-6440-8D30-59C3961E0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34" name="Group 158">
            <a:extLst>
              <a:ext uri="{FF2B5EF4-FFF2-40B4-BE49-F238E27FC236}">
                <a16:creationId xmlns:a16="http://schemas.microsoft.com/office/drawing/2014/main" id="{AEB56919-E56B-7E4E-A7D7-98A288C3B252}"/>
              </a:ext>
            </a:extLst>
          </p:cNvPr>
          <p:cNvGrpSpPr>
            <a:grpSpLocks/>
          </p:cNvGrpSpPr>
          <p:nvPr/>
        </p:nvGrpSpPr>
        <p:grpSpPr bwMode="auto">
          <a:xfrm>
            <a:off x="7790985" y="3015343"/>
            <a:ext cx="390525" cy="641350"/>
            <a:chOff x="4140" y="429"/>
            <a:chExt cx="1425" cy="2396"/>
          </a:xfrm>
        </p:grpSpPr>
        <p:sp>
          <p:nvSpPr>
            <p:cNvPr id="235" name="Freeform 159">
              <a:extLst>
                <a:ext uri="{FF2B5EF4-FFF2-40B4-BE49-F238E27FC236}">
                  <a16:creationId xmlns:a16="http://schemas.microsoft.com/office/drawing/2014/main" id="{86964676-09BA-2F4D-8E07-76EACFD1A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6" name="Rectangle 160">
              <a:extLst>
                <a:ext uri="{FF2B5EF4-FFF2-40B4-BE49-F238E27FC236}">
                  <a16:creationId xmlns:a16="http://schemas.microsoft.com/office/drawing/2014/main" id="{FFAAD933-7081-1940-82D8-3553DCB08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7" name="Freeform 161">
              <a:extLst>
                <a:ext uri="{FF2B5EF4-FFF2-40B4-BE49-F238E27FC236}">
                  <a16:creationId xmlns:a16="http://schemas.microsoft.com/office/drawing/2014/main" id="{D61BDCB9-8C30-1C44-A8F2-0EC386728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8" name="Freeform 162">
              <a:extLst>
                <a:ext uri="{FF2B5EF4-FFF2-40B4-BE49-F238E27FC236}">
                  <a16:creationId xmlns:a16="http://schemas.microsoft.com/office/drawing/2014/main" id="{3E122E01-84B9-6E48-861A-BEEBD7F67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9" name="Rectangle 163">
              <a:extLst>
                <a:ext uri="{FF2B5EF4-FFF2-40B4-BE49-F238E27FC236}">
                  <a16:creationId xmlns:a16="http://schemas.microsoft.com/office/drawing/2014/main" id="{3AD89C6E-5869-C84E-94DF-DD5388863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0" name="Group 164">
              <a:extLst>
                <a:ext uri="{FF2B5EF4-FFF2-40B4-BE49-F238E27FC236}">
                  <a16:creationId xmlns:a16="http://schemas.microsoft.com/office/drawing/2014/main" id="{919F3CC7-4090-E54D-9BA9-E092A8C810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5" name="AutoShape 165">
                <a:extLst>
                  <a:ext uri="{FF2B5EF4-FFF2-40B4-BE49-F238E27FC236}">
                    <a16:creationId xmlns:a16="http://schemas.microsoft.com/office/drawing/2014/main" id="{EAE6002E-6A1D-0B48-BA81-7D9DEC704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6" name="AutoShape 166">
                <a:extLst>
                  <a:ext uri="{FF2B5EF4-FFF2-40B4-BE49-F238E27FC236}">
                    <a16:creationId xmlns:a16="http://schemas.microsoft.com/office/drawing/2014/main" id="{CAA5444A-9857-9149-867E-5562C085E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1" name="Rectangle 167">
              <a:extLst>
                <a:ext uri="{FF2B5EF4-FFF2-40B4-BE49-F238E27FC236}">
                  <a16:creationId xmlns:a16="http://schemas.microsoft.com/office/drawing/2014/main" id="{93E34643-2646-D44C-9D6D-91A5B1C18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2" name="Group 168">
              <a:extLst>
                <a:ext uri="{FF2B5EF4-FFF2-40B4-BE49-F238E27FC236}">
                  <a16:creationId xmlns:a16="http://schemas.microsoft.com/office/drawing/2014/main" id="{652E8D93-E5DE-A34F-9D29-89AB07D056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3" name="AutoShape 169">
                <a:extLst>
                  <a:ext uri="{FF2B5EF4-FFF2-40B4-BE49-F238E27FC236}">
                    <a16:creationId xmlns:a16="http://schemas.microsoft.com/office/drawing/2014/main" id="{AA26172B-FDFE-3D4E-9541-B9BC052C1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4" name="AutoShape 170">
                <a:extLst>
                  <a:ext uri="{FF2B5EF4-FFF2-40B4-BE49-F238E27FC236}">
                    <a16:creationId xmlns:a16="http://schemas.microsoft.com/office/drawing/2014/main" id="{521BB6A8-6D33-7E40-B79B-A911E9D1C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3" name="Rectangle 171">
              <a:extLst>
                <a:ext uri="{FF2B5EF4-FFF2-40B4-BE49-F238E27FC236}">
                  <a16:creationId xmlns:a16="http://schemas.microsoft.com/office/drawing/2014/main" id="{FF73D9CC-AAAC-D341-85A2-89BC26B91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4" name="Rectangle 172">
              <a:extLst>
                <a:ext uri="{FF2B5EF4-FFF2-40B4-BE49-F238E27FC236}">
                  <a16:creationId xmlns:a16="http://schemas.microsoft.com/office/drawing/2014/main" id="{B810EEDB-015F-FD45-9174-E980EC5FA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5" name="Group 173">
              <a:extLst>
                <a:ext uri="{FF2B5EF4-FFF2-40B4-BE49-F238E27FC236}">
                  <a16:creationId xmlns:a16="http://schemas.microsoft.com/office/drawing/2014/main" id="{2E72AE40-DCC2-4948-AD2E-564A2B8A82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61" name="AutoShape 174">
                <a:extLst>
                  <a:ext uri="{FF2B5EF4-FFF2-40B4-BE49-F238E27FC236}">
                    <a16:creationId xmlns:a16="http://schemas.microsoft.com/office/drawing/2014/main" id="{D9D1958B-0DAA-074E-A39D-ABDA1EA5B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2" name="AutoShape 175">
                <a:extLst>
                  <a:ext uri="{FF2B5EF4-FFF2-40B4-BE49-F238E27FC236}">
                    <a16:creationId xmlns:a16="http://schemas.microsoft.com/office/drawing/2014/main" id="{8EFD2DEF-75B3-4B4C-BB17-5FDA1DFD9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6" name="Freeform 176">
              <a:extLst>
                <a:ext uri="{FF2B5EF4-FFF2-40B4-BE49-F238E27FC236}">
                  <a16:creationId xmlns:a16="http://schemas.microsoft.com/office/drawing/2014/main" id="{A52917D9-2F4F-8A4E-A096-B778F3B97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7" name="Group 177">
              <a:extLst>
                <a:ext uri="{FF2B5EF4-FFF2-40B4-BE49-F238E27FC236}">
                  <a16:creationId xmlns:a16="http://schemas.microsoft.com/office/drawing/2014/main" id="{8476C934-1025-054C-BF2F-A686380677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9" name="AutoShape 178">
                <a:extLst>
                  <a:ext uri="{FF2B5EF4-FFF2-40B4-BE49-F238E27FC236}">
                    <a16:creationId xmlns:a16="http://schemas.microsoft.com/office/drawing/2014/main" id="{8DF96225-9AB2-AB48-9090-A03A165D9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0" name="AutoShape 179">
                <a:extLst>
                  <a:ext uri="{FF2B5EF4-FFF2-40B4-BE49-F238E27FC236}">
                    <a16:creationId xmlns:a16="http://schemas.microsoft.com/office/drawing/2014/main" id="{B48F8DCA-7FC5-4D49-89FD-957B14175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48" name="Rectangle 180">
              <a:extLst>
                <a:ext uri="{FF2B5EF4-FFF2-40B4-BE49-F238E27FC236}">
                  <a16:creationId xmlns:a16="http://schemas.microsoft.com/office/drawing/2014/main" id="{82DD01ED-CC62-8E44-B4AF-5AB162B45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9" name="Freeform 181">
              <a:extLst>
                <a:ext uri="{FF2B5EF4-FFF2-40B4-BE49-F238E27FC236}">
                  <a16:creationId xmlns:a16="http://schemas.microsoft.com/office/drawing/2014/main" id="{02E0A0DA-75BD-A54E-BFBE-1053BAA47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0" name="Freeform 182">
              <a:extLst>
                <a:ext uri="{FF2B5EF4-FFF2-40B4-BE49-F238E27FC236}">
                  <a16:creationId xmlns:a16="http://schemas.microsoft.com/office/drawing/2014/main" id="{553CF65B-1E90-FF47-BBE8-B5344DE42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1" name="Oval 183">
              <a:extLst>
                <a:ext uri="{FF2B5EF4-FFF2-40B4-BE49-F238E27FC236}">
                  <a16:creationId xmlns:a16="http://schemas.microsoft.com/office/drawing/2014/main" id="{1CFB15AC-59D4-2B42-9567-80D6F30EC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2" name="Freeform 184">
              <a:extLst>
                <a:ext uri="{FF2B5EF4-FFF2-40B4-BE49-F238E27FC236}">
                  <a16:creationId xmlns:a16="http://schemas.microsoft.com/office/drawing/2014/main" id="{377D0A48-37B0-984B-9D70-F4CA7EE8A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3" name="AutoShape 185">
              <a:extLst>
                <a:ext uri="{FF2B5EF4-FFF2-40B4-BE49-F238E27FC236}">
                  <a16:creationId xmlns:a16="http://schemas.microsoft.com/office/drawing/2014/main" id="{1DF08F1A-8088-4349-B9B6-80E5278DD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4" name="AutoShape 186">
              <a:extLst>
                <a:ext uri="{FF2B5EF4-FFF2-40B4-BE49-F238E27FC236}">
                  <a16:creationId xmlns:a16="http://schemas.microsoft.com/office/drawing/2014/main" id="{AB1FF07F-165E-5C42-A46F-20C492B2A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5" name="Oval 187">
              <a:extLst>
                <a:ext uri="{FF2B5EF4-FFF2-40B4-BE49-F238E27FC236}">
                  <a16:creationId xmlns:a16="http://schemas.microsoft.com/office/drawing/2014/main" id="{246533F9-312A-7949-B6A5-04845D405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6" name="Oval 188">
              <a:extLst>
                <a:ext uri="{FF2B5EF4-FFF2-40B4-BE49-F238E27FC236}">
                  <a16:creationId xmlns:a16="http://schemas.microsoft.com/office/drawing/2014/main" id="{97B4BE6D-9A58-6C4D-98DB-90F92956E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57" name="Oval 189">
              <a:extLst>
                <a:ext uri="{FF2B5EF4-FFF2-40B4-BE49-F238E27FC236}">
                  <a16:creationId xmlns:a16="http://schemas.microsoft.com/office/drawing/2014/main" id="{B4E35ECA-82AF-A74F-9E87-BC1C1318F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8" name="Rectangle 190">
              <a:extLst>
                <a:ext uri="{FF2B5EF4-FFF2-40B4-BE49-F238E27FC236}">
                  <a16:creationId xmlns:a16="http://schemas.microsoft.com/office/drawing/2014/main" id="{32338498-7D1E-F249-A1B6-782EAA13A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67" name="Group 224">
            <a:extLst>
              <a:ext uri="{FF2B5EF4-FFF2-40B4-BE49-F238E27FC236}">
                <a16:creationId xmlns:a16="http://schemas.microsoft.com/office/drawing/2014/main" id="{3B18C9CF-4DB3-9A45-9F2E-A9E7637C3843}"/>
              </a:ext>
            </a:extLst>
          </p:cNvPr>
          <p:cNvGrpSpPr>
            <a:grpSpLocks/>
          </p:cNvGrpSpPr>
          <p:nvPr/>
        </p:nvGrpSpPr>
        <p:grpSpPr bwMode="auto">
          <a:xfrm>
            <a:off x="8945098" y="1753280"/>
            <a:ext cx="390525" cy="641350"/>
            <a:chOff x="4140" y="429"/>
            <a:chExt cx="1425" cy="2396"/>
          </a:xfrm>
        </p:grpSpPr>
        <p:sp>
          <p:nvSpPr>
            <p:cNvPr id="268" name="Freeform 225">
              <a:extLst>
                <a:ext uri="{FF2B5EF4-FFF2-40B4-BE49-F238E27FC236}">
                  <a16:creationId xmlns:a16="http://schemas.microsoft.com/office/drawing/2014/main" id="{8DE393E4-949F-5A47-87BC-37206D62F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9" name="Rectangle 226">
              <a:extLst>
                <a:ext uri="{FF2B5EF4-FFF2-40B4-BE49-F238E27FC236}">
                  <a16:creationId xmlns:a16="http://schemas.microsoft.com/office/drawing/2014/main" id="{45AACD86-831C-7245-8042-0EAB26DDB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0" name="Freeform 227">
              <a:extLst>
                <a:ext uri="{FF2B5EF4-FFF2-40B4-BE49-F238E27FC236}">
                  <a16:creationId xmlns:a16="http://schemas.microsoft.com/office/drawing/2014/main" id="{641EE52D-59FB-874A-8BE7-992D8AB38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1" name="Freeform 228">
              <a:extLst>
                <a:ext uri="{FF2B5EF4-FFF2-40B4-BE49-F238E27FC236}">
                  <a16:creationId xmlns:a16="http://schemas.microsoft.com/office/drawing/2014/main" id="{745C23B7-E3E7-3244-8E92-2A519BCE4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2" name="Rectangle 229">
              <a:extLst>
                <a:ext uri="{FF2B5EF4-FFF2-40B4-BE49-F238E27FC236}">
                  <a16:creationId xmlns:a16="http://schemas.microsoft.com/office/drawing/2014/main" id="{53F1BA0D-FC18-8F40-B02C-5E5456D41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3" name="Group 230">
              <a:extLst>
                <a:ext uri="{FF2B5EF4-FFF2-40B4-BE49-F238E27FC236}">
                  <a16:creationId xmlns:a16="http://schemas.microsoft.com/office/drawing/2014/main" id="{3BF69572-674D-F94F-AF3E-6360341D09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98" name="AutoShape 231">
                <a:extLst>
                  <a:ext uri="{FF2B5EF4-FFF2-40B4-BE49-F238E27FC236}">
                    <a16:creationId xmlns:a16="http://schemas.microsoft.com/office/drawing/2014/main" id="{7A3AB9B6-ED54-E640-B88B-6349E66AE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9" name="AutoShape 232">
                <a:extLst>
                  <a:ext uri="{FF2B5EF4-FFF2-40B4-BE49-F238E27FC236}">
                    <a16:creationId xmlns:a16="http://schemas.microsoft.com/office/drawing/2014/main" id="{41885595-164B-5A49-B50B-F202B13B9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4" name="Rectangle 233">
              <a:extLst>
                <a:ext uri="{FF2B5EF4-FFF2-40B4-BE49-F238E27FC236}">
                  <a16:creationId xmlns:a16="http://schemas.microsoft.com/office/drawing/2014/main" id="{1DC47301-CD25-F742-824D-B95A7C78B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5" name="Group 234">
              <a:extLst>
                <a:ext uri="{FF2B5EF4-FFF2-40B4-BE49-F238E27FC236}">
                  <a16:creationId xmlns:a16="http://schemas.microsoft.com/office/drawing/2014/main" id="{ABA534FC-B51E-B545-893B-AA2D360102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96" name="AutoShape 235">
                <a:extLst>
                  <a:ext uri="{FF2B5EF4-FFF2-40B4-BE49-F238E27FC236}">
                    <a16:creationId xmlns:a16="http://schemas.microsoft.com/office/drawing/2014/main" id="{BF3259EE-323A-7B46-BA99-522FF8969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7" name="AutoShape 236">
                <a:extLst>
                  <a:ext uri="{FF2B5EF4-FFF2-40B4-BE49-F238E27FC236}">
                    <a16:creationId xmlns:a16="http://schemas.microsoft.com/office/drawing/2014/main" id="{773E2C4B-E371-8849-89F1-CB3467DA2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6" name="Rectangle 237">
              <a:extLst>
                <a:ext uri="{FF2B5EF4-FFF2-40B4-BE49-F238E27FC236}">
                  <a16:creationId xmlns:a16="http://schemas.microsoft.com/office/drawing/2014/main" id="{65673162-6BD4-FA45-AD7B-65DCCB503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7" name="Rectangle 238">
              <a:extLst>
                <a:ext uri="{FF2B5EF4-FFF2-40B4-BE49-F238E27FC236}">
                  <a16:creationId xmlns:a16="http://schemas.microsoft.com/office/drawing/2014/main" id="{EB910949-1BF1-2E43-B251-2F5F6D2BC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78" name="Group 239">
              <a:extLst>
                <a:ext uri="{FF2B5EF4-FFF2-40B4-BE49-F238E27FC236}">
                  <a16:creationId xmlns:a16="http://schemas.microsoft.com/office/drawing/2014/main" id="{4ABA0E07-42B3-1C4B-A798-B21B741191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94" name="AutoShape 240">
                <a:extLst>
                  <a:ext uri="{FF2B5EF4-FFF2-40B4-BE49-F238E27FC236}">
                    <a16:creationId xmlns:a16="http://schemas.microsoft.com/office/drawing/2014/main" id="{833C6885-DF73-A44C-AF35-71696A344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5" name="AutoShape 241">
                <a:extLst>
                  <a:ext uri="{FF2B5EF4-FFF2-40B4-BE49-F238E27FC236}">
                    <a16:creationId xmlns:a16="http://schemas.microsoft.com/office/drawing/2014/main" id="{00053469-6811-F146-9041-0E9ADB93C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79" name="Freeform 242">
              <a:extLst>
                <a:ext uri="{FF2B5EF4-FFF2-40B4-BE49-F238E27FC236}">
                  <a16:creationId xmlns:a16="http://schemas.microsoft.com/office/drawing/2014/main" id="{E93D621E-BD5E-4F41-B292-1FF1D9FD9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80" name="Group 243">
              <a:extLst>
                <a:ext uri="{FF2B5EF4-FFF2-40B4-BE49-F238E27FC236}">
                  <a16:creationId xmlns:a16="http://schemas.microsoft.com/office/drawing/2014/main" id="{D2A4152B-1063-5545-AFB4-C764C9E38D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92" name="AutoShape 244">
                <a:extLst>
                  <a:ext uri="{FF2B5EF4-FFF2-40B4-BE49-F238E27FC236}">
                    <a16:creationId xmlns:a16="http://schemas.microsoft.com/office/drawing/2014/main" id="{91B44A19-99F5-3246-B452-E6974C388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93" name="AutoShape 245">
                <a:extLst>
                  <a:ext uri="{FF2B5EF4-FFF2-40B4-BE49-F238E27FC236}">
                    <a16:creationId xmlns:a16="http://schemas.microsoft.com/office/drawing/2014/main" id="{CE7C0896-4736-8044-B538-F09471477D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81" name="Rectangle 246">
              <a:extLst>
                <a:ext uri="{FF2B5EF4-FFF2-40B4-BE49-F238E27FC236}">
                  <a16:creationId xmlns:a16="http://schemas.microsoft.com/office/drawing/2014/main" id="{1D6C13B5-BF0F-554A-9CE4-3F075F937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2" name="Freeform 247">
              <a:extLst>
                <a:ext uri="{FF2B5EF4-FFF2-40B4-BE49-F238E27FC236}">
                  <a16:creationId xmlns:a16="http://schemas.microsoft.com/office/drawing/2014/main" id="{0F3FBF0A-EAF4-094D-A874-245423181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3" name="Freeform 248">
              <a:extLst>
                <a:ext uri="{FF2B5EF4-FFF2-40B4-BE49-F238E27FC236}">
                  <a16:creationId xmlns:a16="http://schemas.microsoft.com/office/drawing/2014/main" id="{EC002925-BD09-784A-9BB4-2AD299FA2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4" name="Oval 249">
              <a:extLst>
                <a:ext uri="{FF2B5EF4-FFF2-40B4-BE49-F238E27FC236}">
                  <a16:creationId xmlns:a16="http://schemas.microsoft.com/office/drawing/2014/main" id="{21E73907-A81B-E540-A734-D855A8052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5" name="Freeform 250">
              <a:extLst>
                <a:ext uri="{FF2B5EF4-FFF2-40B4-BE49-F238E27FC236}">
                  <a16:creationId xmlns:a16="http://schemas.microsoft.com/office/drawing/2014/main" id="{7B38A468-42E7-2245-BA7B-6136A4486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6" name="AutoShape 251">
              <a:extLst>
                <a:ext uri="{FF2B5EF4-FFF2-40B4-BE49-F238E27FC236}">
                  <a16:creationId xmlns:a16="http://schemas.microsoft.com/office/drawing/2014/main" id="{F798831B-76D3-634B-A1D7-73487DB6F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7" name="AutoShape 252">
              <a:extLst>
                <a:ext uri="{FF2B5EF4-FFF2-40B4-BE49-F238E27FC236}">
                  <a16:creationId xmlns:a16="http://schemas.microsoft.com/office/drawing/2014/main" id="{93B2ADD1-628A-5B4D-960D-449954DF9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8" name="Oval 253">
              <a:extLst>
                <a:ext uri="{FF2B5EF4-FFF2-40B4-BE49-F238E27FC236}">
                  <a16:creationId xmlns:a16="http://schemas.microsoft.com/office/drawing/2014/main" id="{359740D7-3452-8745-AD4F-78F1EAE69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9" name="Oval 254">
              <a:extLst>
                <a:ext uri="{FF2B5EF4-FFF2-40B4-BE49-F238E27FC236}">
                  <a16:creationId xmlns:a16="http://schemas.microsoft.com/office/drawing/2014/main" id="{6953048C-3B45-C945-95BD-05D0D95F9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90" name="Oval 255">
              <a:extLst>
                <a:ext uri="{FF2B5EF4-FFF2-40B4-BE49-F238E27FC236}">
                  <a16:creationId xmlns:a16="http://schemas.microsoft.com/office/drawing/2014/main" id="{FCF3244C-B9E8-DF49-A3D0-C0D2140BA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1" name="Rectangle 256">
              <a:extLst>
                <a:ext uri="{FF2B5EF4-FFF2-40B4-BE49-F238E27FC236}">
                  <a16:creationId xmlns:a16="http://schemas.microsoft.com/office/drawing/2014/main" id="{66CCCCC0-CA45-934C-8FFC-B89439DE4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00" name="Group 257">
            <a:extLst>
              <a:ext uri="{FF2B5EF4-FFF2-40B4-BE49-F238E27FC236}">
                <a16:creationId xmlns:a16="http://schemas.microsoft.com/office/drawing/2014/main" id="{6D88D42C-B784-1546-97B0-1AA7D6A27EC3}"/>
              </a:ext>
            </a:extLst>
          </p:cNvPr>
          <p:cNvGrpSpPr>
            <a:grpSpLocks/>
          </p:cNvGrpSpPr>
          <p:nvPr/>
        </p:nvGrpSpPr>
        <p:grpSpPr bwMode="auto">
          <a:xfrm>
            <a:off x="9761073" y="3005818"/>
            <a:ext cx="390525" cy="641350"/>
            <a:chOff x="4140" y="429"/>
            <a:chExt cx="1425" cy="2396"/>
          </a:xfrm>
        </p:grpSpPr>
        <p:sp>
          <p:nvSpPr>
            <p:cNvPr id="301" name="Freeform 258">
              <a:extLst>
                <a:ext uri="{FF2B5EF4-FFF2-40B4-BE49-F238E27FC236}">
                  <a16:creationId xmlns:a16="http://schemas.microsoft.com/office/drawing/2014/main" id="{702EC307-F8E6-434D-B445-B2F47A942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2" name="Rectangle 259">
              <a:extLst>
                <a:ext uri="{FF2B5EF4-FFF2-40B4-BE49-F238E27FC236}">
                  <a16:creationId xmlns:a16="http://schemas.microsoft.com/office/drawing/2014/main" id="{07437252-B53D-9D40-813F-304E5CD00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3" name="Freeform 260">
              <a:extLst>
                <a:ext uri="{FF2B5EF4-FFF2-40B4-BE49-F238E27FC236}">
                  <a16:creationId xmlns:a16="http://schemas.microsoft.com/office/drawing/2014/main" id="{EC373583-A9BD-FC4E-A47E-4602AA39D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4" name="Freeform 261">
              <a:extLst>
                <a:ext uri="{FF2B5EF4-FFF2-40B4-BE49-F238E27FC236}">
                  <a16:creationId xmlns:a16="http://schemas.microsoft.com/office/drawing/2014/main" id="{D1E0B0A0-C834-9D4D-9DDD-D4222C181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5" name="Rectangle 262">
              <a:extLst>
                <a:ext uri="{FF2B5EF4-FFF2-40B4-BE49-F238E27FC236}">
                  <a16:creationId xmlns:a16="http://schemas.microsoft.com/office/drawing/2014/main" id="{B2DA4C56-6E4F-4F46-A99C-698FAADDB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06" name="Group 263">
              <a:extLst>
                <a:ext uri="{FF2B5EF4-FFF2-40B4-BE49-F238E27FC236}">
                  <a16:creationId xmlns:a16="http://schemas.microsoft.com/office/drawing/2014/main" id="{0476FEFE-2DC6-2148-99D9-A5C054B12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31" name="AutoShape 264">
                <a:extLst>
                  <a:ext uri="{FF2B5EF4-FFF2-40B4-BE49-F238E27FC236}">
                    <a16:creationId xmlns:a16="http://schemas.microsoft.com/office/drawing/2014/main" id="{81145D7E-D3D7-0D4C-A411-943EBD5AA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2" name="AutoShape 265">
                <a:extLst>
                  <a:ext uri="{FF2B5EF4-FFF2-40B4-BE49-F238E27FC236}">
                    <a16:creationId xmlns:a16="http://schemas.microsoft.com/office/drawing/2014/main" id="{67891F44-03D3-CF47-86FB-FB0C31AF6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07" name="Rectangle 266">
              <a:extLst>
                <a:ext uri="{FF2B5EF4-FFF2-40B4-BE49-F238E27FC236}">
                  <a16:creationId xmlns:a16="http://schemas.microsoft.com/office/drawing/2014/main" id="{1D029B33-0C7B-864F-B801-978A4B8FD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08" name="Group 267">
              <a:extLst>
                <a:ext uri="{FF2B5EF4-FFF2-40B4-BE49-F238E27FC236}">
                  <a16:creationId xmlns:a16="http://schemas.microsoft.com/office/drawing/2014/main" id="{8A3352FE-9285-9E4C-BF29-D635003DF9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9" name="AutoShape 268">
                <a:extLst>
                  <a:ext uri="{FF2B5EF4-FFF2-40B4-BE49-F238E27FC236}">
                    <a16:creationId xmlns:a16="http://schemas.microsoft.com/office/drawing/2014/main" id="{CC6637ED-E66A-004E-AE38-F32E55EC5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0" name="AutoShape 269">
                <a:extLst>
                  <a:ext uri="{FF2B5EF4-FFF2-40B4-BE49-F238E27FC236}">
                    <a16:creationId xmlns:a16="http://schemas.microsoft.com/office/drawing/2014/main" id="{99FAA76E-7386-FC45-ACF1-30D129724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09" name="Rectangle 270">
              <a:extLst>
                <a:ext uri="{FF2B5EF4-FFF2-40B4-BE49-F238E27FC236}">
                  <a16:creationId xmlns:a16="http://schemas.microsoft.com/office/drawing/2014/main" id="{AFCC8C61-44F6-2242-8855-E7238EE55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0" name="Rectangle 271">
              <a:extLst>
                <a:ext uri="{FF2B5EF4-FFF2-40B4-BE49-F238E27FC236}">
                  <a16:creationId xmlns:a16="http://schemas.microsoft.com/office/drawing/2014/main" id="{5F416F68-F5C3-E047-86DD-2B69313C9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11" name="Group 272">
              <a:extLst>
                <a:ext uri="{FF2B5EF4-FFF2-40B4-BE49-F238E27FC236}">
                  <a16:creationId xmlns:a16="http://schemas.microsoft.com/office/drawing/2014/main" id="{63D616E2-37F9-FA41-93A3-EC867A9C9D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7" name="AutoShape 273">
                <a:extLst>
                  <a:ext uri="{FF2B5EF4-FFF2-40B4-BE49-F238E27FC236}">
                    <a16:creationId xmlns:a16="http://schemas.microsoft.com/office/drawing/2014/main" id="{666D6CE3-43E0-B641-9B47-80DA04FB0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8" name="AutoShape 274">
                <a:extLst>
                  <a:ext uri="{FF2B5EF4-FFF2-40B4-BE49-F238E27FC236}">
                    <a16:creationId xmlns:a16="http://schemas.microsoft.com/office/drawing/2014/main" id="{D94D4D24-3A62-4346-A4B0-AF4901D56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12" name="Freeform 275">
              <a:extLst>
                <a:ext uri="{FF2B5EF4-FFF2-40B4-BE49-F238E27FC236}">
                  <a16:creationId xmlns:a16="http://schemas.microsoft.com/office/drawing/2014/main" id="{5502E20D-D3F9-1445-AE1A-C5A9B7BBB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13" name="Group 276">
              <a:extLst>
                <a:ext uri="{FF2B5EF4-FFF2-40B4-BE49-F238E27FC236}">
                  <a16:creationId xmlns:a16="http://schemas.microsoft.com/office/drawing/2014/main" id="{88289607-2CB3-6846-972E-267A38967E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5" name="AutoShape 277">
                <a:extLst>
                  <a:ext uri="{FF2B5EF4-FFF2-40B4-BE49-F238E27FC236}">
                    <a16:creationId xmlns:a16="http://schemas.microsoft.com/office/drawing/2014/main" id="{4D384432-D7DC-704B-9036-8E7B3A293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26" name="AutoShape 278">
                <a:extLst>
                  <a:ext uri="{FF2B5EF4-FFF2-40B4-BE49-F238E27FC236}">
                    <a16:creationId xmlns:a16="http://schemas.microsoft.com/office/drawing/2014/main" id="{D9C2A3A1-5244-A14A-8274-DFC1383E5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14" name="Rectangle 279">
              <a:extLst>
                <a:ext uri="{FF2B5EF4-FFF2-40B4-BE49-F238E27FC236}">
                  <a16:creationId xmlns:a16="http://schemas.microsoft.com/office/drawing/2014/main" id="{B1F8DD2B-C939-2C43-B20B-2B1AD74D4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5" name="Freeform 280">
              <a:extLst>
                <a:ext uri="{FF2B5EF4-FFF2-40B4-BE49-F238E27FC236}">
                  <a16:creationId xmlns:a16="http://schemas.microsoft.com/office/drawing/2014/main" id="{F16DC7B2-4515-5543-B12A-6165D6E2E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6" name="Freeform 281">
              <a:extLst>
                <a:ext uri="{FF2B5EF4-FFF2-40B4-BE49-F238E27FC236}">
                  <a16:creationId xmlns:a16="http://schemas.microsoft.com/office/drawing/2014/main" id="{004AE2FC-7231-E64A-BEBE-ADCA412A0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7" name="Oval 282">
              <a:extLst>
                <a:ext uri="{FF2B5EF4-FFF2-40B4-BE49-F238E27FC236}">
                  <a16:creationId xmlns:a16="http://schemas.microsoft.com/office/drawing/2014/main" id="{5A6BAD53-D0CF-DF42-803B-A591FE49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8" name="Freeform 283">
              <a:extLst>
                <a:ext uri="{FF2B5EF4-FFF2-40B4-BE49-F238E27FC236}">
                  <a16:creationId xmlns:a16="http://schemas.microsoft.com/office/drawing/2014/main" id="{37D6350E-473C-2F48-8443-85DB0303D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9" name="AutoShape 284">
              <a:extLst>
                <a:ext uri="{FF2B5EF4-FFF2-40B4-BE49-F238E27FC236}">
                  <a16:creationId xmlns:a16="http://schemas.microsoft.com/office/drawing/2014/main" id="{BC07E322-3708-CF4A-90EA-569EBA34D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0" name="AutoShape 285">
              <a:extLst>
                <a:ext uri="{FF2B5EF4-FFF2-40B4-BE49-F238E27FC236}">
                  <a16:creationId xmlns:a16="http://schemas.microsoft.com/office/drawing/2014/main" id="{13CC96E0-B269-1C41-8B8A-26D7B49CC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1" name="Oval 286">
              <a:extLst>
                <a:ext uri="{FF2B5EF4-FFF2-40B4-BE49-F238E27FC236}">
                  <a16:creationId xmlns:a16="http://schemas.microsoft.com/office/drawing/2014/main" id="{B778BB94-7A1A-2A49-A8EF-9BB086F52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2" name="Oval 287">
              <a:extLst>
                <a:ext uri="{FF2B5EF4-FFF2-40B4-BE49-F238E27FC236}">
                  <a16:creationId xmlns:a16="http://schemas.microsoft.com/office/drawing/2014/main" id="{F501B229-B7EF-6B41-9F50-357DBD633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23" name="Oval 288">
              <a:extLst>
                <a:ext uri="{FF2B5EF4-FFF2-40B4-BE49-F238E27FC236}">
                  <a16:creationId xmlns:a16="http://schemas.microsoft.com/office/drawing/2014/main" id="{B00DA42E-62A3-B349-A633-497D45856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4" name="Rectangle 289">
              <a:extLst>
                <a:ext uri="{FF2B5EF4-FFF2-40B4-BE49-F238E27FC236}">
                  <a16:creationId xmlns:a16="http://schemas.microsoft.com/office/drawing/2014/main" id="{238D91CD-38E8-4C4C-BE90-4508D42E5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360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3" grpId="0"/>
      <p:bldP spid="184" grpId="0"/>
      <p:bldP spid="185" grpId="0"/>
      <p:bldP spid="186" grpId="0"/>
      <p:bldP spid="187" grpId="0"/>
      <p:bldP spid="188" grpId="0"/>
      <p:bldP spid="190" grpId="0"/>
      <p:bldP spid="1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255878"/>
            <a:ext cx="10515600" cy="1393308"/>
          </a:xfrm>
        </p:spPr>
        <p:txBody>
          <a:bodyPr>
            <a:noAutofit/>
          </a:bodyPr>
          <a:lstStyle/>
          <a:p>
            <a:r>
              <a:rPr lang="en-US" altLang="en-US" sz="5400" dirty="0">
                <a:cs typeface="Calibri" panose="020F0502020204030204" pitchFamily="34" charset="0"/>
              </a:rPr>
              <a:t>What we covered this past week</a:t>
            </a:r>
            <a:endParaRPr lang="en-US" sz="54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2211337-972C-4D4C-8AC1-A5708B62AC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6935" y="1532641"/>
            <a:ext cx="10515600" cy="3056317"/>
          </a:xfrm>
        </p:spPr>
        <p:txBody>
          <a:bodyPr>
            <a:normAutofit/>
          </a:bodyPr>
          <a:lstStyle/>
          <a:p>
            <a:pPr marL="471488" indent="-341313"/>
            <a:r>
              <a:rPr lang="en-US" altLang="en-US" sz="3200" dirty="0">
                <a:ea typeface="ＭＳ Ｐゴシック" panose="020B0600070205080204" pitchFamily="34" charset="-128"/>
              </a:rPr>
              <a:t>application-layer principles:</a:t>
            </a:r>
          </a:p>
          <a:p>
            <a:pPr lvl="1"/>
            <a:r>
              <a:rPr lang="en-US" sz="2800" dirty="0"/>
              <a:t>distributed interacting processes; client-server, P2P paradigms;</a:t>
            </a:r>
          </a:p>
          <a:p>
            <a:pPr lvl="1"/>
            <a:r>
              <a:rPr lang="en-US" sz="2800" dirty="0"/>
              <a:t>sockets, transport layer service – TCP, UDP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F2C6304-28E6-0644-8D68-CF0C22D06DEC}"/>
              </a:ext>
            </a:extLst>
          </p:cNvPr>
          <p:cNvSpPr txBox="1">
            <a:spLocks noChangeArrowheads="1"/>
          </p:cNvSpPr>
          <p:nvPr/>
        </p:nvSpPr>
        <p:spPr>
          <a:xfrm>
            <a:off x="1011865" y="3189768"/>
            <a:ext cx="10515600" cy="185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altLang="en-US" sz="3200" dirty="0">
                <a:ea typeface="ＭＳ Ｐゴシック" panose="020B0600070205080204" pitchFamily="34" charset="-128"/>
              </a:rPr>
              <a:t>Web and HTTP</a:t>
            </a:r>
          </a:p>
          <a:p>
            <a:pPr marL="690563" lvl="1" indent="-347663">
              <a:buClr>
                <a:srgbClr val="000291"/>
              </a:buClr>
              <a:defRPr/>
            </a:pPr>
            <a:r>
              <a:rPr lang="en-US" sz="2800" dirty="0">
                <a:cs typeface="Calibri" panose="020F0502020204030204" pitchFamily="34" charset="0"/>
              </a:rPr>
              <a:t>“stateless-ness”; persistent (1.1), non-persistent (1.0); HTTP requests (GET), responses; </a:t>
            </a:r>
            <a:r>
              <a:rPr lang="en-US" altLang="en-US" sz="2800" dirty="0">
                <a:ea typeface="ＭＳ Ｐゴシック" panose="020B0600070205080204" pitchFamily="34" charset="-128"/>
              </a:rPr>
              <a:t>cookies</a:t>
            </a:r>
            <a:endParaRPr lang="en-US" sz="2800" dirty="0">
              <a:cs typeface="Calibri" panose="020F0502020204030204" pitchFamily="34" charset="0"/>
            </a:endParaRPr>
          </a:p>
          <a:p>
            <a:pPr marL="690563" lvl="1" indent="-347663">
              <a:buClr>
                <a:srgbClr val="000291"/>
              </a:buClr>
              <a:defRPr/>
            </a:pPr>
            <a:r>
              <a:rPr lang="en-US" sz="2800" dirty="0">
                <a:cs typeface="Calibri" panose="020F0502020204030204" pitchFamily="34" charset="0"/>
              </a:rPr>
              <a:t>Web caches, conditional GET, </a:t>
            </a:r>
            <a:r>
              <a:rPr lang="en-US" altLang="en-US" sz="2800" dirty="0">
                <a:ea typeface="ＭＳ Ｐゴシック" panose="020B0600070205080204" pitchFamily="34" charset="-128"/>
              </a:rPr>
              <a:t>HTTP/2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B000B20-F866-6641-8A9A-637C4761CD22}"/>
              </a:ext>
            </a:extLst>
          </p:cNvPr>
          <p:cNvSpPr txBox="1">
            <a:spLocks noChangeArrowheads="1"/>
          </p:cNvSpPr>
          <p:nvPr/>
        </p:nvSpPr>
        <p:spPr>
          <a:xfrm>
            <a:off x="1121735" y="5178055"/>
            <a:ext cx="10515600" cy="1073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altLang="en-US" sz="3200" dirty="0">
                <a:ea typeface="ＭＳ Ｐゴシック" panose="020B0600070205080204" pitchFamily="34" charset="-128"/>
              </a:rPr>
              <a:t>Domain Name system (DNS)</a:t>
            </a:r>
          </a:p>
          <a:p>
            <a:pPr marL="690563" lvl="1" indent="-347663">
              <a:buClr>
                <a:srgbClr val="000291"/>
              </a:buClr>
              <a:defRPr/>
            </a:pPr>
            <a:r>
              <a:rPr lang="en-US" sz="2800" dirty="0">
                <a:cs typeface="Calibri" panose="020F0502020204030204" pitchFamily="34" charset="0"/>
              </a:rPr>
              <a:t>DNS hierarchy, query resolution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9E0D5A-22C7-3045-BA1C-7A1BB1DCC611}"/>
              </a:ext>
            </a:extLst>
          </p:cNvPr>
          <p:cNvSpPr txBox="1"/>
          <p:nvPr/>
        </p:nvSpPr>
        <p:spPr>
          <a:xfrm flipH="1">
            <a:off x="7403449" y="6251944"/>
            <a:ext cx="3803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Oh .... also email (SMTP) </a:t>
            </a:r>
          </a:p>
        </p:txBody>
      </p:sp>
    </p:spTree>
    <p:extLst>
      <p:ext uri="{BB962C8B-B14F-4D97-AF65-F5344CB8AC3E}">
        <p14:creationId xmlns:p14="http://schemas.microsoft.com/office/powerpoint/2010/main" val="188761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67" y="291947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Let’s try out </a:t>
            </a:r>
            <a:r>
              <a:rPr lang="en-US" altLang="en-US" sz="4400" dirty="0" err="1">
                <a:ea typeface="ＭＳ Ｐゴシック" panose="020B0600070205080204" pitchFamily="34" charset="-128"/>
              </a:rPr>
              <a:t>wireshark</a:t>
            </a:r>
            <a:r>
              <a:rPr lang="en-US" altLang="en-US" sz="4400" dirty="0">
                <a:ea typeface="ＭＳ Ｐゴシック" panose="020B0600070205080204" pitchFamily="34" charset="-128"/>
              </a:rPr>
              <a:t> packet sniffer</a:t>
            </a:r>
            <a:endParaRPr lang="en-US" sz="4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A33CACA-6D4B-914E-879C-D0A4801FDD69}"/>
              </a:ext>
            </a:extLst>
          </p:cNvPr>
          <p:cNvGrpSpPr>
            <a:grpSpLocks/>
          </p:cNvGrpSpPr>
          <p:nvPr/>
        </p:nvGrpSpPr>
        <p:grpSpPr bwMode="auto">
          <a:xfrm>
            <a:off x="3166533" y="1534911"/>
            <a:ext cx="5643563" cy="4216400"/>
            <a:chOff x="824874" y="353539"/>
            <a:chExt cx="5643193" cy="4216279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4E988EB-48F5-F54C-B9C9-133FDF1668DB}"/>
                </a:ext>
              </a:extLst>
            </p:cNvPr>
            <p:cNvSpPr/>
            <p:nvPr/>
          </p:nvSpPr>
          <p:spPr>
            <a:xfrm>
              <a:off x="824874" y="366239"/>
              <a:ext cx="431772" cy="4203579"/>
            </a:xfrm>
            <a:custGeom>
              <a:avLst/>
              <a:gdLst>
                <a:gd name="connsiteX0" fmla="*/ 0 w 432078"/>
                <a:gd name="connsiteY0" fmla="*/ 4203185 h 4255561"/>
                <a:gd name="connsiteX1" fmla="*/ 418984 w 432078"/>
                <a:gd name="connsiteY1" fmla="*/ 3430637 h 4255561"/>
                <a:gd name="connsiteX2" fmla="*/ 432078 w 432078"/>
                <a:gd name="connsiteY2" fmla="*/ 0 h 4255561"/>
                <a:gd name="connsiteX3" fmla="*/ 117839 w 432078"/>
                <a:gd name="connsiteY3" fmla="*/ 4255561 h 4255561"/>
                <a:gd name="connsiteX0" fmla="*/ 26187 w 458265"/>
                <a:gd name="connsiteY0" fmla="*/ 4203185 h 4216279"/>
                <a:gd name="connsiteX1" fmla="*/ 445171 w 458265"/>
                <a:gd name="connsiteY1" fmla="*/ 3430637 h 4216279"/>
                <a:gd name="connsiteX2" fmla="*/ 458265 w 458265"/>
                <a:gd name="connsiteY2" fmla="*/ 0 h 4216279"/>
                <a:gd name="connsiteX3" fmla="*/ 0 w 458265"/>
                <a:gd name="connsiteY3" fmla="*/ 4216279 h 4216279"/>
                <a:gd name="connsiteX0" fmla="*/ 0 w 432078"/>
                <a:gd name="connsiteY0" fmla="*/ 4203185 h 4203185"/>
                <a:gd name="connsiteX1" fmla="*/ 418984 w 432078"/>
                <a:gd name="connsiteY1" fmla="*/ 3430637 h 4203185"/>
                <a:gd name="connsiteX2" fmla="*/ 432078 w 432078"/>
                <a:gd name="connsiteY2" fmla="*/ 0 h 4203185"/>
                <a:gd name="connsiteX3" fmla="*/ 13093 w 432078"/>
                <a:gd name="connsiteY3" fmla="*/ 4203185 h 4203185"/>
                <a:gd name="connsiteX0" fmla="*/ 0 w 432078"/>
                <a:gd name="connsiteY0" fmla="*/ 4203185 h 4203185"/>
                <a:gd name="connsiteX1" fmla="*/ 418984 w 432078"/>
                <a:gd name="connsiteY1" fmla="*/ 3430637 h 4203185"/>
                <a:gd name="connsiteX2" fmla="*/ 432078 w 432078"/>
                <a:gd name="connsiteY2" fmla="*/ 0 h 4203185"/>
                <a:gd name="connsiteX3" fmla="*/ 13093 w 432078"/>
                <a:gd name="connsiteY3" fmla="*/ 4203185 h 4203185"/>
                <a:gd name="connsiteX4" fmla="*/ 0 w 432078"/>
                <a:gd name="connsiteY4" fmla="*/ 4203185 h 420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78" h="4203185">
                  <a:moveTo>
                    <a:pt x="0" y="4203185"/>
                  </a:moveTo>
                  <a:lnTo>
                    <a:pt x="418984" y="3430637"/>
                  </a:lnTo>
                  <a:cubicBezTo>
                    <a:pt x="423349" y="2287091"/>
                    <a:pt x="427713" y="1143546"/>
                    <a:pt x="432078" y="0"/>
                  </a:cubicBezTo>
                  <a:lnTo>
                    <a:pt x="13093" y="4203185"/>
                  </a:lnTo>
                  <a:lnTo>
                    <a:pt x="0" y="420318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D99EF08-E24A-5A49-9945-D9CA13EA5222}"/>
                </a:ext>
              </a:extLst>
            </p:cNvPr>
            <p:cNvSpPr/>
            <p:nvPr/>
          </p:nvSpPr>
          <p:spPr bwMode="auto">
            <a:xfrm>
              <a:off x="1243947" y="353539"/>
              <a:ext cx="5224120" cy="343048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12" name="Picture 12" descr="segment.png">
            <a:extLst>
              <a:ext uri="{FF2B5EF4-FFF2-40B4-BE49-F238E27FC236}">
                <a16:creationId xmlns:a16="http://schemas.microsoft.com/office/drawing/2014/main" id="{31F4545C-714A-6F44-B53A-F7A6D5DA3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746" y="5910061"/>
            <a:ext cx="3959225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0" descr="access_point_stylized_small">
            <a:extLst>
              <a:ext uri="{FF2B5EF4-FFF2-40B4-BE49-F238E27FC236}">
                <a16:creationId xmlns:a16="http://schemas.microsoft.com/office/drawing/2014/main" id="{EB48D454-00B5-A34A-A529-36B7DA8E7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196" y="4957561"/>
            <a:ext cx="138906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ethernet.png">
            <a:extLst>
              <a:ext uri="{FF2B5EF4-FFF2-40B4-BE49-F238E27FC236}">
                <a16:creationId xmlns:a16="http://schemas.microsoft.com/office/drawing/2014/main" id="{C5203EF8-627E-2042-8C20-19993C0786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10958" y="5303636"/>
            <a:ext cx="12319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ethernet.png">
            <a:extLst>
              <a:ext uri="{FF2B5EF4-FFF2-40B4-BE49-F238E27FC236}">
                <a16:creationId xmlns:a16="http://schemas.microsoft.com/office/drawing/2014/main" id="{578AB9CA-D9FD-954A-98D3-51DB796B2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608" y="5306811"/>
            <a:ext cx="12319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ethernet.png">
            <a:extLst>
              <a:ext uri="{FF2B5EF4-FFF2-40B4-BE49-F238E27FC236}">
                <a16:creationId xmlns:a16="http://schemas.microsoft.com/office/drawing/2014/main" id="{4C48A8AC-6418-744D-A910-549C5CD89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03858" y="5325861"/>
            <a:ext cx="12319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E4E911A-CDD2-1346-8084-63A13C627C2A}"/>
              </a:ext>
            </a:extLst>
          </p:cNvPr>
          <p:cNvGrpSpPr>
            <a:grpSpLocks/>
          </p:cNvGrpSpPr>
          <p:nvPr/>
        </p:nvGrpSpPr>
        <p:grpSpPr bwMode="auto">
          <a:xfrm>
            <a:off x="6452658" y="1898448"/>
            <a:ext cx="2327275" cy="3171825"/>
            <a:chOff x="4556452" y="1162095"/>
            <a:chExt cx="2326213" cy="3172030"/>
          </a:xfrm>
        </p:grpSpPr>
        <p:cxnSp>
          <p:nvCxnSpPr>
            <p:cNvPr id="19" name="Straight Connector 46">
              <a:extLst>
                <a:ext uri="{FF2B5EF4-FFF2-40B4-BE49-F238E27FC236}">
                  <a16:creationId xmlns:a16="http://schemas.microsoft.com/office/drawing/2014/main" id="{1899062E-6FBE-F241-9273-440E78FA9B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30098" y="2252175"/>
              <a:ext cx="0" cy="208195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0" name="Group 31">
              <a:extLst>
                <a:ext uri="{FF2B5EF4-FFF2-40B4-BE49-F238E27FC236}">
                  <a16:creationId xmlns:a16="http://schemas.microsoft.com/office/drawing/2014/main" id="{0AF4144E-7C91-A14A-9783-8FC3A384D8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5010" y="2856756"/>
              <a:ext cx="2190234" cy="1214863"/>
              <a:chOff x="3862510" y="4375664"/>
              <a:chExt cx="2190234" cy="1214863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F1FC302-1162-5E49-8F13-1F861DEAC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1225" y="4425779"/>
                <a:ext cx="2164362" cy="1152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90">
                    <a:alpha val="42999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8" name="TextBox 26">
                <a:extLst>
                  <a:ext uri="{FF2B5EF4-FFF2-40B4-BE49-F238E27FC236}">
                    <a16:creationId xmlns:a16="http://schemas.microsoft.com/office/drawing/2014/main" id="{56611581-6A55-8A48-9D24-B72464937D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8617" y="4375664"/>
                <a:ext cx="2012565" cy="1214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ts val="2200"/>
                  </a:lnSpc>
                </a:pPr>
                <a:r>
                  <a:rPr lang="en-US" altLang="en-US" sz="1600" dirty="0"/>
                  <a:t>Transport</a:t>
                </a:r>
                <a:r>
                  <a:rPr lang="en-US" altLang="en-US" sz="1400" dirty="0"/>
                  <a:t> (TCP/UDP)</a:t>
                </a:r>
              </a:p>
              <a:p>
                <a:pPr algn="ctr">
                  <a:lnSpc>
                    <a:spcPts val="2200"/>
                  </a:lnSpc>
                </a:pPr>
                <a:r>
                  <a:rPr lang="en-US" altLang="en-US" sz="1600" dirty="0"/>
                  <a:t>Network</a:t>
                </a:r>
                <a:r>
                  <a:rPr lang="en-US" altLang="en-US" sz="1400" dirty="0"/>
                  <a:t> (IP)</a:t>
                </a:r>
              </a:p>
              <a:p>
                <a:pPr algn="ctr">
                  <a:lnSpc>
                    <a:spcPts val="2200"/>
                  </a:lnSpc>
                </a:pPr>
                <a:r>
                  <a:rPr lang="en-US" altLang="en-US" sz="1600" dirty="0"/>
                  <a:t>Link</a:t>
                </a:r>
                <a:r>
                  <a:rPr lang="en-US" altLang="en-US" sz="1400" dirty="0"/>
                  <a:t> (Ethernet)</a:t>
                </a:r>
              </a:p>
              <a:p>
                <a:pPr algn="ctr">
                  <a:lnSpc>
                    <a:spcPts val="2200"/>
                  </a:lnSpc>
                </a:pPr>
                <a:r>
                  <a:rPr lang="en-US" altLang="en-US" sz="1600" dirty="0"/>
                  <a:t>Physical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FC616FD6-92BE-1448-8332-F8CB3AA8882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862510" y="4740040"/>
                <a:ext cx="2173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AAC730B-8F83-7642-90A1-7970CED73F2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870887" y="5023380"/>
                <a:ext cx="2173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3BDE145-CB48-5B40-B0B6-53D48FB66E4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879264" y="5306720"/>
                <a:ext cx="2173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1" name="Group 35">
              <a:extLst>
                <a:ext uri="{FF2B5EF4-FFF2-40B4-BE49-F238E27FC236}">
                  <a16:creationId xmlns:a16="http://schemas.microsoft.com/office/drawing/2014/main" id="{6BDEDF86-62AF-3545-8A5C-C023BBBAE6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11526" y="1162095"/>
              <a:ext cx="1529986" cy="1021335"/>
              <a:chOff x="4130677" y="5836665"/>
              <a:chExt cx="1529986" cy="1021335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BFC0C6C-CBAC-0D4C-A25C-CD01CD655A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1372" y="5836665"/>
                <a:ext cx="1464594" cy="102082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90">
                    <a:alpha val="42999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6" name="TextBox 34">
                <a:extLst>
                  <a:ext uri="{FF2B5EF4-FFF2-40B4-BE49-F238E27FC236}">
                    <a16:creationId xmlns:a16="http://schemas.microsoft.com/office/drawing/2014/main" id="{154423E1-413E-D941-BE7F-12C38BEA0F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0677" y="5913072"/>
                <a:ext cx="1529986" cy="892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600" dirty="0"/>
                  <a:t>application</a:t>
                </a:r>
              </a:p>
              <a:p>
                <a:pPr algn="ctr"/>
                <a:r>
                  <a:rPr lang="en-US" altLang="en-US" sz="1600" dirty="0"/>
                  <a:t>(www browser, </a:t>
                </a:r>
              </a:p>
              <a:p>
                <a:pPr algn="ctr"/>
                <a:r>
                  <a:rPr lang="en-US" altLang="en-US" sz="1600" dirty="0"/>
                  <a:t>email client</a:t>
                </a:r>
                <a:r>
                  <a:rPr lang="en-US" altLang="en-US" sz="2000" dirty="0"/>
                  <a:t>)</a:t>
                </a:r>
              </a:p>
            </p:txBody>
          </p:sp>
        </p:grpSp>
        <p:cxnSp>
          <p:nvCxnSpPr>
            <p:cNvPr id="22" name="Straight Connector 37">
              <a:extLst>
                <a:ext uri="{FF2B5EF4-FFF2-40B4-BE49-F238E27FC236}">
                  <a16:creationId xmlns:a16="http://schemas.microsoft.com/office/drawing/2014/main" id="{4A29DB5B-3F11-884B-AB9A-298FDA78DB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556452" y="2631900"/>
              <a:ext cx="2108014" cy="130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Box 38">
              <a:extLst>
                <a:ext uri="{FF2B5EF4-FFF2-40B4-BE49-F238E27FC236}">
                  <a16:creationId xmlns:a16="http://schemas.microsoft.com/office/drawing/2014/main" id="{A1004907-9073-D549-98A7-95D39588D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9591" y="2252173"/>
              <a:ext cx="104307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dirty="0"/>
                <a:t>application</a:t>
              </a:r>
            </a:p>
          </p:txBody>
        </p:sp>
        <p:sp>
          <p:nvSpPr>
            <p:cNvPr id="24" name="TextBox 39">
              <a:extLst>
                <a:ext uri="{FF2B5EF4-FFF2-40B4-BE49-F238E27FC236}">
                  <a16:creationId xmlns:a16="http://schemas.microsoft.com/office/drawing/2014/main" id="{409E8C39-FFD0-6441-9ADC-D3F798651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5684" y="2627171"/>
              <a:ext cx="444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dirty="0"/>
                <a:t>OS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FF2F1FE-AA65-BD42-827C-95CF21339B3A}"/>
              </a:ext>
            </a:extLst>
          </p:cNvPr>
          <p:cNvGrpSpPr>
            <a:grpSpLocks/>
          </p:cNvGrpSpPr>
          <p:nvPr/>
        </p:nvGrpSpPr>
        <p:grpSpPr bwMode="auto">
          <a:xfrm>
            <a:off x="3672946" y="1614286"/>
            <a:ext cx="2925231" cy="3168113"/>
            <a:chOff x="1775964" y="877299"/>
            <a:chExt cx="2925206" cy="3168757"/>
          </a:xfrm>
        </p:grpSpPr>
        <p:grpSp>
          <p:nvGrpSpPr>
            <p:cNvPr id="33" name="Group 44">
              <a:extLst>
                <a:ext uri="{FF2B5EF4-FFF2-40B4-BE49-F238E27FC236}">
                  <a16:creationId xmlns:a16="http://schemas.microsoft.com/office/drawing/2014/main" id="{8C4A5E14-6678-0743-BA67-8633682C53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6152" y="877299"/>
              <a:ext cx="1597376" cy="3168757"/>
              <a:chOff x="1636659" y="183316"/>
              <a:chExt cx="1597376" cy="3168757"/>
            </a:xfrm>
          </p:grpSpPr>
          <p:grpSp>
            <p:nvGrpSpPr>
              <p:cNvPr id="38" name="Group 22">
                <a:extLst>
                  <a:ext uri="{FF2B5EF4-FFF2-40B4-BE49-F238E27FC236}">
                    <a16:creationId xmlns:a16="http://schemas.microsoft.com/office/drawing/2014/main" id="{459552ED-E99E-1244-8AC2-852FAB00AF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0781" y="2206785"/>
                <a:ext cx="1295389" cy="1041028"/>
                <a:chOff x="3116291" y="4275642"/>
                <a:chExt cx="1295389" cy="1041028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8B9342A8-AF2E-824F-B7B1-36C01D52F9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16291" y="4298876"/>
                  <a:ext cx="1295389" cy="101779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90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srgbClr val="000090">
                      <a:alpha val="42999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5" name="TextBox 14">
                  <a:extLst>
                    <a:ext uri="{FF2B5EF4-FFF2-40B4-BE49-F238E27FC236}">
                      <a16:creationId xmlns:a16="http://schemas.microsoft.com/office/drawing/2014/main" id="{BEC95393-BE24-BB43-AD77-D43EC965B4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88" y="4275642"/>
                  <a:ext cx="1197377" cy="10156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2000" dirty="0"/>
                    <a:t>packet</a:t>
                  </a:r>
                </a:p>
                <a:p>
                  <a:pPr algn="ctr"/>
                  <a:r>
                    <a:rPr lang="en-US" altLang="en-US" sz="2000" dirty="0"/>
                    <a:t>capture</a:t>
                  </a:r>
                </a:p>
                <a:p>
                  <a:pPr algn="ctr"/>
                  <a:r>
                    <a:rPr lang="en-US" altLang="en-US" sz="2000" dirty="0"/>
                    <a:t>(pcap)</a:t>
                  </a:r>
                </a:p>
              </p:txBody>
            </p:sp>
          </p:grpSp>
          <p:grpSp>
            <p:nvGrpSpPr>
              <p:cNvPr id="39" name="Group 23">
                <a:extLst>
                  <a:ext uri="{FF2B5EF4-FFF2-40B4-BE49-F238E27FC236}">
                    <a16:creationId xmlns:a16="http://schemas.microsoft.com/office/drawing/2014/main" id="{C0A5C2D9-6816-4840-9C13-3A6C5D4DB2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3794" y="863478"/>
                <a:ext cx="1296233" cy="707886"/>
                <a:chOff x="865524" y="5161570"/>
                <a:chExt cx="1296233" cy="707886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63608655-FBDC-3C4A-BA7F-D1DB2F745D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1399" y="5200691"/>
                  <a:ext cx="1300151" cy="66847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90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srgbClr val="000090">
                      <a:alpha val="42999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3" name="TextBox 16">
                  <a:extLst>
                    <a:ext uri="{FF2B5EF4-FFF2-40B4-BE49-F238E27FC236}">
                      <a16:creationId xmlns:a16="http://schemas.microsoft.com/office/drawing/2014/main" id="{FCA77183-AC62-DD47-AF14-D0B0CFE9AE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37846" y="5161570"/>
                  <a:ext cx="1159292" cy="7078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2000" dirty="0"/>
                    <a:t>packet</a:t>
                  </a:r>
                </a:p>
                <a:p>
                  <a:pPr algn="ctr"/>
                  <a:r>
                    <a:rPr lang="en-US" altLang="en-US" sz="2000" dirty="0"/>
                    <a:t>analyzer</a:t>
                  </a:r>
                </a:p>
              </p:txBody>
            </p:sp>
          </p:grpSp>
          <p:sp>
            <p:nvSpPr>
              <p:cNvPr id="40" name="Rectangle 42">
                <a:extLst>
                  <a:ext uri="{FF2B5EF4-FFF2-40B4-BE49-F238E27FC236}">
                    <a16:creationId xmlns:a16="http://schemas.microsoft.com/office/drawing/2014/main" id="{3227ABC3-B012-C747-BD3D-F450FBF094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6659" y="183316"/>
                <a:ext cx="1597376" cy="3168757"/>
              </a:xfrm>
              <a:prstGeom prst="rect">
                <a:avLst/>
              </a:prstGeom>
              <a:noFill/>
              <a:ln w="22225">
                <a:solidFill>
                  <a:srgbClr val="00009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dirty="0"/>
              </a:p>
            </p:txBody>
          </p:sp>
          <p:pic>
            <p:nvPicPr>
              <p:cNvPr id="41" name="Picture 43">
                <a:extLst>
                  <a:ext uri="{FF2B5EF4-FFF2-40B4-BE49-F238E27FC236}">
                    <a16:creationId xmlns:a16="http://schemas.microsoft.com/office/drawing/2014/main" id="{59BA13CB-07BE-694A-91F7-B0920A134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9241" y="230951"/>
                <a:ext cx="1089265" cy="3685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34" name="Straight Connector 47">
              <a:extLst>
                <a:ext uri="{FF2B5EF4-FFF2-40B4-BE49-F238E27FC236}">
                  <a16:creationId xmlns:a16="http://schemas.microsoft.com/office/drawing/2014/main" id="{3923F7AD-F0C3-3243-8CD4-DDD92CA174B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40118" y="2330738"/>
              <a:ext cx="0" cy="558315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50">
              <a:extLst>
                <a:ext uri="{FF2B5EF4-FFF2-40B4-BE49-F238E27FC236}">
                  <a16:creationId xmlns:a16="http://schemas.microsoft.com/office/drawing/2014/main" id="{AB415A04-E5C0-364E-A75C-CCB02FD025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16195" y="3653236"/>
              <a:ext cx="1427164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TextBox 56">
              <a:extLst>
                <a:ext uri="{FF2B5EF4-FFF2-40B4-BE49-F238E27FC236}">
                  <a16:creationId xmlns:a16="http://schemas.microsoft.com/office/drawing/2014/main" id="{86A658DD-FDA2-DF4A-9996-8E851F97C6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4194" y="3242589"/>
              <a:ext cx="1296976" cy="646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 dirty="0"/>
                <a:t>copy of all Ethernet frames sent/received</a:t>
              </a:r>
            </a:p>
          </p:txBody>
        </p:sp>
        <p:cxnSp>
          <p:nvCxnSpPr>
            <p:cNvPr id="37" name="Straight Connector 64">
              <a:extLst>
                <a:ext uri="{FF2B5EF4-FFF2-40B4-BE49-F238E27FC236}">
                  <a16:creationId xmlns:a16="http://schemas.microsoft.com/office/drawing/2014/main" id="{3DD256F0-12B9-A44B-97FA-82075E575FA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775964" y="2640266"/>
              <a:ext cx="2108014" cy="130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6" name="Group 48">
            <a:extLst>
              <a:ext uri="{FF2B5EF4-FFF2-40B4-BE49-F238E27FC236}">
                <a16:creationId xmlns:a16="http://schemas.microsoft.com/office/drawing/2014/main" id="{4F6ED1FB-59EB-454A-BFCC-AD2A53B22B9C}"/>
              </a:ext>
            </a:extLst>
          </p:cNvPr>
          <p:cNvGrpSpPr>
            <a:grpSpLocks/>
          </p:cNvGrpSpPr>
          <p:nvPr/>
        </p:nvGrpSpPr>
        <p:grpSpPr bwMode="auto">
          <a:xfrm>
            <a:off x="1672375" y="4807783"/>
            <a:ext cx="1562100" cy="1511300"/>
            <a:chOff x="-44" y="1473"/>
            <a:chExt cx="981" cy="1105"/>
          </a:xfrm>
        </p:grpSpPr>
        <p:pic>
          <p:nvPicPr>
            <p:cNvPr id="47" name="Picture 49" descr="desktop_computer_stylized_medium">
              <a:extLst>
                <a:ext uri="{FF2B5EF4-FFF2-40B4-BE49-F238E27FC236}">
                  <a16:creationId xmlns:a16="http://schemas.microsoft.com/office/drawing/2014/main" id="{F98D6AC3-8421-8142-ADC8-80BEF2E1F1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F3EE387E-1B3E-524C-8162-6AF4C9FBCE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211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651C00-C245-A047-A258-600E278EB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333" y="2804928"/>
            <a:ext cx="6764457" cy="3064244"/>
          </a:xfrm>
        </p:spPr>
        <p:txBody>
          <a:bodyPr>
            <a:normAutofit lnSpcReduction="10000"/>
          </a:bodyPr>
          <a:lstStyle/>
          <a:p>
            <a:pPr marL="130175" indent="0">
              <a:buNone/>
            </a:pPr>
            <a:r>
              <a:rPr lang="en-US" sz="3600" dirty="0">
                <a:solidFill>
                  <a:srgbClr val="0000A2"/>
                </a:solidFill>
              </a:rPr>
              <a:t>Looking ahead:</a:t>
            </a:r>
          </a:p>
          <a:p>
            <a:pPr marL="406400" indent="-276225"/>
            <a:r>
              <a:rPr lang="en-US" sz="3600" dirty="0"/>
              <a:t>Sections 2.6, 2.7, 3.1, 3.2 in textbook </a:t>
            </a:r>
          </a:p>
          <a:p>
            <a:pPr marL="406400" indent="-276225"/>
            <a:r>
              <a:rPr lang="en-US" sz="3600" dirty="0"/>
              <a:t>streaming video systems, socket programming, introduction to the transport layer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F74779-95D0-7044-8FF1-0C4096D1A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738" y="266260"/>
            <a:ext cx="5432527" cy="17318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409E3D-FE50-9544-8560-7D250FE0D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37" y="2779019"/>
            <a:ext cx="4644065" cy="291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1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HTTP overview</a:t>
            </a:r>
            <a:endParaRPr lang="en-US" sz="4400" dirty="0"/>
          </a:p>
        </p:txBody>
      </p:sp>
      <p:sp>
        <p:nvSpPr>
          <p:cNvPr id="71" name="Rectangle 3">
            <a:extLst>
              <a:ext uri="{FF2B5EF4-FFF2-40B4-BE49-F238E27FC236}">
                <a16:creationId xmlns:a16="http://schemas.microsoft.com/office/drawing/2014/main" id="{D0A9535F-9718-644A-A429-D02A2397C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849" y="1608374"/>
            <a:ext cx="598817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altLang="en-US" sz="3200" kern="0" dirty="0">
                <a:solidFill>
                  <a:srgbClr val="CC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HTTP: hypertext transfer protocol</a:t>
            </a:r>
          </a:p>
          <a:p>
            <a:pPr>
              <a:lnSpc>
                <a:spcPct val="75000"/>
              </a:lnSpc>
            </a:pPr>
            <a:r>
              <a:rPr lang="en-US" altLang="en-US" sz="3200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Web’</a:t>
            </a:r>
            <a:r>
              <a:rPr lang="en-US" altLang="ja-JP" sz="3200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 application-layer protocol</a:t>
            </a:r>
          </a:p>
          <a:p>
            <a:pPr>
              <a:lnSpc>
                <a:spcPct val="75000"/>
              </a:lnSpc>
            </a:pPr>
            <a:r>
              <a:rPr lang="en-US" altLang="en-US" sz="3200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client/server model:</a:t>
            </a:r>
          </a:p>
          <a:p>
            <a:pPr marL="685800" lvl="1" indent="-228600">
              <a:lnSpc>
                <a:spcPct val="90000"/>
              </a:lnSpc>
            </a:pPr>
            <a:r>
              <a:rPr lang="en-US" altLang="en-US" sz="2800" i="1" kern="0" dirty="0">
                <a:solidFill>
                  <a:srgbClr val="CC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client</a:t>
            </a:r>
            <a:r>
              <a:rPr lang="en-US" altLang="en-US" sz="2800" i="1" kern="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</a:t>
            </a:r>
            <a:r>
              <a:rPr lang="en-US" altLang="en-US" sz="2800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browser that requests, receives, (using HTTP protocol) and </a:t>
            </a:r>
            <a:r>
              <a:rPr lang="ja-JP" altLang="en-US" sz="2800" ker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“</a:t>
            </a:r>
            <a:r>
              <a:rPr lang="en-US" altLang="ja-JP" sz="2800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displays</a:t>
            </a:r>
            <a:r>
              <a:rPr lang="ja-JP" altLang="en-US" sz="2800" ker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”</a:t>
            </a:r>
            <a:r>
              <a:rPr lang="en-US" altLang="ja-JP" sz="2800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Web objects </a:t>
            </a:r>
          </a:p>
          <a:p>
            <a:pPr marL="685800" lvl="1" indent="-228600">
              <a:lnSpc>
                <a:spcPct val="90000"/>
              </a:lnSpc>
            </a:pPr>
            <a:r>
              <a:rPr lang="en-US" altLang="en-US" sz="2800" i="1" kern="0" dirty="0">
                <a:solidFill>
                  <a:srgbClr val="CC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server:</a:t>
            </a:r>
            <a:r>
              <a:rPr lang="en-US" altLang="en-US" sz="2800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Web server sends (using HTTP protocol) objects in response to requests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en-US" altLang="en-US" sz="3200" kern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pSp>
        <p:nvGrpSpPr>
          <p:cNvPr id="75" name="Group 35">
            <a:extLst>
              <a:ext uri="{FF2B5EF4-FFF2-40B4-BE49-F238E27FC236}">
                <a16:creationId xmlns:a16="http://schemas.microsoft.com/office/drawing/2014/main" id="{9F18C3DA-1F75-254F-8252-0752283DD6D8}"/>
              </a:ext>
            </a:extLst>
          </p:cNvPr>
          <p:cNvGrpSpPr>
            <a:grpSpLocks/>
          </p:cNvGrpSpPr>
          <p:nvPr/>
        </p:nvGrpSpPr>
        <p:grpSpPr bwMode="auto">
          <a:xfrm>
            <a:off x="8129954" y="2391117"/>
            <a:ext cx="2101850" cy="946150"/>
            <a:chOff x="3640" y="1346"/>
            <a:chExt cx="1324" cy="596"/>
          </a:xfrm>
        </p:grpSpPr>
        <p:sp>
          <p:nvSpPr>
            <p:cNvPr id="76" name="Line 19">
              <a:extLst>
                <a:ext uri="{FF2B5EF4-FFF2-40B4-BE49-F238E27FC236}">
                  <a16:creationId xmlns:a16="http://schemas.microsoft.com/office/drawing/2014/main" id="{32A5B725-224A-8641-84D7-5E247267A8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7" name="Text Box 24">
              <a:extLst>
                <a:ext uri="{FF2B5EF4-FFF2-40B4-BE49-F238E27FC236}">
                  <a16:creationId xmlns:a16="http://schemas.microsoft.com/office/drawing/2014/main" id="{AFF1AA49-1EC5-FD4D-A4C7-4E97FBE86C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22049">
              <a:off x="3860" y="1445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HTTP request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78" name="Group 36">
            <a:extLst>
              <a:ext uri="{FF2B5EF4-FFF2-40B4-BE49-F238E27FC236}">
                <a16:creationId xmlns:a16="http://schemas.microsoft.com/office/drawing/2014/main" id="{CCF7DC4F-F784-E14E-9279-0C9C13F3B891}"/>
              </a:ext>
            </a:extLst>
          </p:cNvPr>
          <p:cNvGrpSpPr>
            <a:grpSpLocks/>
          </p:cNvGrpSpPr>
          <p:nvPr/>
        </p:nvGrpSpPr>
        <p:grpSpPr bwMode="auto">
          <a:xfrm>
            <a:off x="8241079" y="2599080"/>
            <a:ext cx="1971675" cy="904875"/>
            <a:chOff x="4141" y="394"/>
            <a:chExt cx="1242" cy="570"/>
          </a:xfrm>
        </p:grpSpPr>
        <p:sp>
          <p:nvSpPr>
            <p:cNvPr id="79" name="Line 20">
              <a:extLst>
                <a:ext uri="{FF2B5EF4-FFF2-40B4-BE49-F238E27FC236}">
                  <a16:creationId xmlns:a16="http://schemas.microsoft.com/office/drawing/2014/main" id="{162E51BA-C1E2-004B-832B-C97F73DD43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0" name="Text Box 26">
              <a:extLst>
                <a:ext uri="{FF2B5EF4-FFF2-40B4-BE49-F238E27FC236}">
                  <a16:creationId xmlns:a16="http://schemas.microsoft.com/office/drawing/2014/main" id="{8A281BFE-8385-CA42-BA62-2631AB1C4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11598">
              <a:off x="4304" y="706"/>
              <a:ext cx="10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HTTP response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81" name="Group 37">
            <a:extLst>
              <a:ext uri="{FF2B5EF4-FFF2-40B4-BE49-F238E27FC236}">
                <a16:creationId xmlns:a16="http://schemas.microsoft.com/office/drawing/2014/main" id="{75AC8EC6-FB97-154F-8581-1A51362C9E51}"/>
              </a:ext>
            </a:extLst>
          </p:cNvPr>
          <p:cNvGrpSpPr>
            <a:grpSpLocks/>
          </p:cNvGrpSpPr>
          <p:nvPr/>
        </p:nvGrpSpPr>
        <p:grpSpPr bwMode="auto">
          <a:xfrm rot="-3183056">
            <a:off x="8106142" y="3884955"/>
            <a:ext cx="2101850" cy="946150"/>
            <a:chOff x="3640" y="1346"/>
            <a:chExt cx="1324" cy="596"/>
          </a:xfrm>
        </p:grpSpPr>
        <p:sp>
          <p:nvSpPr>
            <p:cNvPr id="82" name="Line 19">
              <a:extLst>
                <a:ext uri="{FF2B5EF4-FFF2-40B4-BE49-F238E27FC236}">
                  <a16:creationId xmlns:a16="http://schemas.microsoft.com/office/drawing/2014/main" id="{69FABD09-8D01-A244-A69C-7220481CAE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3" name="Text Box 24">
              <a:extLst>
                <a:ext uri="{FF2B5EF4-FFF2-40B4-BE49-F238E27FC236}">
                  <a16:creationId xmlns:a16="http://schemas.microsoft.com/office/drawing/2014/main" id="{96F64D17-51D6-0A4A-BDA6-07C403F438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22049">
              <a:off x="3860" y="1445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HTTP request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84" name="Group 40">
            <a:extLst>
              <a:ext uri="{FF2B5EF4-FFF2-40B4-BE49-F238E27FC236}">
                <a16:creationId xmlns:a16="http://schemas.microsoft.com/office/drawing/2014/main" id="{B9736B82-D8C5-DA43-B8F2-093DA6AB6E5D}"/>
              </a:ext>
            </a:extLst>
          </p:cNvPr>
          <p:cNvGrpSpPr>
            <a:grpSpLocks/>
          </p:cNvGrpSpPr>
          <p:nvPr/>
        </p:nvGrpSpPr>
        <p:grpSpPr bwMode="auto">
          <a:xfrm rot="-3264937">
            <a:off x="8152179" y="4124667"/>
            <a:ext cx="1971675" cy="904875"/>
            <a:chOff x="4141" y="394"/>
            <a:chExt cx="1242" cy="570"/>
          </a:xfrm>
        </p:grpSpPr>
        <p:sp>
          <p:nvSpPr>
            <p:cNvPr id="85" name="Line 20">
              <a:extLst>
                <a:ext uri="{FF2B5EF4-FFF2-40B4-BE49-F238E27FC236}">
                  <a16:creationId xmlns:a16="http://schemas.microsoft.com/office/drawing/2014/main" id="{1D55C3D5-A428-CC44-8B43-7C6CB47D04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6" name="Text Box 26">
              <a:extLst>
                <a:ext uri="{FF2B5EF4-FFF2-40B4-BE49-F238E27FC236}">
                  <a16:creationId xmlns:a16="http://schemas.microsoft.com/office/drawing/2014/main" id="{98847E99-AF68-1F43-AC46-9AD80D6458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11598">
              <a:off x="4304" y="706"/>
              <a:ext cx="10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HTTP response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67724E3-B9EF-784C-81CF-0208D90CEEBE}"/>
              </a:ext>
            </a:extLst>
          </p:cNvPr>
          <p:cNvGrpSpPr/>
          <p:nvPr/>
        </p:nvGrpSpPr>
        <p:grpSpPr>
          <a:xfrm>
            <a:off x="7046475" y="4540592"/>
            <a:ext cx="2210665" cy="1578194"/>
            <a:chOff x="7046475" y="4540592"/>
            <a:chExt cx="2210665" cy="1578194"/>
          </a:xfrm>
        </p:grpSpPr>
        <p:sp>
          <p:nvSpPr>
            <p:cNvPr id="74" name="Text Box 23">
              <a:extLst>
                <a:ext uri="{FF2B5EF4-FFF2-40B4-BE49-F238E27FC236}">
                  <a16:creationId xmlns:a16="http://schemas.microsoft.com/office/drawing/2014/main" id="{61B2A806-9EFC-9449-97BE-336492E830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6475" y="5472455"/>
              <a:ext cx="221066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iPhone running</a:t>
              </a:r>
            </a:p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Safari browser</a:t>
              </a:r>
              <a:endPara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pic>
          <p:nvPicPr>
            <p:cNvPr id="87" name="Picture 43" descr="iphone_stylized_small">
              <a:extLst>
                <a:ext uri="{FF2B5EF4-FFF2-40B4-BE49-F238E27FC236}">
                  <a16:creationId xmlns:a16="http://schemas.microsoft.com/office/drawing/2014/main" id="{D1E934F1-FF6C-B341-A221-38110724AC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4179" y="4540592"/>
              <a:ext cx="382588" cy="917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5E3F8E5-5BB6-9F4D-BD7D-96E3FCFF937E}"/>
              </a:ext>
            </a:extLst>
          </p:cNvPr>
          <p:cNvGrpSpPr/>
          <p:nvPr/>
        </p:nvGrpSpPr>
        <p:grpSpPr>
          <a:xfrm>
            <a:off x="6584832" y="1722780"/>
            <a:ext cx="2270564" cy="1610628"/>
            <a:chOff x="6584832" y="1722780"/>
            <a:chExt cx="2270564" cy="1610628"/>
          </a:xfrm>
        </p:grpSpPr>
        <p:sp>
          <p:nvSpPr>
            <p:cNvPr id="72" name="Text Box 7">
              <a:extLst>
                <a:ext uri="{FF2B5EF4-FFF2-40B4-BE49-F238E27FC236}">
                  <a16:creationId xmlns:a16="http://schemas.microsoft.com/office/drawing/2014/main" id="{EE5DED9F-E1C4-F34D-899C-5E5BAFDAD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4832" y="2687077"/>
              <a:ext cx="227056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PC running</a:t>
              </a:r>
            </a:p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Firefox browser</a:t>
              </a:r>
              <a:endPara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grpSp>
          <p:nvGrpSpPr>
            <p:cNvPr id="88" name="Group 44">
              <a:extLst>
                <a:ext uri="{FF2B5EF4-FFF2-40B4-BE49-F238E27FC236}">
                  <a16:creationId xmlns:a16="http://schemas.microsoft.com/office/drawing/2014/main" id="{9EAD6FC3-A72E-8241-AA6C-FE53B680C4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09192" y="1722780"/>
              <a:ext cx="1066800" cy="1079500"/>
              <a:chOff x="-44" y="1473"/>
              <a:chExt cx="981" cy="1105"/>
            </a:xfrm>
          </p:grpSpPr>
          <p:pic>
            <p:nvPicPr>
              <p:cNvPr id="89" name="Picture 45" descr="desktop_computer_stylized_medium">
                <a:extLst>
                  <a:ext uri="{FF2B5EF4-FFF2-40B4-BE49-F238E27FC236}">
                    <a16:creationId xmlns:a16="http://schemas.microsoft.com/office/drawing/2014/main" id="{1ADDC1FA-6D07-3F4E-8F74-21843504B2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" name="Freeform 46">
                <a:extLst>
                  <a:ext uri="{FF2B5EF4-FFF2-40B4-BE49-F238E27FC236}">
                    <a16:creationId xmlns:a16="http://schemas.microsoft.com/office/drawing/2014/main" id="{42A6104A-05E4-B94E-8AC8-1F8524B85F7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46FA54E-9DBE-BF46-9FA4-0BD5D56FE85D}"/>
              </a:ext>
            </a:extLst>
          </p:cNvPr>
          <p:cNvGrpSpPr/>
          <p:nvPr/>
        </p:nvGrpSpPr>
        <p:grpSpPr>
          <a:xfrm>
            <a:off x="9655810" y="2888005"/>
            <a:ext cx="2414547" cy="2197950"/>
            <a:chOff x="9655810" y="2888005"/>
            <a:chExt cx="2414547" cy="2197950"/>
          </a:xfrm>
        </p:grpSpPr>
        <p:sp>
          <p:nvSpPr>
            <p:cNvPr id="73" name="Text Box 9">
              <a:extLst>
                <a:ext uri="{FF2B5EF4-FFF2-40B4-BE49-F238E27FC236}">
                  <a16:creationId xmlns:a16="http://schemas.microsoft.com/office/drawing/2014/main" id="{1DB0406D-8424-A242-88CD-CF99DD0C82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55810" y="4162625"/>
              <a:ext cx="241454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server running</a:t>
              </a:r>
            </a:p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Apache Web</a:t>
              </a:r>
            </a:p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server</a:t>
              </a:r>
              <a:endPara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grpSp>
          <p:nvGrpSpPr>
            <p:cNvPr id="91" name="Group 47">
              <a:extLst>
                <a:ext uri="{FF2B5EF4-FFF2-40B4-BE49-F238E27FC236}">
                  <a16:creationId xmlns:a16="http://schemas.microsoft.com/office/drawing/2014/main" id="{1578750D-9ADE-FF47-A035-3F58F7F95E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30217" y="2888005"/>
              <a:ext cx="695325" cy="1282700"/>
              <a:chOff x="4140" y="429"/>
              <a:chExt cx="1425" cy="2396"/>
            </a:xfrm>
          </p:grpSpPr>
          <p:sp>
            <p:nvSpPr>
              <p:cNvPr id="92" name="Freeform 48">
                <a:extLst>
                  <a:ext uri="{FF2B5EF4-FFF2-40B4-BE49-F238E27FC236}">
                    <a16:creationId xmlns:a16="http://schemas.microsoft.com/office/drawing/2014/main" id="{30FC1D0E-933E-6B40-9A42-0E9717238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3" name="Rectangle 49">
                <a:extLst>
                  <a:ext uri="{FF2B5EF4-FFF2-40B4-BE49-F238E27FC236}">
                    <a16:creationId xmlns:a16="http://schemas.microsoft.com/office/drawing/2014/main" id="{B5655423-6CF0-CD49-B3A9-063B782C1F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5" y="429"/>
                <a:ext cx="1048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4" name="Freeform 50">
                <a:extLst>
                  <a:ext uri="{FF2B5EF4-FFF2-40B4-BE49-F238E27FC236}">
                    <a16:creationId xmlns:a16="http://schemas.microsoft.com/office/drawing/2014/main" id="{A0AC0D67-FA58-B147-A1DC-191134726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5" name="Freeform 51">
                <a:extLst>
                  <a:ext uri="{FF2B5EF4-FFF2-40B4-BE49-F238E27FC236}">
                    <a16:creationId xmlns:a16="http://schemas.microsoft.com/office/drawing/2014/main" id="{DE00B670-08D8-5142-A593-67DE6409B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6" name="Rectangle 52">
                <a:extLst>
                  <a:ext uri="{FF2B5EF4-FFF2-40B4-BE49-F238E27FC236}">
                    <a16:creationId xmlns:a16="http://schemas.microsoft.com/office/drawing/2014/main" id="{C0F46C25-0562-1D41-A932-B4DCFBC60F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2" y="693"/>
                <a:ext cx="595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grpSp>
            <p:nvGrpSpPr>
              <p:cNvPr id="97" name="Group 53">
                <a:extLst>
                  <a:ext uri="{FF2B5EF4-FFF2-40B4-BE49-F238E27FC236}">
                    <a16:creationId xmlns:a16="http://schemas.microsoft.com/office/drawing/2014/main" id="{42D2ADD9-FBDF-B348-8727-B1428057A1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22" name="AutoShape 54">
                  <a:extLst>
                    <a:ext uri="{FF2B5EF4-FFF2-40B4-BE49-F238E27FC236}">
                      <a16:creationId xmlns:a16="http://schemas.microsoft.com/office/drawing/2014/main" id="{B3A024BC-0571-B343-B957-96A9956CB1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9"/>
                  <a:ext cx="727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23" name="AutoShape 55">
                  <a:extLst>
                    <a:ext uri="{FF2B5EF4-FFF2-40B4-BE49-F238E27FC236}">
                      <a16:creationId xmlns:a16="http://schemas.microsoft.com/office/drawing/2014/main" id="{BCE631BE-5109-0446-9778-CCBD1DF0A6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86"/>
                  <a:ext cx="694" cy="9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98" name="Rectangle 56">
                <a:extLst>
                  <a:ext uri="{FF2B5EF4-FFF2-40B4-BE49-F238E27FC236}">
                    <a16:creationId xmlns:a16="http://schemas.microsoft.com/office/drawing/2014/main" id="{5D3DFADC-1C8D-AF4C-85AA-0F7A2C55C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019"/>
                <a:ext cx="595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grpSp>
            <p:nvGrpSpPr>
              <p:cNvPr id="99" name="Group 57">
                <a:extLst>
                  <a:ext uri="{FF2B5EF4-FFF2-40B4-BE49-F238E27FC236}">
                    <a16:creationId xmlns:a16="http://schemas.microsoft.com/office/drawing/2014/main" id="{C1D33EC1-1E29-8544-B98D-73191F02F7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20" name="AutoShape 58">
                  <a:extLst>
                    <a:ext uri="{FF2B5EF4-FFF2-40B4-BE49-F238E27FC236}">
                      <a16:creationId xmlns:a16="http://schemas.microsoft.com/office/drawing/2014/main" id="{82D153A1-613C-9C4E-A2C0-B1C929BC01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9"/>
                  <a:ext cx="72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21" name="AutoShape 59">
                  <a:extLst>
                    <a:ext uri="{FF2B5EF4-FFF2-40B4-BE49-F238E27FC236}">
                      <a16:creationId xmlns:a16="http://schemas.microsoft.com/office/drawing/2014/main" id="{F147FCC4-6131-8F44-A906-F0D80C4D72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" y="2588"/>
                  <a:ext cx="690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100" name="Rectangle 60">
                <a:extLst>
                  <a:ext uri="{FF2B5EF4-FFF2-40B4-BE49-F238E27FC236}">
                    <a16:creationId xmlns:a16="http://schemas.microsoft.com/office/drawing/2014/main" id="{85C735FA-9571-F248-9BA5-6CDBDBE01B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8" y="1357"/>
                <a:ext cx="595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1" name="Rectangle 61">
                <a:extLst>
                  <a:ext uri="{FF2B5EF4-FFF2-40B4-BE49-F238E27FC236}">
                    <a16:creationId xmlns:a16="http://schemas.microsoft.com/office/drawing/2014/main" id="{5812C6A4-3EC0-A249-9E63-F46527542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8" y="1654"/>
                <a:ext cx="595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grpSp>
            <p:nvGrpSpPr>
              <p:cNvPr id="102" name="Group 62">
                <a:extLst>
                  <a:ext uri="{FF2B5EF4-FFF2-40B4-BE49-F238E27FC236}">
                    <a16:creationId xmlns:a16="http://schemas.microsoft.com/office/drawing/2014/main" id="{7E620A9B-CBE1-F240-88FD-5855746633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18" name="AutoShape 63">
                  <a:extLst>
                    <a:ext uri="{FF2B5EF4-FFF2-40B4-BE49-F238E27FC236}">
                      <a16:creationId xmlns:a16="http://schemas.microsoft.com/office/drawing/2014/main" id="{042898BA-1F4B-D343-83D2-32F6B871E1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19" name="AutoShape 64">
                  <a:extLst>
                    <a:ext uri="{FF2B5EF4-FFF2-40B4-BE49-F238E27FC236}">
                      <a16:creationId xmlns:a16="http://schemas.microsoft.com/office/drawing/2014/main" id="{43D7819E-9A5B-E741-ACC4-82E6487AE3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" y="2584"/>
                  <a:ext cx="693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103" name="Freeform 65">
                <a:extLst>
                  <a:ext uri="{FF2B5EF4-FFF2-40B4-BE49-F238E27FC236}">
                    <a16:creationId xmlns:a16="http://schemas.microsoft.com/office/drawing/2014/main" id="{7CC2BA69-A482-5D4B-8CA5-B5AC73726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grpSp>
            <p:nvGrpSpPr>
              <p:cNvPr id="104" name="Group 66">
                <a:extLst>
                  <a:ext uri="{FF2B5EF4-FFF2-40B4-BE49-F238E27FC236}">
                    <a16:creationId xmlns:a16="http://schemas.microsoft.com/office/drawing/2014/main" id="{F21B3CA3-EDB9-ED4A-9790-00B6351372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16" name="AutoShape 67">
                  <a:extLst>
                    <a:ext uri="{FF2B5EF4-FFF2-40B4-BE49-F238E27FC236}">
                      <a16:creationId xmlns:a16="http://schemas.microsoft.com/office/drawing/2014/main" id="{9EDB1FCF-F653-F642-8D80-BF382D9E0C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17" name="AutoShape 68">
                  <a:extLst>
                    <a:ext uri="{FF2B5EF4-FFF2-40B4-BE49-F238E27FC236}">
                      <a16:creationId xmlns:a16="http://schemas.microsoft.com/office/drawing/2014/main" id="{609BFCAD-4861-EE43-8362-EA6C485563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93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105" name="Rectangle 69">
                <a:extLst>
                  <a:ext uri="{FF2B5EF4-FFF2-40B4-BE49-F238E27FC236}">
                    <a16:creationId xmlns:a16="http://schemas.microsoft.com/office/drawing/2014/main" id="{5D47278C-43D3-204F-86FD-15B2020902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9" y="432"/>
                <a:ext cx="68" cy="228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6" name="Freeform 70">
                <a:extLst>
                  <a:ext uri="{FF2B5EF4-FFF2-40B4-BE49-F238E27FC236}">
                    <a16:creationId xmlns:a16="http://schemas.microsoft.com/office/drawing/2014/main" id="{C4685EB6-AA09-4243-9AED-1759E88D1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7" name="Freeform 71">
                <a:extLst>
                  <a:ext uri="{FF2B5EF4-FFF2-40B4-BE49-F238E27FC236}">
                    <a16:creationId xmlns:a16="http://schemas.microsoft.com/office/drawing/2014/main" id="{F8013113-6639-D746-8787-464D70E73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" name="Oval 72">
                <a:extLst>
                  <a:ext uri="{FF2B5EF4-FFF2-40B4-BE49-F238E27FC236}">
                    <a16:creationId xmlns:a16="http://schemas.microsoft.com/office/drawing/2014/main" id="{BAF4B182-B231-9044-AFF9-C80B2E27F7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6" y="2611"/>
                <a:ext cx="49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" name="Freeform 73">
                <a:extLst>
                  <a:ext uri="{FF2B5EF4-FFF2-40B4-BE49-F238E27FC236}">
                    <a16:creationId xmlns:a16="http://schemas.microsoft.com/office/drawing/2014/main" id="{5BF1720C-9B23-A442-9078-1CB2D3EAD1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" name="AutoShape 74">
                <a:extLst>
                  <a:ext uri="{FF2B5EF4-FFF2-40B4-BE49-F238E27FC236}">
                    <a16:creationId xmlns:a16="http://schemas.microsoft.com/office/drawing/2014/main" id="{5C72D219-90B2-E948-8C51-2DF4C76E67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201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" name="AutoShape 75">
                <a:extLst>
                  <a:ext uri="{FF2B5EF4-FFF2-40B4-BE49-F238E27FC236}">
                    <a16:creationId xmlns:a16="http://schemas.microsoft.com/office/drawing/2014/main" id="{83107432-CCDD-3F4A-A673-5C965AB662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5" y="2712"/>
                <a:ext cx="1070" cy="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" name="Oval 76">
                <a:extLst>
                  <a:ext uri="{FF2B5EF4-FFF2-40B4-BE49-F238E27FC236}">
                    <a16:creationId xmlns:a16="http://schemas.microsoft.com/office/drawing/2014/main" id="{93D83AE9-CB35-4043-B0A0-1FFA79087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" name="Oval 77">
                <a:extLst>
                  <a:ext uri="{FF2B5EF4-FFF2-40B4-BE49-F238E27FC236}">
                    <a16:creationId xmlns:a16="http://schemas.microsoft.com/office/drawing/2014/main" id="{C8BA1D5C-380B-5844-9DFE-FB0350399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5" y="2383"/>
                <a:ext cx="163" cy="14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4" name="Oval 78">
                <a:extLst>
                  <a:ext uri="{FF2B5EF4-FFF2-40B4-BE49-F238E27FC236}">
                    <a16:creationId xmlns:a16="http://schemas.microsoft.com/office/drawing/2014/main" id="{EF0EACD3-D07B-0F4F-BB94-4F2D63912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1" y="2380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" name="Rectangle 79">
                <a:extLst>
                  <a:ext uri="{FF2B5EF4-FFF2-40B4-BE49-F238E27FC236}">
                    <a16:creationId xmlns:a16="http://schemas.microsoft.com/office/drawing/2014/main" id="{C545DB8D-EFCD-9A46-858D-A246B93C7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1" y="1835"/>
                <a:ext cx="88" cy="76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802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HTTP overview (continued)</a:t>
            </a:r>
            <a:endParaRPr lang="en-US" sz="4400" dirty="0"/>
          </a:p>
        </p:txBody>
      </p:sp>
      <p:sp>
        <p:nvSpPr>
          <p:cNvPr id="64" name="Rectangle 3">
            <a:extLst>
              <a:ext uri="{FF2B5EF4-FFF2-40B4-BE49-F238E27FC236}">
                <a16:creationId xmlns:a16="http://schemas.microsoft.com/office/drawing/2014/main" id="{FA4476ED-595B-8542-B50D-C134553D5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614" y="1548630"/>
            <a:ext cx="555148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3200" i="1" kern="0" dirty="0">
                <a:solidFill>
                  <a:srgbClr val="CC0000"/>
                </a:solidFill>
                <a:latin typeface="+mn-lt"/>
              </a:rPr>
              <a:t>HTTP uses TCP:</a:t>
            </a:r>
          </a:p>
          <a:p>
            <a:pPr marL="233363" indent="-233363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kern="0" dirty="0">
                <a:latin typeface="+mn-lt"/>
              </a:rPr>
              <a:t>client initiates TCP connection (creates socket) to server,  port 80</a:t>
            </a:r>
          </a:p>
          <a:p>
            <a:pPr marL="233363" indent="-233363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kern="0" dirty="0">
                <a:latin typeface="+mn-lt"/>
              </a:rPr>
              <a:t>server accepts TCP connection from client</a:t>
            </a:r>
          </a:p>
          <a:p>
            <a:pPr marL="233363" indent="-233363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kern="0" dirty="0">
                <a:latin typeface="+mn-lt"/>
              </a:rPr>
              <a:t>HTTP messages (application-layer protocol messages) exchanged between browser (HTTP client) and Web server (HTTP server)</a:t>
            </a:r>
          </a:p>
          <a:p>
            <a:pPr marL="233363" indent="-233363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kern="0" dirty="0">
                <a:latin typeface="+mn-lt"/>
              </a:rPr>
              <a:t>TCP connection closed</a:t>
            </a:r>
          </a:p>
        </p:txBody>
      </p:sp>
      <p:sp>
        <p:nvSpPr>
          <p:cNvPr id="65" name="Rectangle 4">
            <a:extLst>
              <a:ext uri="{FF2B5EF4-FFF2-40B4-BE49-F238E27FC236}">
                <a16:creationId xmlns:a16="http://schemas.microsoft.com/office/drawing/2014/main" id="{1CC4B9E5-1262-0749-B776-9A1B21976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9801" y="1582098"/>
            <a:ext cx="5053013" cy="170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altLang="en-US" sz="3200" i="1" kern="0" dirty="0">
                <a:solidFill>
                  <a:srgbClr val="CC0000"/>
                </a:solidFill>
                <a:latin typeface="+mn-lt"/>
                <a:ea typeface="ＭＳ Ｐゴシック" panose="020B0600070205080204" pitchFamily="34" charset="-128"/>
              </a:rPr>
              <a:t>HTTP is </a:t>
            </a:r>
            <a:r>
              <a:rPr lang="ja-JP" altLang="en-US" sz="3200" i="1" kern="0">
                <a:solidFill>
                  <a:srgbClr val="CC0000"/>
                </a:solidFill>
                <a:latin typeface="+mn-lt"/>
                <a:ea typeface="ＭＳ Ｐゴシック" panose="020B0600070205080204" pitchFamily="34" charset="-128"/>
              </a:rPr>
              <a:t>“</a:t>
            </a:r>
            <a:r>
              <a:rPr lang="en-US" altLang="ja-JP" sz="3200" i="1" kern="0" dirty="0">
                <a:solidFill>
                  <a:srgbClr val="CC0000"/>
                </a:solidFill>
                <a:latin typeface="+mn-lt"/>
                <a:ea typeface="ＭＳ Ｐゴシック" panose="020B0600070205080204" pitchFamily="34" charset="-128"/>
              </a:rPr>
              <a:t>stateless</a:t>
            </a:r>
            <a:r>
              <a:rPr lang="ja-JP" altLang="en-US" sz="3200" i="1" kern="0">
                <a:solidFill>
                  <a:srgbClr val="CC0000"/>
                </a:solidFill>
                <a:latin typeface="+mn-lt"/>
                <a:ea typeface="ＭＳ Ｐゴシック" panose="020B0600070205080204" pitchFamily="34" charset="-128"/>
              </a:rPr>
              <a:t>”</a:t>
            </a:r>
            <a:endParaRPr lang="en-US" altLang="ja-JP" sz="3200" i="1" kern="0" dirty="0">
              <a:solidFill>
                <a:srgbClr val="CC0000"/>
              </a:solidFill>
              <a:latin typeface="+mn-lt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kern="0" dirty="0">
                <a:latin typeface="+mn-lt"/>
                <a:ea typeface="ＭＳ Ｐゴシック" panose="020B0600070205080204" pitchFamily="34" charset="-128"/>
              </a:rPr>
              <a:t>server maintains</a:t>
            </a:r>
            <a:r>
              <a:rPr lang="en-US" altLang="en-US" i="1" kern="0" dirty="0">
                <a:latin typeface="+mn-lt"/>
                <a:ea typeface="ＭＳ Ｐゴシック" panose="020B0600070205080204" pitchFamily="34" charset="-128"/>
              </a:rPr>
              <a:t> no </a:t>
            </a:r>
            <a:r>
              <a:rPr lang="en-US" altLang="en-US" kern="0" dirty="0">
                <a:latin typeface="+mn-lt"/>
                <a:ea typeface="ＭＳ Ｐゴシック" panose="020B0600070205080204" pitchFamily="34" charset="-128"/>
              </a:rPr>
              <a:t>information about past client requests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594DB0D-84CB-6F41-9F45-5FA35ED2C87F}"/>
              </a:ext>
            </a:extLst>
          </p:cNvPr>
          <p:cNvGrpSpPr/>
          <p:nvPr/>
        </p:nvGrpSpPr>
        <p:grpSpPr>
          <a:xfrm>
            <a:off x="6909802" y="3209500"/>
            <a:ext cx="5282198" cy="3248103"/>
            <a:chOff x="6909802" y="3209500"/>
            <a:chExt cx="5282198" cy="3248103"/>
          </a:xfrm>
        </p:grpSpPr>
        <p:sp>
          <p:nvSpPr>
            <p:cNvPr id="63" name="Rectangle 9">
              <a:extLst>
                <a:ext uri="{FF2B5EF4-FFF2-40B4-BE49-F238E27FC236}">
                  <a16:creationId xmlns:a16="http://schemas.microsoft.com/office/drawing/2014/main" id="{74F3501A-F7F5-FD47-A745-1E00F8869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6403" y="3383184"/>
              <a:ext cx="828675" cy="295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</a:pPr>
              <a:endParaRPr lang="en-US" altLang="en-US" sz="28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24" name="Rectangle 7">
              <a:extLst>
                <a:ext uri="{FF2B5EF4-FFF2-40B4-BE49-F238E27FC236}">
                  <a16:creationId xmlns:a16="http://schemas.microsoft.com/office/drawing/2014/main" id="{21466037-84B8-2C47-8046-BD516C96C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9802" y="3449212"/>
              <a:ext cx="5053013" cy="284797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</a:pPr>
              <a:endParaRPr lang="en-US" altLang="en-US" sz="28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25" name="Rectangle 9">
              <a:extLst>
                <a:ext uri="{FF2B5EF4-FFF2-40B4-BE49-F238E27FC236}">
                  <a16:creationId xmlns:a16="http://schemas.microsoft.com/office/drawing/2014/main" id="{132EE02F-99A4-C148-8E27-84A38CF87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5878" y="3287287"/>
              <a:ext cx="828675" cy="295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</a:pPr>
              <a:endParaRPr lang="en-US" altLang="en-US" sz="28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26" name="Rectangle 6">
              <a:extLst>
                <a:ext uri="{FF2B5EF4-FFF2-40B4-BE49-F238E27FC236}">
                  <a16:creationId xmlns:a16="http://schemas.microsoft.com/office/drawing/2014/main" id="{64A41E8B-84D6-BE48-B3C9-3F388FD9B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8987" y="3609628"/>
              <a:ext cx="5053013" cy="284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</a:pPr>
              <a:r>
                <a:rPr lang="en-US" altLang="en-US" sz="2800" dirty="0">
                  <a:solidFill>
                    <a:srgbClr val="000099"/>
                  </a:solidFill>
                  <a:latin typeface="+mn-lt"/>
                </a:rPr>
                <a:t>protocols that maintain </a:t>
              </a:r>
              <a:r>
                <a:rPr lang="ja-JP" altLang="en-US" sz="2800">
                  <a:solidFill>
                    <a:srgbClr val="000099"/>
                  </a:solidFill>
                  <a:latin typeface="+mn-lt"/>
                </a:rPr>
                <a:t>“</a:t>
              </a:r>
              <a:r>
                <a:rPr lang="en-US" altLang="ja-JP" sz="2800" dirty="0">
                  <a:solidFill>
                    <a:srgbClr val="000099"/>
                  </a:solidFill>
                  <a:latin typeface="+mn-lt"/>
                </a:rPr>
                <a:t>state</a:t>
              </a:r>
              <a:r>
                <a:rPr lang="ja-JP" altLang="en-US" sz="2800">
                  <a:solidFill>
                    <a:srgbClr val="000099"/>
                  </a:solidFill>
                  <a:latin typeface="+mn-lt"/>
                </a:rPr>
                <a:t>”</a:t>
              </a:r>
              <a:r>
                <a:rPr lang="en-US" altLang="ja-JP" sz="2800" dirty="0">
                  <a:solidFill>
                    <a:srgbClr val="000099"/>
                  </a:solidFill>
                  <a:latin typeface="+mn-lt"/>
                </a:rPr>
                <a:t> are complex!</a:t>
              </a:r>
            </a:p>
            <a:p>
              <a:pPr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pitchFamily="2" charset="2"/>
                <a:buChar char="§"/>
              </a:pPr>
              <a:r>
                <a:rPr lang="en-US" altLang="en-US" sz="2400" dirty="0">
                  <a:solidFill>
                    <a:srgbClr val="000000"/>
                  </a:solidFill>
                  <a:latin typeface="+mn-lt"/>
                </a:rPr>
                <a:t>past history (state) must be maintained</a:t>
              </a:r>
            </a:p>
            <a:p>
              <a:pPr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pitchFamily="2" charset="2"/>
                <a:buChar char="§"/>
              </a:pPr>
              <a:r>
                <a:rPr lang="en-US" altLang="en-US" sz="2400" dirty="0">
                  <a:solidFill>
                    <a:srgbClr val="000000"/>
                  </a:solidFill>
                  <a:latin typeface="+mn-lt"/>
                </a:rPr>
                <a:t>if server/client crashes, their views of </a:t>
              </a:r>
              <a:r>
                <a:rPr lang="ja-JP" altLang="en-US" sz="2400">
                  <a:solidFill>
                    <a:srgbClr val="000000"/>
                  </a:solidFill>
                  <a:latin typeface="+mn-lt"/>
                </a:rPr>
                <a:t>“</a:t>
              </a:r>
              <a:r>
                <a:rPr lang="en-US" altLang="ja-JP" sz="2400" dirty="0">
                  <a:solidFill>
                    <a:srgbClr val="000000"/>
                  </a:solidFill>
                  <a:latin typeface="+mn-lt"/>
                </a:rPr>
                <a:t>state</a:t>
              </a:r>
              <a:r>
                <a:rPr lang="ja-JP" altLang="en-US" sz="2400">
                  <a:solidFill>
                    <a:srgbClr val="000000"/>
                  </a:solidFill>
                  <a:latin typeface="+mn-lt"/>
                </a:rPr>
                <a:t>”</a:t>
              </a:r>
              <a:r>
                <a:rPr lang="en-US" altLang="ja-JP" sz="2400" dirty="0">
                  <a:solidFill>
                    <a:srgbClr val="000000"/>
                  </a:solidFill>
                  <a:latin typeface="+mn-lt"/>
                </a:rPr>
                <a:t> may be inconsistent, must be reconciled</a:t>
              </a:r>
            </a:p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Char char="r"/>
              </a:pPr>
              <a:endParaRPr lang="en-US" altLang="en-US" sz="24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27" name="Text Box 8">
              <a:extLst>
                <a:ext uri="{FF2B5EF4-FFF2-40B4-BE49-F238E27FC236}">
                  <a16:creationId xmlns:a16="http://schemas.microsoft.com/office/drawing/2014/main" id="{ADCE3EE0-3E4E-7741-A055-6E8599605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6532" y="3209500"/>
              <a:ext cx="9460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i="1">
                  <a:solidFill>
                    <a:srgbClr val="CC0000"/>
                  </a:solidFill>
                  <a:latin typeface="+mn-lt"/>
                </a:rPr>
                <a:t>aside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788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HTTP request </a:t>
            </a:r>
            <a:r>
              <a:rPr lang="en-US" altLang="en-US" dirty="0">
                <a:cs typeface="Calibri" panose="020F0502020204030204" pitchFamily="34" charset="0"/>
              </a:rPr>
              <a:t>m</a:t>
            </a:r>
            <a:r>
              <a:rPr lang="en-US" altLang="en-US" sz="4400" dirty="0">
                <a:cs typeface="Calibri" panose="020F0502020204030204" pitchFamily="34" charset="0"/>
              </a:rPr>
              <a:t>essage</a:t>
            </a:r>
            <a:endParaRPr lang="en-US" sz="44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21ECE79-BBE4-B646-A84C-F451AD02B983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444625"/>
            <a:ext cx="11658600" cy="1429204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/>
            <a:r>
              <a:rPr lang="en-US" altLang="en-US" dirty="0">
                <a:ea typeface="ＭＳ Ｐゴシック" panose="020B0600070205080204" pitchFamily="34" charset="-128"/>
              </a:rPr>
              <a:t>two types of HTTP messages: </a:t>
            </a:r>
            <a:r>
              <a:rPr lang="en-US" altLang="en-US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request</a:t>
            </a:r>
            <a:r>
              <a:rPr lang="en-US" altLang="en-US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response</a:t>
            </a:r>
          </a:p>
          <a:p>
            <a:pPr marL="233363" indent="-233363"/>
            <a:r>
              <a:rPr lang="en-US" altLang="en-US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HTTP request message:</a:t>
            </a:r>
          </a:p>
          <a:p>
            <a:pPr marL="685800" lvl="1" indent="-228600"/>
            <a:r>
              <a:rPr lang="en-US" altLang="en-US" dirty="0">
                <a:ea typeface="ＭＳ Ｐゴシック" panose="020B0600070205080204" pitchFamily="34" charset="-128"/>
              </a:rPr>
              <a:t>ASCII (human-readable format)</a:t>
            </a:r>
            <a:endParaRPr lang="en-US" altLang="en-US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9D189007-4005-564E-B421-909E89E9E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677" y="4189643"/>
            <a:ext cx="1071127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99"/>
                </a:solidFill>
                <a:latin typeface="+mn-lt"/>
              </a:rPr>
              <a:t>header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99"/>
                </a:solidFill>
                <a:latin typeface="+mn-lt"/>
              </a:rPr>
              <a:t> lines</a:t>
            </a:r>
            <a:endParaRPr lang="en-US" altLang="en-US" sz="28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BFD47085-0DF5-F849-923F-6D72DB7EB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046" y="3323999"/>
            <a:ext cx="7921878" cy="234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panose="02070309020205020404" pitchFamily="49" charset="0"/>
              </a:rPr>
              <a:t>GET /</a:t>
            </a:r>
            <a:r>
              <a:rPr lang="en-US" altLang="en-US" sz="1800" b="1" dirty="0" err="1">
                <a:latin typeface="Courier New" panose="02070309020205020404" pitchFamily="49" charset="0"/>
              </a:rPr>
              <a:t>index.html</a:t>
            </a:r>
            <a:r>
              <a:rPr lang="en-US" altLang="en-US" sz="1800" b="1" dirty="0">
                <a:latin typeface="Courier New" panose="02070309020205020404" pitchFamily="49" charset="0"/>
              </a:rPr>
              <a:t> HTTP/1.1\r\n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panose="02070309020205020404" pitchFamily="49" charset="0"/>
              </a:rPr>
              <a:t>Host: www-</a:t>
            </a:r>
            <a:r>
              <a:rPr lang="en-US" altLang="en-US" sz="1800" b="1" dirty="0" err="1">
                <a:latin typeface="Courier New" panose="02070309020205020404" pitchFamily="49" charset="0"/>
              </a:rPr>
              <a:t>net.cs.umass.edu</a:t>
            </a:r>
            <a:r>
              <a:rPr lang="en-US" altLang="en-US" sz="1800" b="1" dirty="0">
                <a:latin typeface="Courier New" panose="02070309020205020404" pitchFamily="49" charset="0"/>
              </a:rPr>
              <a:t>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panose="02070309020205020404" pitchFamily="49" charset="0"/>
              </a:rPr>
              <a:t>User-Agent: Mozilla/5.0 (Macintosh; Intel Mac OS X 10.15; rv:80.0) Gecko/20100101 Firefox/80.0 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panose="02070309020205020404" pitchFamily="49" charset="0"/>
              </a:rPr>
              <a:t>Accept: text/</a:t>
            </a:r>
            <a:r>
              <a:rPr lang="en-US" altLang="en-US" sz="1800" b="1" dirty="0" err="1">
                <a:latin typeface="Courier New" panose="02070309020205020404" pitchFamily="49" charset="0"/>
              </a:rPr>
              <a:t>html,application</a:t>
            </a:r>
            <a:r>
              <a:rPr lang="en-US" altLang="en-US" sz="1800" b="1" dirty="0">
                <a:latin typeface="Courier New" panose="02070309020205020404" pitchFamily="49" charset="0"/>
              </a:rPr>
              <a:t>/</a:t>
            </a:r>
            <a:r>
              <a:rPr lang="en-US" altLang="en-US" sz="1800" b="1" dirty="0" err="1">
                <a:latin typeface="Courier New" panose="02070309020205020404" pitchFamily="49" charset="0"/>
              </a:rPr>
              <a:t>xhtml+xml</a:t>
            </a:r>
            <a:r>
              <a:rPr lang="en-US" altLang="en-US" sz="1800" b="1" dirty="0">
                <a:latin typeface="Courier New" panose="02070309020205020404" pitchFamily="49" charset="0"/>
              </a:rPr>
              <a:t>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panose="02070309020205020404" pitchFamily="49" charset="0"/>
              </a:rPr>
              <a:t>Accept-Language: </a:t>
            </a:r>
            <a:r>
              <a:rPr lang="en-US" altLang="en-US" sz="1800" b="1" dirty="0" err="1">
                <a:latin typeface="Courier New" panose="02070309020205020404" pitchFamily="49" charset="0"/>
              </a:rPr>
              <a:t>en-us,en;q</a:t>
            </a:r>
            <a:r>
              <a:rPr lang="en-US" altLang="en-US" sz="1800" b="1" dirty="0">
                <a:latin typeface="Courier New" panose="02070309020205020404" pitchFamily="49" charset="0"/>
              </a:rPr>
              <a:t>=0.5\r\n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panose="02070309020205020404" pitchFamily="49" charset="0"/>
              </a:rPr>
              <a:t>Accept-Encoding: </a:t>
            </a:r>
            <a:r>
              <a:rPr lang="en-US" altLang="en-US" sz="1800" b="1" dirty="0" err="1">
                <a:latin typeface="Courier New" panose="02070309020205020404" pitchFamily="49" charset="0"/>
              </a:rPr>
              <a:t>gzip,deflate</a:t>
            </a:r>
            <a:r>
              <a:rPr lang="en-US" altLang="en-US" sz="1800" b="1" dirty="0">
                <a:latin typeface="Courier New" panose="02070309020205020404" pitchFamily="49" charset="0"/>
              </a:rPr>
              <a:t>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panose="02070309020205020404" pitchFamily="49" charset="0"/>
              </a:rPr>
              <a:t>Connection: keep-alive\r\n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panose="02070309020205020404" pitchFamily="49" charset="0"/>
              </a:rPr>
              <a:t>\r\n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C8212B-5FF3-1B41-8A79-6C4F774EA6B6}"/>
              </a:ext>
            </a:extLst>
          </p:cNvPr>
          <p:cNvGrpSpPr/>
          <p:nvPr/>
        </p:nvGrpSpPr>
        <p:grpSpPr>
          <a:xfrm>
            <a:off x="7524296" y="2623511"/>
            <a:ext cx="2834575" cy="849313"/>
            <a:chOff x="7524296" y="2554061"/>
            <a:chExt cx="2834575" cy="849313"/>
          </a:xfrm>
        </p:grpSpPr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3F48C300-763A-B54F-B0A7-01186DC913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296" y="2841399"/>
              <a:ext cx="166688" cy="51435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6AE4689D-D5B0-114C-898E-652FE11462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5096" y="2554061"/>
              <a:ext cx="27837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>
                  <a:latin typeface="+mn-lt"/>
                </a:rPr>
                <a:t>carriage return character</a:t>
              </a:r>
            </a:p>
          </p:txBody>
        </p:sp>
        <p:sp>
          <p:nvSpPr>
            <p:cNvPr id="19" name="Text Box 19">
              <a:extLst>
                <a:ext uri="{FF2B5EF4-FFF2-40B4-BE49-F238E27FC236}">
                  <a16:creationId xmlns:a16="http://schemas.microsoft.com/office/drawing/2014/main" id="{BF17A6F8-488B-914D-8FD5-D0101F59C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7496" y="2850924"/>
              <a:ext cx="21493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>
                  <a:latin typeface="+mn-lt"/>
                </a:rPr>
                <a:t>line-feed character</a:t>
              </a:r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36550CDC-D06A-104F-8EAA-1F14B32B7A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5284" y="3150961"/>
              <a:ext cx="80962" cy="252413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D1DA586-D2C5-594D-BC4F-D63F85BDFA27}"/>
              </a:ext>
            </a:extLst>
          </p:cNvPr>
          <p:cNvGrpSpPr/>
          <p:nvPr/>
        </p:nvGrpSpPr>
        <p:grpSpPr>
          <a:xfrm>
            <a:off x="304572" y="3050979"/>
            <a:ext cx="3691165" cy="830997"/>
            <a:chOff x="304572" y="3050979"/>
            <a:chExt cx="3691165" cy="830997"/>
          </a:xfrm>
        </p:grpSpPr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B6C3DB56-846D-8E43-9453-A014201ECC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572" y="3050979"/>
              <a:ext cx="316315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99"/>
                  </a:solidFill>
                  <a:latin typeface="+mn-lt"/>
                </a:rPr>
                <a:t>request line (GET, POST,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99"/>
                  </a:solidFill>
                  <a:latin typeface="+mn-lt"/>
                </a:rPr>
                <a:t>HEAD commands)</a:t>
              </a:r>
              <a:endParaRPr lang="en-US" altLang="en-US" sz="2800" dirty="0">
                <a:solidFill>
                  <a:srgbClr val="000099"/>
                </a:solidFill>
                <a:latin typeface="+mn-lt"/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EF472D7-7102-3D4F-8FB9-8F68234EDD8D}"/>
                </a:ext>
              </a:extLst>
            </p:cNvPr>
            <p:cNvCxnSpPr>
              <a:cxnSpLocks/>
            </p:cNvCxnSpPr>
            <p:nvPr/>
          </p:nvCxnSpPr>
          <p:spPr>
            <a:xfrm>
              <a:off x="2558822" y="3471412"/>
              <a:ext cx="1436915" cy="0"/>
            </a:xfrm>
            <a:prstGeom prst="straightConnector1">
              <a:avLst/>
            </a:prstGeom>
            <a:ln w="19050">
              <a:solidFill>
                <a:srgbClr val="0000A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CEE239-9E6A-4845-9F03-74B240F246F8}"/>
              </a:ext>
            </a:extLst>
          </p:cNvPr>
          <p:cNvGrpSpPr/>
          <p:nvPr/>
        </p:nvGrpSpPr>
        <p:grpSpPr>
          <a:xfrm>
            <a:off x="743905" y="5548787"/>
            <a:ext cx="7763054" cy="1145473"/>
            <a:chOff x="743905" y="5548787"/>
            <a:chExt cx="7763054" cy="1145473"/>
          </a:xfrm>
        </p:grpSpPr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6CA9B985-18B2-6347-8689-E6656C0254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9984" y="5710011"/>
              <a:ext cx="511175" cy="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id="{DED6E2F1-61E7-E241-8E2D-ADEC5E8A8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905" y="5548787"/>
              <a:ext cx="277163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dirty="0">
                  <a:solidFill>
                    <a:srgbClr val="000099"/>
                  </a:solidFill>
                  <a:latin typeface="+mn-lt"/>
                </a:rPr>
                <a:t>carriage return, line feed at start of line indicates end of header lines</a:t>
              </a:r>
              <a:endParaRPr lang="en-US" altLang="en-US" sz="2400" dirty="0">
                <a:solidFill>
                  <a:srgbClr val="000099"/>
                </a:solidFill>
                <a:latin typeface="+mn-lt"/>
              </a:endParaRPr>
            </a:p>
          </p:txBody>
        </p:sp>
        <p:sp>
          <p:nvSpPr>
            <p:cNvPr id="21" name="TextBox 1">
              <a:extLst>
                <a:ext uri="{FF2B5EF4-FFF2-40B4-BE49-F238E27FC236}">
                  <a16:creationId xmlns:a16="http://schemas.microsoft.com/office/drawing/2014/main" id="{EF5DEF07-DC95-F343-B9CA-F9BD40638A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0046" y="6171973"/>
              <a:ext cx="4506913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dirty="0"/>
                <a:t>* Check out the online interactive exercises for more examples: h</a:t>
              </a:r>
              <a:r>
                <a:rPr lang="en-US" altLang="en-US" sz="1200" dirty="0"/>
                <a:t>ttp://</a:t>
              </a:r>
              <a:r>
                <a:rPr lang="en-US" altLang="en-US" sz="1200" dirty="0" err="1"/>
                <a:t>gaia.cs.umass.edu</a:t>
              </a:r>
              <a:r>
                <a:rPr lang="en-US" altLang="en-US" sz="1200" dirty="0"/>
                <a:t>/</a:t>
              </a:r>
              <a:r>
                <a:rPr lang="en-US" altLang="en-US" sz="1200" dirty="0" err="1"/>
                <a:t>kurose_ross</a:t>
              </a:r>
              <a:r>
                <a:rPr lang="en-US" altLang="en-US" sz="1200" dirty="0"/>
                <a:t>/interactive/</a:t>
              </a:r>
            </a:p>
          </p:txBody>
        </p:sp>
      </p:grpSp>
      <p:sp>
        <p:nvSpPr>
          <p:cNvPr id="5" name="Left Brace 4">
            <a:extLst>
              <a:ext uri="{FF2B5EF4-FFF2-40B4-BE49-F238E27FC236}">
                <a16:creationId xmlns:a16="http://schemas.microsoft.com/office/drawing/2014/main" id="{36B9FB67-1AD8-6146-8926-BFEB803718A3}"/>
              </a:ext>
            </a:extLst>
          </p:cNvPr>
          <p:cNvSpPr/>
          <p:nvPr/>
        </p:nvSpPr>
        <p:spPr>
          <a:xfrm>
            <a:off x="3812583" y="3704095"/>
            <a:ext cx="217442" cy="1797803"/>
          </a:xfrm>
          <a:prstGeom prst="leftBrace">
            <a:avLst/>
          </a:prstGeom>
          <a:ln w="19050">
            <a:solidFill>
              <a:srgbClr val="000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809E13-4068-2140-8EEF-80CD03B5F69C}"/>
              </a:ext>
            </a:extLst>
          </p:cNvPr>
          <p:cNvSpPr/>
          <p:nvPr/>
        </p:nvSpPr>
        <p:spPr>
          <a:xfrm>
            <a:off x="4019515" y="3331027"/>
            <a:ext cx="6620718" cy="302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D7502B-9EA4-9D49-A251-DB91BDC6BB3C}"/>
              </a:ext>
            </a:extLst>
          </p:cNvPr>
          <p:cNvSpPr/>
          <p:nvPr/>
        </p:nvSpPr>
        <p:spPr>
          <a:xfrm>
            <a:off x="2726871" y="3599519"/>
            <a:ext cx="8392886" cy="1968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0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HTTP response </a:t>
            </a:r>
            <a:r>
              <a:rPr lang="en-US" altLang="en-US" dirty="0">
                <a:ea typeface="ＭＳ Ｐゴシック" panose="020B0600070205080204" pitchFamily="34" charset="-128"/>
              </a:rPr>
              <a:t>m</a:t>
            </a:r>
            <a:r>
              <a:rPr lang="en-US" altLang="en-US" sz="4400" dirty="0">
                <a:ea typeface="ＭＳ Ｐゴシック" panose="020B0600070205080204" pitchFamily="34" charset="-128"/>
              </a:rPr>
              <a:t>essage</a:t>
            </a:r>
            <a:endParaRPr lang="en-US" sz="4400" dirty="0"/>
          </a:p>
        </p:txBody>
      </p:sp>
      <p:sp>
        <p:nvSpPr>
          <p:cNvPr id="87" name="Text Box 5">
            <a:extLst>
              <a:ext uri="{FF2B5EF4-FFF2-40B4-BE49-F238E27FC236}">
                <a16:creationId xmlns:a16="http://schemas.microsoft.com/office/drawing/2014/main" id="{A994AECC-DC16-7847-B8EE-F2F612ABB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630" y="1555730"/>
            <a:ext cx="40561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A3"/>
                </a:solidFill>
                <a:latin typeface="+mn-lt"/>
              </a:rPr>
              <a:t>status line (protocol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A3"/>
                </a:solidFill>
                <a:latin typeface="+mn-lt"/>
              </a:rPr>
              <a:t>status code status phrase)</a:t>
            </a:r>
            <a:endParaRPr lang="en-US" altLang="en-US" sz="2800" dirty="0">
              <a:solidFill>
                <a:srgbClr val="0000A3"/>
              </a:solidFill>
              <a:latin typeface="+mn-lt"/>
            </a:endParaRPr>
          </a:p>
        </p:txBody>
      </p:sp>
      <p:sp>
        <p:nvSpPr>
          <p:cNvPr id="90" name="Text Box 8">
            <a:extLst>
              <a:ext uri="{FF2B5EF4-FFF2-40B4-BE49-F238E27FC236}">
                <a16:creationId xmlns:a16="http://schemas.microsoft.com/office/drawing/2014/main" id="{9695B2A1-768B-CE41-87A1-8D564F953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618" y="2984961"/>
            <a:ext cx="10711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A3"/>
                </a:solidFill>
                <a:latin typeface="+mn-lt"/>
              </a:rPr>
              <a:t>header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A3"/>
                </a:solidFill>
                <a:latin typeface="+mn-lt"/>
              </a:rPr>
              <a:t> lines</a:t>
            </a:r>
            <a:endParaRPr lang="en-US" altLang="en-US" sz="2800" dirty="0">
              <a:solidFill>
                <a:srgbClr val="0000A3"/>
              </a:solidFill>
              <a:latin typeface="+mn-lt"/>
            </a:endParaRPr>
          </a:p>
        </p:txBody>
      </p:sp>
      <p:sp>
        <p:nvSpPr>
          <p:cNvPr id="92" name="Text Box 10">
            <a:extLst>
              <a:ext uri="{FF2B5EF4-FFF2-40B4-BE49-F238E27FC236}">
                <a16:creationId xmlns:a16="http://schemas.microsoft.com/office/drawing/2014/main" id="{71D3CD43-9088-2144-992C-3A77F783A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397" y="4607159"/>
            <a:ext cx="3602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A3"/>
                </a:solidFill>
                <a:latin typeface="+mn-lt"/>
              </a:rPr>
              <a:t>data, e.g.,  requested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A3"/>
                </a:solidFill>
                <a:latin typeface="+mn-lt"/>
              </a:rPr>
              <a:t>HTML file</a:t>
            </a:r>
            <a:endParaRPr lang="en-US" altLang="en-US" sz="2800" dirty="0">
              <a:solidFill>
                <a:srgbClr val="0000A3"/>
              </a:solidFill>
              <a:latin typeface="+mn-lt"/>
            </a:endParaRPr>
          </a:p>
        </p:txBody>
      </p:sp>
      <p:sp>
        <p:nvSpPr>
          <p:cNvPr id="93" name="Rectangle 15">
            <a:extLst>
              <a:ext uri="{FF2B5EF4-FFF2-40B4-BE49-F238E27FC236}">
                <a16:creationId xmlns:a16="http://schemas.microsoft.com/office/drawing/2014/main" id="{AE1D96B5-48F4-B842-9424-43BC570F6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1481" y="1710879"/>
            <a:ext cx="6311900" cy="349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800" b="1" dirty="0">
                <a:latin typeface="Courier" pitchFamily="2" charset="0"/>
                <a:cs typeface="Courier New" panose="02070309020205020404" pitchFamily="49" charset="0"/>
              </a:rPr>
              <a:t>HTTP/1.1 200 OK</a:t>
            </a:r>
          </a:p>
          <a:p>
            <a:r>
              <a:rPr lang="en-US" sz="1800" b="1" dirty="0">
                <a:latin typeface="Courier" pitchFamily="2" charset="0"/>
                <a:cs typeface="Courier New" panose="02070309020205020404" pitchFamily="49" charset="0"/>
              </a:rPr>
              <a:t>Date: Tue, 08 Sep 2020 00:53:20 GMT</a:t>
            </a:r>
          </a:p>
          <a:p>
            <a:r>
              <a:rPr lang="en-US" sz="1800" b="1" dirty="0">
                <a:latin typeface="Courier" pitchFamily="2" charset="0"/>
                <a:cs typeface="Courier New" panose="02070309020205020404" pitchFamily="49" charset="0"/>
              </a:rPr>
              <a:t>Server: Apache/2.4.6 (CentOS) OpenSSL/1.0.2k-fips PHP/7.4.9 </a:t>
            </a:r>
            <a:r>
              <a:rPr lang="en-US" sz="1800" b="1" dirty="0" err="1">
                <a:latin typeface="Courier" pitchFamily="2" charset="0"/>
                <a:cs typeface="Courier New" panose="02070309020205020404" pitchFamily="49" charset="0"/>
              </a:rPr>
              <a:t>mod_perl</a:t>
            </a:r>
            <a:r>
              <a:rPr lang="en-US" sz="1800" b="1" dirty="0">
                <a:latin typeface="Courier" pitchFamily="2" charset="0"/>
                <a:cs typeface="Courier New" panose="02070309020205020404" pitchFamily="49" charset="0"/>
              </a:rPr>
              <a:t>/2.0.11 Perl/v5.16.3</a:t>
            </a:r>
          </a:p>
          <a:p>
            <a:r>
              <a:rPr lang="en-US" sz="1800" b="1" dirty="0">
                <a:latin typeface="Courier" pitchFamily="2" charset="0"/>
                <a:cs typeface="Courier New" panose="02070309020205020404" pitchFamily="49" charset="0"/>
              </a:rPr>
              <a:t>Last-Modified: Tue, 01 Mar 2016 18:57:50 GMT</a:t>
            </a:r>
          </a:p>
          <a:p>
            <a:r>
              <a:rPr lang="en-US" sz="1800" b="1" dirty="0" err="1">
                <a:latin typeface="Courier" pitchFamily="2" charset="0"/>
                <a:cs typeface="Courier New" panose="02070309020205020404" pitchFamily="49" charset="0"/>
              </a:rPr>
              <a:t>ETag</a:t>
            </a:r>
            <a:r>
              <a:rPr lang="en-US" sz="1800" b="1" dirty="0">
                <a:latin typeface="Courier" pitchFamily="2" charset="0"/>
                <a:cs typeface="Courier New" panose="02070309020205020404" pitchFamily="49" charset="0"/>
              </a:rPr>
              <a:t>: "a5b-52d015789ee9e"</a:t>
            </a:r>
          </a:p>
          <a:p>
            <a:r>
              <a:rPr lang="en-US" sz="1800" b="1" dirty="0">
                <a:latin typeface="Courier" pitchFamily="2" charset="0"/>
                <a:cs typeface="Courier New" panose="02070309020205020404" pitchFamily="49" charset="0"/>
              </a:rPr>
              <a:t>Accept-Ranges: bytes</a:t>
            </a:r>
          </a:p>
          <a:p>
            <a:r>
              <a:rPr lang="en-US" sz="1800" b="1" dirty="0">
                <a:latin typeface="Courier" pitchFamily="2" charset="0"/>
                <a:cs typeface="Courier New" panose="02070309020205020404" pitchFamily="49" charset="0"/>
              </a:rPr>
              <a:t>Content-Length: 2651</a:t>
            </a:r>
          </a:p>
          <a:p>
            <a:r>
              <a:rPr lang="en-US" sz="1800" b="1" dirty="0">
                <a:latin typeface="Courier" pitchFamily="2" charset="0"/>
                <a:cs typeface="Courier New" panose="02070309020205020404" pitchFamily="49" charset="0"/>
              </a:rPr>
              <a:t>Content-Type: text/html; charset=UTF-8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panose="02070309020205020404" pitchFamily="49" charset="0"/>
              </a:rPr>
              <a:t>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altLang="en-US" sz="1800" b="1" dirty="0">
                <a:latin typeface="Courier New" panose="02070309020205020404" pitchFamily="49" charset="0"/>
              </a:rPr>
              <a:t>data data data data data ... </a:t>
            </a:r>
            <a:endParaRPr lang="en-US" altLang="en-US" sz="1800" b="1" dirty="0">
              <a:latin typeface="Courier New" panose="02070309020205020404" pitchFamily="49" charset="0"/>
            </a:endParaRP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1248C33-8978-FA4A-B68D-07F7345C9C4D}"/>
              </a:ext>
            </a:extLst>
          </p:cNvPr>
          <p:cNvCxnSpPr>
            <a:cxnSpLocks/>
          </p:cNvCxnSpPr>
          <p:nvPr/>
        </p:nvCxnSpPr>
        <p:spPr>
          <a:xfrm>
            <a:off x="3593872" y="1845820"/>
            <a:ext cx="1436915" cy="0"/>
          </a:xfrm>
          <a:prstGeom prst="straightConnector1">
            <a:avLst/>
          </a:prstGeom>
          <a:ln w="19050">
            <a:solidFill>
              <a:srgbClr val="0000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A1C1D39C-E830-C840-962A-5EF5A5C89548}"/>
              </a:ext>
            </a:extLst>
          </p:cNvPr>
          <p:cNvCxnSpPr>
            <a:cxnSpLocks/>
          </p:cNvCxnSpPr>
          <p:nvPr/>
        </p:nvCxnSpPr>
        <p:spPr>
          <a:xfrm>
            <a:off x="3642857" y="4850277"/>
            <a:ext cx="1436915" cy="0"/>
          </a:xfrm>
          <a:prstGeom prst="straightConnector1">
            <a:avLst/>
          </a:prstGeom>
          <a:ln w="19050">
            <a:solidFill>
              <a:srgbClr val="0000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1">
            <a:extLst>
              <a:ext uri="{FF2B5EF4-FFF2-40B4-BE49-F238E27FC236}">
                <a16:creationId xmlns:a16="http://schemas.microsoft.com/office/drawing/2014/main" id="{2551C779-9290-AD4E-91BD-E60A7E927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630" y="6155251"/>
            <a:ext cx="95213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/>
              <a:t>* Check out the online interactive exercises for more examples: h</a:t>
            </a:r>
            <a:r>
              <a:rPr lang="en-US" altLang="en-US" sz="1200" dirty="0"/>
              <a:t>ttp://</a:t>
            </a:r>
            <a:r>
              <a:rPr lang="en-US" altLang="en-US" sz="1200" dirty="0" err="1"/>
              <a:t>gaia.cs.umass.edu</a:t>
            </a:r>
            <a:r>
              <a:rPr lang="en-US" altLang="en-US" sz="1200" dirty="0"/>
              <a:t>/</a:t>
            </a:r>
            <a:r>
              <a:rPr lang="en-US" altLang="en-US" sz="1200" dirty="0" err="1"/>
              <a:t>kurose_ross</a:t>
            </a:r>
            <a:r>
              <a:rPr lang="en-US" altLang="en-US" sz="1200" dirty="0"/>
              <a:t>/interactive/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A44120-8306-2742-A6C5-833CF39C2053}"/>
              </a:ext>
            </a:extLst>
          </p:cNvPr>
          <p:cNvSpPr/>
          <p:nvPr/>
        </p:nvSpPr>
        <p:spPr>
          <a:xfrm>
            <a:off x="506185" y="4724398"/>
            <a:ext cx="10733315" cy="1894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7B4A04F6-6325-3B46-B996-B1257F5CC1D8}"/>
              </a:ext>
            </a:extLst>
          </p:cNvPr>
          <p:cNvSpPr/>
          <p:nvPr/>
        </p:nvSpPr>
        <p:spPr>
          <a:xfrm>
            <a:off x="4963885" y="2057400"/>
            <a:ext cx="261258" cy="2694214"/>
          </a:xfrm>
          <a:prstGeom prst="leftBrace">
            <a:avLst/>
          </a:prstGeom>
          <a:ln w="22225">
            <a:solidFill>
              <a:srgbClr val="000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B0BCB5-3B5E-AE49-AE9B-AE6FFB902BA8}"/>
              </a:ext>
            </a:extLst>
          </p:cNvPr>
          <p:cNvSpPr/>
          <p:nvPr/>
        </p:nvSpPr>
        <p:spPr>
          <a:xfrm>
            <a:off x="4359729" y="2041072"/>
            <a:ext cx="7151914" cy="2982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7232E2-6D04-AD43-8E7F-3073A3A01F08}"/>
              </a:ext>
            </a:extLst>
          </p:cNvPr>
          <p:cNvSpPr/>
          <p:nvPr/>
        </p:nvSpPr>
        <p:spPr>
          <a:xfrm>
            <a:off x="3858986" y="2939143"/>
            <a:ext cx="7151914" cy="1355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5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379879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Maintaining user/server state: cookies</a:t>
            </a:r>
            <a:endParaRPr lang="en-US" sz="4400" dirty="0"/>
          </a:p>
        </p:txBody>
      </p:sp>
      <p:sp>
        <p:nvSpPr>
          <p:cNvPr id="96" name="Text Box 5">
            <a:extLst>
              <a:ext uri="{FF2B5EF4-FFF2-40B4-BE49-F238E27FC236}">
                <a16:creationId xmlns:a16="http://schemas.microsoft.com/office/drawing/2014/main" id="{BDD58876-57D5-6242-A5A0-1F4F57BBD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865" y="1181598"/>
            <a:ext cx="8739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client</a:t>
            </a:r>
          </a:p>
        </p:txBody>
      </p:sp>
      <p:sp>
        <p:nvSpPr>
          <p:cNvPr id="97" name="Text Box 6">
            <a:extLst>
              <a:ext uri="{FF2B5EF4-FFF2-40B4-BE49-F238E27FC236}">
                <a16:creationId xmlns:a16="http://schemas.microsoft.com/office/drawing/2014/main" id="{2C7DB634-32FD-8242-867E-9B9E0867E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190" y="1470470"/>
            <a:ext cx="9669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server</a:t>
            </a:r>
          </a:p>
        </p:txBody>
      </p:sp>
      <p:grpSp>
        <p:nvGrpSpPr>
          <p:cNvPr id="98" name="Group 90">
            <a:extLst>
              <a:ext uri="{FF2B5EF4-FFF2-40B4-BE49-F238E27FC236}">
                <a16:creationId xmlns:a16="http://schemas.microsoft.com/office/drawing/2014/main" id="{94011BFB-FD4F-E449-8218-8F0FBC795682}"/>
              </a:ext>
            </a:extLst>
          </p:cNvPr>
          <p:cNvGrpSpPr>
            <a:grpSpLocks/>
          </p:cNvGrpSpPr>
          <p:nvPr/>
        </p:nvGrpSpPr>
        <p:grpSpPr bwMode="auto">
          <a:xfrm>
            <a:off x="2209997" y="3972592"/>
            <a:ext cx="3873500" cy="458788"/>
            <a:chOff x="1414" y="2657"/>
            <a:chExt cx="2440" cy="289"/>
          </a:xfrm>
        </p:grpSpPr>
        <p:sp>
          <p:nvSpPr>
            <p:cNvPr id="99" name="Line 16">
              <a:extLst>
                <a:ext uri="{FF2B5EF4-FFF2-40B4-BE49-F238E27FC236}">
                  <a16:creationId xmlns:a16="http://schemas.microsoft.com/office/drawing/2014/main" id="{88BDB1BC-CF22-D740-8FD0-3286D32A2A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14" y="2657"/>
              <a:ext cx="2440" cy="2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grpSp>
          <p:nvGrpSpPr>
            <p:cNvPr id="100" name="Group 17">
              <a:extLst>
                <a:ext uri="{FF2B5EF4-FFF2-40B4-BE49-F238E27FC236}">
                  <a16:creationId xmlns:a16="http://schemas.microsoft.com/office/drawing/2014/main" id="{1663D802-36E9-1C4C-BFE3-BD3D003350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3" y="2694"/>
              <a:ext cx="1897" cy="252"/>
              <a:chOff x="3268" y="2846"/>
              <a:chExt cx="1897" cy="252"/>
            </a:xfrm>
          </p:grpSpPr>
          <p:sp>
            <p:nvSpPr>
              <p:cNvPr id="101" name="Rectangle 18">
                <a:extLst>
                  <a:ext uri="{FF2B5EF4-FFF2-40B4-BE49-F238E27FC236}">
                    <a16:creationId xmlns:a16="http://schemas.microsoft.com/office/drawing/2014/main" id="{F3795387-184E-6040-B5E5-4A94444CF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2" name="Text Box 19">
                <a:extLst>
                  <a:ext uri="{FF2B5EF4-FFF2-40B4-BE49-F238E27FC236}">
                    <a16:creationId xmlns:a16="http://schemas.microsoft.com/office/drawing/2014/main" id="{1E8E6531-8FF1-1C40-8C70-630F4E1475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897" cy="2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usual HTTP response msg</a:t>
                </a: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</p:grpSp>
      </p:grpSp>
      <p:grpSp>
        <p:nvGrpSpPr>
          <p:cNvPr id="103" name="Group 94">
            <a:extLst>
              <a:ext uri="{FF2B5EF4-FFF2-40B4-BE49-F238E27FC236}">
                <a16:creationId xmlns:a16="http://schemas.microsoft.com/office/drawing/2014/main" id="{A02DFDF0-ACF5-0944-BB01-BEA857B2408F}"/>
              </a:ext>
            </a:extLst>
          </p:cNvPr>
          <p:cNvGrpSpPr>
            <a:grpSpLocks/>
          </p:cNvGrpSpPr>
          <p:nvPr/>
        </p:nvGrpSpPr>
        <p:grpSpPr bwMode="auto">
          <a:xfrm>
            <a:off x="2215623" y="5782437"/>
            <a:ext cx="3859213" cy="463549"/>
            <a:chOff x="1392" y="3579"/>
            <a:chExt cx="2431" cy="292"/>
          </a:xfrm>
        </p:grpSpPr>
        <p:sp>
          <p:nvSpPr>
            <p:cNvPr id="104" name="Line 24">
              <a:extLst>
                <a:ext uri="{FF2B5EF4-FFF2-40B4-BE49-F238E27FC236}">
                  <a16:creationId xmlns:a16="http://schemas.microsoft.com/office/drawing/2014/main" id="{EEB16C5E-89E3-9248-A0E9-068D3F51C4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2" y="3579"/>
              <a:ext cx="2431" cy="2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sp>
          <p:nvSpPr>
            <p:cNvPr id="107" name="Text Box 27">
              <a:extLst>
                <a:ext uri="{FF2B5EF4-FFF2-40B4-BE49-F238E27FC236}">
                  <a16:creationId xmlns:a16="http://schemas.microsoft.com/office/drawing/2014/main" id="{474B7C25-022E-B449-BFB7-79520686A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" y="3619"/>
              <a:ext cx="1852" cy="2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usual HTTP response msg</a:t>
              </a:r>
              <a:endPara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08" name="Text Box 59">
            <a:extLst>
              <a:ext uri="{FF2B5EF4-FFF2-40B4-BE49-F238E27FC236}">
                <a16:creationId xmlns:a16="http://schemas.microsoft.com/office/drawing/2014/main" id="{8FCE1392-BEBB-7649-A72C-5DBA31761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347" y="2208874"/>
            <a:ext cx="1787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cookie file</a:t>
            </a:r>
          </a:p>
        </p:txBody>
      </p:sp>
      <p:sp>
        <p:nvSpPr>
          <p:cNvPr id="109" name="Text Box 66">
            <a:extLst>
              <a:ext uri="{FF2B5EF4-FFF2-40B4-BE49-F238E27FC236}">
                <a16:creationId xmlns:a16="http://schemas.microsoft.com/office/drawing/2014/main" id="{0A6A1E02-F6BE-5D46-AD20-D1F7027FB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963" y="4586994"/>
            <a:ext cx="18101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one week later:</a:t>
            </a:r>
          </a:p>
        </p:txBody>
      </p:sp>
      <p:grpSp>
        <p:nvGrpSpPr>
          <p:cNvPr id="110" name="Group 89">
            <a:extLst>
              <a:ext uri="{FF2B5EF4-FFF2-40B4-BE49-F238E27FC236}">
                <a16:creationId xmlns:a16="http://schemas.microsoft.com/office/drawing/2014/main" id="{40D8E44C-8C6C-D542-9BE7-10406B51CDF5}"/>
              </a:ext>
            </a:extLst>
          </p:cNvPr>
          <p:cNvGrpSpPr>
            <a:grpSpLocks/>
          </p:cNvGrpSpPr>
          <p:nvPr/>
        </p:nvGrpSpPr>
        <p:grpSpPr bwMode="auto">
          <a:xfrm>
            <a:off x="2211518" y="3343939"/>
            <a:ext cx="6777024" cy="1128713"/>
            <a:chOff x="1411" y="2261"/>
            <a:chExt cx="3533" cy="711"/>
          </a:xfrm>
        </p:grpSpPr>
        <p:sp>
          <p:nvSpPr>
            <p:cNvPr id="111" name="Line 12">
              <a:extLst>
                <a:ext uri="{FF2B5EF4-FFF2-40B4-BE49-F238E27FC236}">
                  <a16:creationId xmlns:a16="http://schemas.microsoft.com/office/drawing/2014/main" id="{153DBCD9-AEFE-0D4C-84B4-A29E1AAACC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1" y="2361"/>
              <a:ext cx="2016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sp>
          <p:nvSpPr>
            <p:cNvPr id="112" name="Text Box 15">
              <a:extLst>
                <a:ext uri="{FF2B5EF4-FFF2-40B4-BE49-F238E27FC236}">
                  <a16:creationId xmlns:a16="http://schemas.microsoft.com/office/drawing/2014/main" id="{B4EE3ACA-27BC-0046-99A0-E10CEAF864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8" y="2261"/>
              <a:ext cx="1689" cy="4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usual HTTP request msg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cookie: 1678</a:t>
              </a:r>
            </a:p>
          </p:txBody>
        </p:sp>
        <p:sp>
          <p:nvSpPr>
            <p:cNvPr id="113" name="Text Box 28">
              <a:extLst>
                <a:ext uri="{FF2B5EF4-FFF2-40B4-BE49-F238E27FC236}">
                  <a16:creationId xmlns:a16="http://schemas.microsoft.com/office/drawing/2014/main" id="{E0C8E058-016B-9643-8EC4-38404A2A2E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9" y="2332"/>
              <a:ext cx="607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cookie-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specific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action</a:t>
              </a:r>
            </a:p>
          </p:txBody>
        </p:sp>
        <p:sp>
          <p:nvSpPr>
            <p:cNvPr id="114" name="Line 42">
              <a:extLst>
                <a:ext uri="{FF2B5EF4-FFF2-40B4-BE49-F238E27FC236}">
                  <a16:creationId xmlns:a16="http://schemas.microsoft.com/office/drawing/2014/main" id="{AEE1E959-6738-514B-BC11-A0C6268B08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52" y="2367"/>
              <a:ext cx="692" cy="2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grpSp>
          <p:nvGrpSpPr>
            <p:cNvPr id="115" name="Group 83">
              <a:extLst>
                <a:ext uri="{FF2B5EF4-FFF2-40B4-BE49-F238E27FC236}">
                  <a16:creationId xmlns:a16="http://schemas.microsoft.com/office/drawing/2014/main" id="{B7857F88-08E3-E240-A20C-5162D29690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6" y="2363"/>
              <a:ext cx="539" cy="252"/>
              <a:chOff x="4306" y="2273"/>
              <a:chExt cx="539" cy="252"/>
            </a:xfrm>
          </p:grpSpPr>
          <p:sp>
            <p:nvSpPr>
              <p:cNvPr id="116" name="Rectangle 72">
                <a:extLst>
                  <a:ext uri="{FF2B5EF4-FFF2-40B4-BE49-F238E27FC236}">
                    <a16:creationId xmlns:a16="http://schemas.microsoft.com/office/drawing/2014/main" id="{597ACCEC-4FF2-6B40-8454-C2F1F6A7C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9" y="2365"/>
                <a:ext cx="384" cy="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" name="Text Box 43">
                <a:extLst>
                  <a:ext uri="{FF2B5EF4-FFF2-40B4-BE49-F238E27FC236}">
                    <a16:creationId xmlns:a16="http://schemas.microsoft.com/office/drawing/2014/main" id="{361D7D30-A4D4-5C44-878A-9FE3CEA441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6" y="2273"/>
                <a:ext cx="53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access</a:t>
                </a:r>
              </a:p>
            </p:txBody>
          </p:sp>
        </p:grpSp>
      </p:grpSp>
      <p:grpSp>
        <p:nvGrpSpPr>
          <p:cNvPr id="118" name="Group 81">
            <a:extLst>
              <a:ext uri="{FF2B5EF4-FFF2-40B4-BE49-F238E27FC236}">
                <a16:creationId xmlns:a16="http://schemas.microsoft.com/office/drawing/2014/main" id="{CCEC4E82-EFC9-4646-BCEE-C0B8C7E94B5A}"/>
              </a:ext>
            </a:extLst>
          </p:cNvPr>
          <p:cNvGrpSpPr>
            <a:grpSpLocks/>
          </p:cNvGrpSpPr>
          <p:nvPr/>
        </p:nvGrpSpPr>
        <p:grpSpPr bwMode="auto">
          <a:xfrm>
            <a:off x="917772" y="1677062"/>
            <a:ext cx="1066800" cy="565150"/>
            <a:chOff x="527" y="1047"/>
            <a:chExt cx="855" cy="486"/>
          </a:xfrm>
        </p:grpSpPr>
        <p:sp>
          <p:nvSpPr>
            <p:cNvPr id="119" name="AutoShape 67">
              <a:extLst>
                <a:ext uri="{FF2B5EF4-FFF2-40B4-BE49-F238E27FC236}">
                  <a16:creationId xmlns:a16="http://schemas.microsoft.com/office/drawing/2014/main" id="{3FF0F743-E4ED-2B41-96D3-06A33C244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" y="1047"/>
              <a:ext cx="855" cy="486"/>
            </a:xfrm>
            <a:prstGeom prst="can">
              <a:avLst>
                <a:gd name="adj" fmla="val 25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120" name="Text Box 60">
              <a:extLst>
                <a:ext uri="{FF2B5EF4-FFF2-40B4-BE49-F238E27FC236}">
                  <a16:creationId xmlns:a16="http://schemas.microsoft.com/office/drawing/2014/main" id="{6117DA15-C6DD-B847-B11A-0D6EFDBC12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" y="1193"/>
              <a:ext cx="805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ebay</a:t>
              </a: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 8734</a:t>
              </a:r>
            </a:p>
          </p:txBody>
        </p:sp>
      </p:grpSp>
      <p:grpSp>
        <p:nvGrpSpPr>
          <p:cNvPr id="121" name="Group 95">
            <a:extLst>
              <a:ext uri="{FF2B5EF4-FFF2-40B4-BE49-F238E27FC236}">
                <a16:creationId xmlns:a16="http://schemas.microsoft.com/office/drawing/2014/main" id="{6419469C-19C4-3947-B461-0398BDE5A56E}"/>
              </a:ext>
            </a:extLst>
          </p:cNvPr>
          <p:cNvGrpSpPr>
            <a:grpSpLocks/>
          </p:cNvGrpSpPr>
          <p:nvPr/>
        </p:nvGrpSpPr>
        <p:grpSpPr bwMode="auto">
          <a:xfrm>
            <a:off x="2165547" y="1861211"/>
            <a:ext cx="6972540" cy="1301749"/>
            <a:chOff x="1386" y="1327"/>
            <a:chExt cx="3730" cy="820"/>
          </a:xfrm>
        </p:grpSpPr>
        <p:sp>
          <p:nvSpPr>
            <p:cNvPr id="122" name="Line 4">
              <a:extLst>
                <a:ext uri="{FF2B5EF4-FFF2-40B4-BE49-F238E27FC236}">
                  <a16:creationId xmlns:a16="http://schemas.microsoft.com/office/drawing/2014/main" id="{53358BBA-04B8-9D40-89A7-C1749138D1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6" y="1355"/>
              <a:ext cx="2082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sp>
          <p:nvSpPr>
            <p:cNvPr id="123" name="Text Box 8">
              <a:extLst>
                <a:ext uri="{FF2B5EF4-FFF2-40B4-BE49-F238E27FC236}">
                  <a16:creationId xmlns:a16="http://schemas.microsoft.com/office/drawing/2014/main" id="{437463ED-2B74-A04D-85BF-36A6CD1AD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4" y="1327"/>
              <a:ext cx="1689" cy="2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usual HTTP request msg</a:t>
              </a:r>
            </a:p>
          </p:txBody>
        </p:sp>
        <p:sp>
          <p:nvSpPr>
            <p:cNvPr id="124" name="Text Box 31">
              <a:extLst>
                <a:ext uri="{FF2B5EF4-FFF2-40B4-BE49-F238E27FC236}">
                  <a16:creationId xmlns:a16="http://schemas.microsoft.com/office/drawing/2014/main" id="{8689192D-F56C-1640-861C-3C443D419F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0" y="1390"/>
              <a:ext cx="848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Amazon server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creates ID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1678 for user</a:t>
              </a:r>
              <a:endPara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grpSp>
          <p:nvGrpSpPr>
            <p:cNvPr id="125" name="Group 82">
              <a:extLst>
                <a:ext uri="{FF2B5EF4-FFF2-40B4-BE49-F238E27FC236}">
                  <a16:creationId xmlns:a16="http://schemas.microsoft.com/office/drawing/2014/main" id="{03DF1B1A-A9A9-854D-8891-346BB0DBAA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1730"/>
              <a:ext cx="739" cy="417"/>
              <a:chOff x="4377" y="1640"/>
              <a:chExt cx="739" cy="417"/>
            </a:xfrm>
          </p:grpSpPr>
          <p:sp>
            <p:nvSpPr>
              <p:cNvPr id="126" name="Line 40">
                <a:extLst>
                  <a:ext uri="{FF2B5EF4-FFF2-40B4-BE49-F238E27FC236}">
                    <a16:creationId xmlns:a16="http://schemas.microsoft.com/office/drawing/2014/main" id="{52C051AD-65C2-504B-9A70-F8E72303C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7" y="1640"/>
                <a:ext cx="659" cy="4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" name="Rectangle 73">
                <a:extLst>
                  <a:ext uri="{FF2B5EF4-FFF2-40B4-BE49-F238E27FC236}">
                    <a16:creationId xmlns:a16="http://schemas.microsoft.com/office/drawing/2014/main" id="{7F34673E-5298-3241-9317-86EC3DD70F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0" y="1729"/>
                <a:ext cx="602" cy="2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8" name="Text Box 41">
                <a:extLst>
                  <a:ext uri="{FF2B5EF4-FFF2-40B4-BE49-F238E27FC236}">
                    <a16:creationId xmlns:a16="http://schemas.microsoft.com/office/drawing/2014/main" id="{F17F9C36-958E-4C47-BE78-4A1A5F0726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1" y="1702"/>
                <a:ext cx="735" cy="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7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create</a:t>
                </a:r>
              </a:p>
              <a:p>
                <a:pPr marL="0" marR="0" lvl="0" indent="0" defTabSz="914400" eaLnBrk="0" fontAlgn="base" latinLnBrk="0" hangingPunct="0">
                  <a:lnSpc>
                    <a:spcPct val="7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    entry</a:t>
                </a:r>
              </a:p>
            </p:txBody>
          </p:sp>
        </p:grpSp>
      </p:grpSp>
      <p:grpSp>
        <p:nvGrpSpPr>
          <p:cNvPr id="129" name="Group 88">
            <a:extLst>
              <a:ext uri="{FF2B5EF4-FFF2-40B4-BE49-F238E27FC236}">
                <a16:creationId xmlns:a16="http://schemas.microsoft.com/office/drawing/2014/main" id="{7A1CD3F5-FA12-5E48-9AC5-0FFB79FB2A15}"/>
              </a:ext>
            </a:extLst>
          </p:cNvPr>
          <p:cNvGrpSpPr>
            <a:grpSpLocks/>
          </p:cNvGrpSpPr>
          <p:nvPr/>
        </p:nvGrpSpPr>
        <p:grpSpPr bwMode="auto">
          <a:xfrm>
            <a:off x="888794" y="2389025"/>
            <a:ext cx="5151555" cy="890270"/>
            <a:chOff x="462" y="1603"/>
            <a:chExt cx="3550" cy="719"/>
          </a:xfrm>
        </p:grpSpPr>
        <p:sp>
          <p:nvSpPr>
            <p:cNvPr id="130" name="Line 9">
              <a:extLst>
                <a:ext uri="{FF2B5EF4-FFF2-40B4-BE49-F238E27FC236}">
                  <a16:creationId xmlns:a16="http://schemas.microsoft.com/office/drawing/2014/main" id="{34D0E0B7-0FCE-BB41-80D4-74036A2750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04" y="1603"/>
              <a:ext cx="2608" cy="27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sp>
          <p:nvSpPr>
            <p:cNvPr id="131" name="Text Box 11">
              <a:extLst>
                <a:ext uri="{FF2B5EF4-FFF2-40B4-BE49-F238E27FC236}">
                  <a16:creationId xmlns:a16="http://schemas.microsoft.com/office/drawing/2014/main" id="{C2A582BF-35AD-EC42-8C5E-BCF7C4420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2" y="1650"/>
              <a:ext cx="1665" cy="5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usual HTTP response 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set-cookie: 1678 </a:t>
              </a:r>
            </a:p>
          </p:txBody>
        </p:sp>
        <p:grpSp>
          <p:nvGrpSpPr>
            <p:cNvPr id="132" name="Group 76">
              <a:extLst>
                <a:ext uri="{FF2B5EF4-FFF2-40B4-BE49-F238E27FC236}">
                  <a16:creationId xmlns:a16="http://schemas.microsoft.com/office/drawing/2014/main" id="{9B50E41F-6BE8-5B41-B57A-83E988A059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" y="1836"/>
              <a:ext cx="1004" cy="486"/>
              <a:chOff x="687" y="1746"/>
              <a:chExt cx="1004" cy="486"/>
            </a:xfrm>
          </p:grpSpPr>
          <p:sp>
            <p:nvSpPr>
              <p:cNvPr id="133" name="AutoShape 74">
                <a:extLst>
                  <a:ext uri="{FF2B5EF4-FFF2-40B4-BE49-F238E27FC236}">
                    <a16:creationId xmlns:a16="http://schemas.microsoft.com/office/drawing/2014/main" id="{0B53BA64-2104-564F-AC68-42F70CD18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" y="1746"/>
                <a:ext cx="735" cy="486"/>
              </a:xfrm>
              <a:prstGeom prst="can">
                <a:avLst>
                  <a:gd name="adj" fmla="val 25000"/>
                </a:avLst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4" name="Text Box 75">
                <a:extLst>
                  <a:ext uri="{FF2B5EF4-FFF2-40B4-BE49-F238E27FC236}">
                    <a16:creationId xmlns:a16="http://schemas.microsoft.com/office/drawing/2014/main" id="{40EF6721-60A7-E646-8306-ACE2C580AA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" y="1836"/>
                <a:ext cx="1004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ebay</a:t>
                </a:r>
                <a:r>
                  <a:rPr kumimoji="0" lang="en-US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 8734</a:t>
                </a:r>
              </a:p>
              <a:p>
                <a:pPr marL="0" marR="0" lvl="0" indent="0" defTabSz="91440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amazon 1678</a:t>
                </a:r>
              </a:p>
            </p:txBody>
          </p:sp>
        </p:grpSp>
      </p:grpSp>
      <p:grpSp>
        <p:nvGrpSpPr>
          <p:cNvPr id="135" name="Group 93">
            <a:extLst>
              <a:ext uri="{FF2B5EF4-FFF2-40B4-BE49-F238E27FC236}">
                <a16:creationId xmlns:a16="http://schemas.microsoft.com/office/drawing/2014/main" id="{3301D1A0-4332-D44D-9339-6985DCD61D45}"/>
              </a:ext>
            </a:extLst>
          </p:cNvPr>
          <p:cNvGrpSpPr>
            <a:grpSpLocks/>
          </p:cNvGrpSpPr>
          <p:nvPr/>
        </p:nvGrpSpPr>
        <p:grpSpPr bwMode="auto">
          <a:xfrm>
            <a:off x="2207417" y="4280293"/>
            <a:ext cx="6781125" cy="2001838"/>
            <a:chOff x="1406" y="2641"/>
            <a:chExt cx="3562" cy="1261"/>
          </a:xfrm>
        </p:grpSpPr>
        <p:sp>
          <p:nvSpPr>
            <p:cNvPr id="136" name="Line 20">
              <a:extLst>
                <a:ext uri="{FF2B5EF4-FFF2-40B4-BE49-F238E27FC236}">
                  <a16:creationId xmlns:a16="http://schemas.microsoft.com/office/drawing/2014/main" id="{27A08B61-84D4-974B-B631-032C83422C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6" y="3293"/>
              <a:ext cx="2032" cy="2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sp>
          <p:nvSpPr>
            <p:cNvPr id="137" name="Text Box 23">
              <a:extLst>
                <a:ext uri="{FF2B5EF4-FFF2-40B4-BE49-F238E27FC236}">
                  <a16:creationId xmlns:a16="http://schemas.microsoft.com/office/drawing/2014/main" id="{C0FE6E20-0831-D147-9963-B3CABC0FF1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1" y="3171"/>
              <a:ext cx="1689" cy="4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usual HTTP request msg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cookie: 1678</a:t>
              </a:r>
            </a:p>
          </p:txBody>
        </p:sp>
        <p:sp>
          <p:nvSpPr>
            <p:cNvPr id="138" name="Text Box 29">
              <a:extLst>
                <a:ext uri="{FF2B5EF4-FFF2-40B4-BE49-F238E27FC236}">
                  <a16:creationId xmlns:a16="http://schemas.microsoft.com/office/drawing/2014/main" id="{8241B379-77A9-114B-8D91-05EAB5E6DC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9" y="3262"/>
              <a:ext cx="607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cookie-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specific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action</a:t>
              </a:r>
            </a:p>
          </p:txBody>
        </p:sp>
        <p:sp>
          <p:nvSpPr>
            <p:cNvPr id="139" name="Line 44">
              <a:extLst>
                <a:ext uri="{FF2B5EF4-FFF2-40B4-BE49-F238E27FC236}">
                  <a16:creationId xmlns:a16="http://schemas.microsoft.com/office/drawing/2014/main" id="{E200A986-F657-7343-BB4C-41C023FA53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81" y="2641"/>
              <a:ext cx="787" cy="8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sp>
          <p:nvSpPr>
            <p:cNvPr id="140" name="Text Box 71">
              <a:extLst>
                <a:ext uri="{FF2B5EF4-FFF2-40B4-BE49-F238E27FC236}">
                  <a16:creationId xmlns:a16="http://schemas.microsoft.com/office/drawing/2014/main" id="{CCBDD99D-1C5A-2749-9C7B-9D0A6E0A3C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7" y="2939"/>
              <a:ext cx="539" cy="2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access</a:t>
              </a:r>
            </a:p>
          </p:txBody>
        </p:sp>
      </p:grpSp>
      <p:grpSp>
        <p:nvGrpSpPr>
          <p:cNvPr id="141" name="Group 77">
            <a:extLst>
              <a:ext uri="{FF2B5EF4-FFF2-40B4-BE49-F238E27FC236}">
                <a16:creationId xmlns:a16="http://schemas.microsoft.com/office/drawing/2014/main" id="{147D74CA-2DA8-1241-A8E8-3EF2E932E88E}"/>
              </a:ext>
            </a:extLst>
          </p:cNvPr>
          <p:cNvGrpSpPr>
            <a:grpSpLocks/>
          </p:cNvGrpSpPr>
          <p:nvPr/>
        </p:nvGrpSpPr>
        <p:grpSpPr bwMode="auto">
          <a:xfrm>
            <a:off x="868878" y="5028005"/>
            <a:ext cx="1389062" cy="633978"/>
            <a:chOff x="702" y="1746"/>
            <a:chExt cx="1004" cy="486"/>
          </a:xfrm>
        </p:grpSpPr>
        <p:sp>
          <p:nvSpPr>
            <p:cNvPr id="142" name="AutoShape 78">
              <a:extLst>
                <a:ext uri="{FF2B5EF4-FFF2-40B4-BE49-F238E27FC236}">
                  <a16:creationId xmlns:a16="http://schemas.microsoft.com/office/drawing/2014/main" id="{19C72BA2-8506-044E-A290-911BA7AE5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" y="1746"/>
              <a:ext cx="773" cy="486"/>
            </a:xfrm>
            <a:prstGeom prst="can">
              <a:avLst>
                <a:gd name="adj" fmla="val 25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143" name="Text Box 79">
              <a:extLst>
                <a:ext uri="{FF2B5EF4-FFF2-40B4-BE49-F238E27FC236}">
                  <a16:creationId xmlns:a16="http://schemas.microsoft.com/office/drawing/2014/main" id="{DF0A1B9A-EFCF-7042-A14D-D22FE4D35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" y="1851"/>
              <a:ext cx="100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ebay</a:t>
              </a: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 8734</a:t>
              </a:r>
            </a:p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amazon 1678</a:t>
              </a:r>
              <a:endPara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44" name="Text Box 80">
            <a:extLst>
              <a:ext uri="{FF2B5EF4-FFF2-40B4-BE49-F238E27FC236}">
                <a16:creationId xmlns:a16="http://schemas.microsoft.com/office/drawing/2014/main" id="{EC583638-A99A-9144-B11A-E459DCDD4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154" y="2497050"/>
            <a:ext cx="11400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backend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database</a:t>
            </a:r>
          </a:p>
        </p:txBody>
      </p:sp>
      <p:sp>
        <p:nvSpPr>
          <p:cNvPr id="145" name="AutoShape 327">
            <a:extLst>
              <a:ext uri="{FF2B5EF4-FFF2-40B4-BE49-F238E27FC236}">
                <a16:creationId xmlns:a16="http://schemas.microsoft.com/office/drawing/2014/main" id="{774E3BE6-BFC9-C849-B588-B56E574DA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8029" y="3117763"/>
            <a:ext cx="592138" cy="908050"/>
          </a:xfrm>
          <a:prstGeom prst="can">
            <a:avLst>
              <a:gd name="adj" fmla="val 31004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46" name="Group 63">
            <a:extLst>
              <a:ext uri="{FF2B5EF4-FFF2-40B4-BE49-F238E27FC236}">
                <a16:creationId xmlns:a16="http://schemas.microsoft.com/office/drawing/2014/main" id="{1D650FE6-EFAF-DA42-B6C3-89E2D30D6710}"/>
              </a:ext>
            </a:extLst>
          </p:cNvPr>
          <p:cNvGrpSpPr>
            <a:grpSpLocks/>
          </p:cNvGrpSpPr>
          <p:nvPr/>
        </p:nvGrpSpPr>
        <p:grpSpPr bwMode="auto">
          <a:xfrm>
            <a:off x="5922422" y="1189440"/>
            <a:ext cx="351110" cy="610396"/>
            <a:chOff x="4140" y="429"/>
            <a:chExt cx="1425" cy="2396"/>
          </a:xfrm>
        </p:grpSpPr>
        <p:sp>
          <p:nvSpPr>
            <p:cNvPr id="147" name="Freeform 64">
              <a:extLst>
                <a:ext uri="{FF2B5EF4-FFF2-40B4-BE49-F238E27FC236}">
                  <a16:creationId xmlns:a16="http://schemas.microsoft.com/office/drawing/2014/main" id="{23F46B7A-88B4-C64E-A298-064AE8ED2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sp>
          <p:nvSpPr>
            <p:cNvPr id="148" name="Rectangle 65">
              <a:extLst>
                <a:ext uri="{FF2B5EF4-FFF2-40B4-BE49-F238E27FC236}">
                  <a16:creationId xmlns:a16="http://schemas.microsoft.com/office/drawing/2014/main" id="{932E7E2F-358A-204B-ACA1-ECA34C748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5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149" name="Freeform 66">
              <a:extLst>
                <a:ext uri="{FF2B5EF4-FFF2-40B4-BE49-F238E27FC236}">
                  <a16:creationId xmlns:a16="http://schemas.microsoft.com/office/drawing/2014/main" id="{5AD2CC4E-2BC1-3742-B273-CCF955749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sp>
          <p:nvSpPr>
            <p:cNvPr id="150" name="Freeform 67">
              <a:extLst>
                <a:ext uri="{FF2B5EF4-FFF2-40B4-BE49-F238E27FC236}">
                  <a16:creationId xmlns:a16="http://schemas.microsoft.com/office/drawing/2014/main" id="{1DBFB074-4990-854E-B454-9FF52C6C4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sp>
          <p:nvSpPr>
            <p:cNvPr id="151" name="Rectangle 68">
              <a:extLst>
                <a:ext uri="{FF2B5EF4-FFF2-40B4-BE49-F238E27FC236}">
                  <a16:creationId xmlns:a16="http://schemas.microsoft.com/office/drawing/2014/main" id="{BE0EBEA8-CD1D-5047-B6F1-2FAA1FF32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5"/>
              <a:ext cx="594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grpSp>
          <p:nvGrpSpPr>
            <p:cNvPr id="152" name="Group 69">
              <a:extLst>
                <a:ext uri="{FF2B5EF4-FFF2-40B4-BE49-F238E27FC236}">
                  <a16:creationId xmlns:a16="http://schemas.microsoft.com/office/drawing/2014/main" id="{FB3D83DD-33C0-D64F-AEA3-0EDE478970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77" name="AutoShape 70">
                <a:extLst>
                  <a:ext uri="{FF2B5EF4-FFF2-40B4-BE49-F238E27FC236}">
                    <a16:creationId xmlns:a16="http://schemas.microsoft.com/office/drawing/2014/main" id="{9F58D14A-E308-6E43-8765-29117CEB2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8" name="AutoShape 71">
                <a:extLst>
                  <a:ext uri="{FF2B5EF4-FFF2-40B4-BE49-F238E27FC236}">
                    <a16:creationId xmlns:a16="http://schemas.microsoft.com/office/drawing/2014/main" id="{990E0E9A-D7D4-F540-994A-F5A32D42A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0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53" name="Rectangle 72">
              <a:extLst>
                <a:ext uri="{FF2B5EF4-FFF2-40B4-BE49-F238E27FC236}">
                  <a16:creationId xmlns:a16="http://schemas.microsoft.com/office/drawing/2014/main" id="{914BF847-475C-7C47-96A4-CAFCCACEC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1021"/>
              <a:ext cx="600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grpSp>
          <p:nvGrpSpPr>
            <p:cNvPr id="154" name="Group 73">
              <a:extLst>
                <a:ext uri="{FF2B5EF4-FFF2-40B4-BE49-F238E27FC236}">
                  <a16:creationId xmlns:a16="http://schemas.microsoft.com/office/drawing/2014/main" id="{A276F146-AB6A-8C4E-BD8B-856A510CB0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75" name="AutoShape 74">
                <a:extLst>
                  <a:ext uri="{FF2B5EF4-FFF2-40B4-BE49-F238E27FC236}">
                    <a16:creationId xmlns:a16="http://schemas.microsoft.com/office/drawing/2014/main" id="{FB783255-C8AF-CD4E-84DF-1573DF917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6" name="AutoShape 75">
                <a:extLst>
                  <a:ext uri="{FF2B5EF4-FFF2-40B4-BE49-F238E27FC236}">
                    <a16:creationId xmlns:a16="http://schemas.microsoft.com/office/drawing/2014/main" id="{46E81119-BF44-D945-96D2-7A6A2F19E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5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55" name="Rectangle 76">
              <a:extLst>
                <a:ext uri="{FF2B5EF4-FFF2-40B4-BE49-F238E27FC236}">
                  <a16:creationId xmlns:a16="http://schemas.microsoft.com/office/drawing/2014/main" id="{823BB60D-416A-0746-BBEF-9DC4528B9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" y="1356"/>
              <a:ext cx="594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156" name="Rectangle 77">
              <a:extLst>
                <a:ext uri="{FF2B5EF4-FFF2-40B4-BE49-F238E27FC236}">
                  <a16:creationId xmlns:a16="http://schemas.microsoft.com/office/drawing/2014/main" id="{500EA440-64F5-FE43-A9CD-EC38855A5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7"/>
              <a:ext cx="594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grpSp>
          <p:nvGrpSpPr>
            <p:cNvPr id="157" name="Group 78">
              <a:extLst>
                <a:ext uri="{FF2B5EF4-FFF2-40B4-BE49-F238E27FC236}">
                  <a16:creationId xmlns:a16="http://schemas.microsoft.com/office/drawing/2014/main" id="{014CE493-B3CF-454F-97A3-BF80992E34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73" name="AutoShape 79">
                <a:extLst>
                  <a:ext uri="{FF2B5EF4-FFF2-40B4-BE49-F238E27FC236}">
                    <a16:creationId xmlns:a16="http://schemas.microsoft.com/office/drawing/2014/main" id="{40259673-2628-3C41-9A32-A9512F4B29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7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4" name="AutoShape 80">
                <a:extLst>
                  <a:ext uri="{FF2B5EF4-FFF2-40B4-BE49-F238E27FC236}">
                    <a16:creationId xmlns:a16="http://schemas.microsoft.com/office/drawing/2014/main" id="{F5B75204-14D3-4949-85E6-E03DC0637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58" name="Freeform 81">
              <a:extLst>
                <a:ext uri="{FF2B5EF4-FFF2-40B4-BE49-F238E27FC236}">
                  <a16:creationId xmlns:a16="http://schemas.microsoft.com/office/drawing/2014/main" id="{C088528D-4021-6642-8A80-03351DCF2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grpSp>
          <p:nvGrpSpPr>
            <p:cNvPr id="159" name="Group 82">
              <a:extLst>
                <a:ext uri="{FF2B5EF4-FFF2-40B4-BE49-F238E27FC236}">
                  <a16:creationId xmlns:a16="http://schemas.microsoft.com/office/drawing/2014/main" id="{1859255F-C0C6-124B-9F92-5E236F8BD3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71" name="AutoShape 83">
                <a:extLst>
                  <a:ext uri="{FF2B5EF4-FFF2-40B4-BE49-F238E27FC236}">
                    <a16:creationId xmlns:a16="http://schemas.microsoft.com/office/drawing/2014/main" id="{C035ED52-DDB2-C843-9FFF-5BC45A6C06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2" name="AutoShape 84">
                <a:extLst>
                  <a:ext uri="{FF2B5EF4-FFF2-40B4-BE49-F238E27FC236}">
                    <a16:creationId xmlns:a16="http://schemas.microsoft.com/office/drawing/2014/main" id="{E3C20259-037C-3641-A789-24D0DCCDC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60" name="Rectangle 85">
              <a:extLst>
                <a:ext uri="{FF2B5EF4-FFF2-40B4-BE49-F238E27FC236}">
                  <a16:creationId xmlns:a16="http://schemas.microsoft.com/office/drawing/2014/main" id="{AAA45EA2-DB28-264A-8894-70368F48D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1" y="429"/>
              <a:ext cx="66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161" name="Freeform 86">
              <a:extLst>
                <a:ext uri="{FF2B5EF4-FFF2-40B4-BE49-F238E27FC236}">
                  <a16:creationId xmlns:a16="http://schemas.microsoft.com/office/drawing/2014/main" id="{056A9634-8A28-174F-BB52-3C9B4E969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sp>
          <p:nvSpPr>
            <p:cNvPr id="162" name="Freeform 87">
              <a:extLst>
                <a:ext uri="{FF2B5EF4-FFF2-40B4-BE49-F238E27FC236}">
                  <a16:creationId xmlns:a16="http://schemas.microsoft.com/office/drawing/2014/main" id="{28B4EE70-3F36-D84A-BBF7-26FCDCAB2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sp>
          <p:nvSpPr>
            <p:cNvPr id="163" name="Oval 88">
              <a:extLst>
                <a:ext uri="{FF2B5EF4-FFF2-40B4-BE49-F238E27FC236}">
                  <a16:creationId xmlns:a16="http://schemas.microsoft.com/office/drawing/2014/main" id="{AFA23CDD-2C19-364F-8CB6-E34A3A50A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3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164" name="Freeform 89">
              <a:extLst>
                <a:ext uri="{FF2B5EF4-FFF2-40B4-BE49-F238E27FC236}">
                  <a16:creationId xmlns:a16="http://schemas.microsoft.com/office/drawing/2014/main" id="{C80FF08C-B05A-5742-B82B-9D6BFBFA2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sp>
          <p:nvSpPr>
            <p:cNvPr id="165" name="AutoShape 90">
              <a:extLst>
                <a:ext uri="{FF2B5EF4-FFF2-40B4-BE49-F238E27FC236}">
                  <a16:creationId xmlns:a16="http://schemas.microsoft.com/office/drawing/2014/main" id="{D46EF758-7531-924C-8A33-5AC571E08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166" name="AutoShape 91">
              <a:extLst>
                <a:ext uri="{FF2B5EF4-FFF2-40B4-BE49-F238E27FC236}">
                  <a16:creationId xmlns:a16="http://schemas.microsoft.com/office/drawing/2014/main" id="{E252E208-3522-884B-9DE7-7EB157685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2"/>
              <a:ext cx="1067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167" name="Oval 92">
              <a:extLst>
                <a:ext uri="{FF2B5EF4-FFF2-40B4-BE49-F238E27FC236}">
                  <a16:creationId xmlns:a16="http://schemas.microsoft.com/office/drawing/2014/main" id="{957DD520-6280-3E4E-BAD7-651F51413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" y="2381"/>
              <a:ext cx="154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168" name="Oval 93">
              <a:extLst>
                <a:ext uri="{FF2B5EF4-FFF2-40B4-BE49-F238E27FC236}">
                  <a16:creationId xmlns:a16="http://schemas.microsoft.com/office/drawing/2014/main" id="{ECF80637-5F56-1F4E-A6A8-ED0FA8AC5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69" name="Oval 94">
              <a:extLst>
                <a:ext uri="{FF2B5EF4-FFF2-40B4-BE49-F238E27FC236}">
                  <a16:creationId xmlns:a16="http://schemas.microsoft.com/office/drawing/2014/main" id="{FFEB5237-B81D-9B45-A444-21BB49902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1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170" name="Rectangle 95">
              <a:extLst>
                <a:ext uri="{FF2B5EF4-FFF2-40B4-BE49-F238E27FC236}">
                  <a16:creationId xmlns:a16="http://schemas.microsoft.com/office/drawing/2014/main" id="{8C2A523A-6ED6-094A-8260-B51956D79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1834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79" name="Group 96">
            <a:extLst>
              <a:ext uri="{FF2B5EF4-FFF2-40B4-BE49-F238E27FC236}">
                <a16:creationId xmlns:a16="http://schemas.microsoft.com/office/drawing/2014/main" id="{079DFC6E-4E8A-7B4D-8113-190A0989D0FB}"/>
              </a:ext>
            </a:extLst>
          </p:cNvPr>
          <p:cNvGrpSpPr>
            <a:grpSpLocks/>
          </p:cNvGrpSpPr>
          <p:nvPr/>
        </p:nvGrpSpPr>
        <p:grpSpPr bwMode="auto">
          <a:xfrm>
            <a:off x="1947714" y="1284427"/>
            <a:ext cx="667783" cy="586047"/>
            <a:chOff x="-44" y="1473"/>
            <a:chExt cx="981" cy="1105"/>
          </a:xfrm>
        </p:grpSpPr>
        <p:pic>
          <p:nvPicPr>
            <p:cNvPr id="180" name="Picture 97" descr="desktop_computer_stylized_medium">
              <a:extLst>
                <a:ext uri="{FF2B5EF4-FFF2-40B4-BE49-F238E27FC236}">
                  <a16:creationId xmlns:a16="http://schemas.microsoft.com/office/drawing/2014/main" id="{FB14A9C2-A921-3747-8B81-81EE51820A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" name="Freeform 98">
              <a:extLst>
                <a:ext uri="{FF2B5EF4-FFF2-40B4-BE49-F238E27FC236}">
                  <a16:creationId xmlns:a16="http://schemas.microsoft.com/office/drawing/2014/main" id="{9C2960BD-B3C9-AE44-9E68-217EF326BF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88" name="Line 15">
            <a:extLst>
              <a:ext uri="{FF2B5EF4-FFF2-40B4-BE49-F238E27FC236}">
                <a16:creationId xmlns:a16="http://schemas.microsoft.com/office/drawing/2014/main" id="{9030FA43-2615-A74C-949D-871EDD5258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13088" y="1908078"/>
            <a:ext cx="510" cy="4465805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9" name="Text Box 37">
            <a:extLst>
              <a:ext uri="{FF2B5EF4-FFF2-40B4-BE49-F238E27FC236}">
                <a16:creationId xmlns:a16="http://schemas.microsoft.com/office/drawing/2014/main" id="{7717F97B-37DE-2442-8F9E-81FB9F33A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898" y="6374766"/>
            <a:ext cx="5196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time</a:t>
            </a:r>
          </a:p>
        </p:txBody>
      </p:sp>
      <p:sp>
        <p:nvSpPr>
          <p:cNvPr id="90" name="Line 15">
            <a:extLst>
              <a:ext uri="{FF2B5EF4-FFF2-40B4-BE49-F238E27FC236}">
                <a16:creationId xmlns:a16="http://schemas.microsoft.com/office/drawing/2014/main" id="{6E5A588C-0539-7140-B8E3-80735DCD2D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80543" y="1916490"/>
            <a:ext cx="510" cy="4465805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1" name="Text Box 37">
            <a:extLst>
              <a:ext uri="{FF2B5EF4-FFF2-40B4-BE49-F238E27FC236}">
                <a16:creationId xmlns:a16="http://schemas.microsoft.com/office/drawing/2014/main" id="{716E4165-7532-204E-993F-D649CD871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353" y="6383178"/>
            <a:ext cx="5196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time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C5F8E28-8073-8747-9206-BB885D9C38AE}"/>
              </a:ext>
            </a:extLst>
          </p:cNvPr>
          <p:cNvGrpSpPr/>
          <p:nvPr/>
        </p:nvGrpSpPr>
        <p:grpSpPr>
          <a:xfrm>
            <a:off x="7910622" y="4047546"/>
            <a:ext cx="3807705" cy="2480845"/>
            <a:chOff x="7506585" y="1325611"/>
            <a:chExt cx="3807705" cy="2480845"/>
          </a:xfrm>
          <a:solidFill>
            <a:schemeClr val="bg1"/>
          </a:solidFill>
        </p:grpSpPr>
        <p:sp>
          <p:nvSpPr>
            <p:cNvPr id="93" name="Rectangle 13">
              <a:extLst>
                <a:ext uri="{FF2B5EF4-FFF2-40B4-BE49-F238E27FC236}">
                  <a16:creationId xmlns:a16="http://schemas.microsoft.com/office/drawing/2014/main" id="{AD38C6D9-D5B3-B64E-BA43-C453C1042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6585" y="1568189"/>
              <a:ext cx="3807705" cy="2238267"/>
            </a:xfrm>
            <a:prstGeom prst="rect">
              <a:avLst/>
            </a:prstGeom>
            <a:grpFill/>
            <a:ln w="1905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i="1" dirty="0">
                  <a:solidFill>
                    <a:srgbClr val="CC0000"/>
                  </a:solidFill>
                  <a:latin typeface="+mn-lt"/>
                </a:rPr>
                <a:t>cookies and privacy:</a:t>
              </a:r>
            </a:p>
            <a:p>
              <a:pPr>
                <a:lnSpc>
                  <a:spcPct val="90000"/>
                </a:lnSpc>
                <a:buClr>
                  <a:srgbClr val="000099"/>
                </a:buClr>
                <a:buSzPct val="100000"/>
                <a:buFont typeface="Wingdings" pitchFamily="2" charset="2"/>
                <a:buChar char="§"/>
              </a:pPr>
              <a:r>
                <a:rPr lang="en-US" altLang="en-US" sz="2400" dirty="0">
                  <a:latin typeface="+mn-lt"/>
                </a:rPr>
                <a:t>cookies permit sites to </a:t>
              </a:r>
              <a:r>
                <a:rPr lang="en-US" altLang="en-US" sz="2400" i="1" dirty="0">
                  <a:latin typeface="+mn-lt"/>
                </a:rPr>
                <a:t>learn</a:t>
              </a:r>
              <a:r>
                <a:rPr lang="en-US" altLang="en-US" sz="2400" dirty="0">
                  <a:latin typeface="+mn-lt"/>
                </a:rPr>
                <a:t> a lot about you on their site.</a:t>
              </a:r>
            </a:p>
            <a:p>
              <a:pPr>
                <a:lnSpc>
                  <a:spcPct val="90000"/>
                </a:lnSpc>
                <a:buClr>
                  <a:srgbClr val="000099"/>
                </a:buClr>
                <a:buSzPct val="100000"/>
                <a:buFont typeface="Wingdings" pitchFamily="2" charset="2"/>
                <a:buChar char="§"/>
              </a:pPr>
              <a:r>
                <a:rPr lang="en-US" altLang="en-US" sz="2400" dirty="0">
                  <a:latin typeface="+mn-lt"/>
                </a:rPr>
                <a:t>third party persistent cookies</a:t>
              </a:r>
            </a:p>
          </p:txBody>
        </p:sp>
        <p:sp>
          <p:nvSpPr>
            <p:cNvPr id="94" name="Text Box 14">
              <a:extLst>
                <a:ext uri="{FF2B5EF4-FFF2-40B4-BE49-F238E27FC236}">
                  <a16:creationId xmlns:a16="http://schemas.microsoft.com/office/drawing/2014/main" id="{4AF73BB8-F3C6-8344-9BC2-087EB956D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9568" y="1325611"/>
              <a:ext cx="838691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99"/>
                  </a:solidFill>
                  <a:latin typeface="+mn-lt"/>
                </a:rPr>
                <a:t>aside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494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379879"/>
            <a:ext cx="10515600" cy="894622"/>
          </a:xfrm>
        </p:spPr>
        <p:txBody>
          <a:bodyPr>
            <a:normAutofit/>
          </a:bodyPr>
          <a:lstStyle/>
          <a:p>
            <a:r>
              <a:rPr lang="en-US" sz="4400" dirty="0">
                <a:ea typeface="ＭＳ Ｐゴシック" panose="020B0600070205080204" pitchFamily="34" charset="-128"/>
              </a:rPr>
              <a:t>Web caches</a:t>
            </a:r>
            <a:endParaRPr lang="en-US" sz="4400" dirty="0"/>
          </a:p>
        </p:txBody>
      </p:sp>
      <p:grpSp>
        <p:nvGrpSpPr>
          <p:cNvPr id="8" name="Group 171">
            <a:extLst>
              <a:ext uri="{FF2B5EF4-FFF2-40B4-BE49-F238E27FC236}">
                <a16:creationId xmlns:a16="http://schemas.microsoft.com/office/drawing/2014/main" id="{E76E25C6-83D0-304F-B3E3-A37D3DAE7B5C}"/>
              </a:ext>
            </a:extLst>
          </p:cNvPr>
          <p:cNvGrpSpPr>
            <a:grpSpLocks/>
          </p:cNvGrpSpPr>
          <p:nvPr/>
        </p:nvGrpSpPr>
        <p:grpSpPr bwMode="auto">
          <a:xfrm>
            <a:off x="6272213" y="2445088"/>
            <a:ext cx="687387" cy="763588"/>
            <a:chOff x="-44" y="1473"/>
            <a:chExt cx="981" cy="1105"/>
          </a:xfrm>
        </p:grpSpPr>
        <p:pic>
          <p:nvPicPr>
            <p:cNvPr id="10" name="Picture 172" descr="desktop_computer_stylized_medium">
              <a:extLst>
                <a:ext uri="{FF2B5EF4-FFF2-40B4-BE49-F238E27FC236}">
                  <a16:creationId xmlns:a16="http://schemas.microsoft.com/office/drawing/2014/main" id="{CB2AE99F-D134-A74A-947C-5E7B017C1D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173">
              <a:extLst>
                <a:ext uri="{FF2B5EF4-FFF2-40B4-BE49-F238E27FC236}">
                  <a16:creationId xmlns:a16="http://schemas.microsoft.com/office/drawing/2014/main" id="{CC3CBC7E-C664-ED4A-8BFE-4C6C0A390F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" name="Group 102">
            <a:extLst>
              <a:ext uri="{FF2B5EF4-FFF2-40B4-BE49-F238E27FC236}">
                <a16:creationId xmlns:a16="http://schemas.microsoft.com/office/drawing/2014/main" id="{341AE079-CB6E-AE4A-A6CF-6667D0BCC3A6}"/>
              </a:ext>
            </a:extLst>
          </p:cNvPr>
          <p:cNvGrpSpPr>
            <a:grpSpLocks/>
          </p:cNvGrpSpPr>
          <p:nvPr/>
        </p:nvGrpSpPr>
        <p:grpSpPr bwMode="auto">
          <a:xfrm>
            <a:off x="6337300" y="4318338"/>
            <a:ext cx="687388" cy="763588"/>
            <a:chOff x="-44" y="1473"/>
            <a:chExt cx="981" cy="1105"/>
          </a:xfrm>
        </p:grpSpPr>
        <p:pic>
          <p:nvPicPr>
            <p:cNvPr id="13" name="Picture 103" descr="desktop_computer_stylized_medium">
              <a:extLst>
                <a:ext uri="{FF2B5EF4-FFF2-40B4-BE49-F238E27FC236}">
                  <a16:creationId xmlns:a16="http://schemas.microsoft.com/office/drawing/2014/main" id="{0F7D667F-14F5-8947-8466-5A2508D1FF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104">
              <a:extLst>
                <a:ext uri="{FF2B5EF4-FFF2-40B4-BE49-F238E27FC236}">
                  <a16:creationId xmlns:a16="http://schemas.microsoft.com/office/drawing/2014/main" id="{1CCE495C-FE29-374C-9BCD-5BFBA55DE77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8" name="Group 105">
            <a:extLst>
              <a:ext uri="{FF2B5EF4-FFF2-40B4-BE49-F238E27FC236}">
                <a16:creationId xmlns:a16="http://schemas.microsoft.com/office/drawing/2014/main" id="{713D2680-FE84-BF45-82AB-42E37E22BD97}"/>
              </a:ext>
            </a:extLst>
          </p:cNvPr>
          <p:cNvGrpSpPr>
            <a:grpSpLocks/>
          </p:cNvGrpSpPr>
          <p:nvPr/>
        </p:nvGrpSpPr>
        <p:grpSpPr bwMode="auto">
          <a:xfrm>
            <a:off x="10423525" y="2586376"/>
            <a:ext cx="433388" cy="715962"/>
            <a:chOff x="4140" y="429"/>
            <a:chExt cx="1425" cy="2396"/>
          </a:xfrm>
        </p:grpSpPr>
        <p:sp>
          <p:nvSpPr>
            <p:cNvPr id="49" name="Freeform 106">
              <a:extLst>
                <a:ext uri="{FF2B5EF4-FFF2-40B4-BE49-F238E27FC236}">
                  <a16:creationId xmlns:a16="http://schemas.microsoft.com/office/drawing/2014/main" id="{F351644B-40EC-1643-B55C-BD6490B42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107">
              <a:extLst>
                <a:ext uri="{FF2B5EF4-FFF2-40B4-BE49-F238E27FC236}">
                  <a16:creationId xmlns:a16="http://schemas.microsoft.com/office/drawing/2014/main" id="{C431E1A6-A308-714C-9DB4-CD66A6C1E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51" name="Freeform 108">
              <a:extLst>
                <a:ext uri="{FF2B5EF4-FFF2-40B4-BE49-F238E27FC236}">
                  <a16:creationId xmlns:a16="http://schemas.microsoft.com/office/drawing/2014/main" id="{31CFCE65-E538-0841-8EF3-0F63DB894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09">
              <a:extLst>
                <a:ext uri="{FF2B5EF4-FFF2-40B4-BE49-F238E27FC236}">
                  <a16:creationId xmlns:a16="http://schemas.microsoft.com/office/drawing/2014/main" id="{ECC9C409-7630-F84A-B584-5C94715A6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110">
              <a:extLst>
                <a:ext uri="{FF2B5EF4-FFF2-40B4-BE49-F238E27FC236}">
                  <a16:creationId xmlns:a16="http://schemas.microsoft.com/office/drawing/2014/main" id="{F46717B0-272A-7C4F-B732-92EEC8E77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grpSp>
          <p:nvGrpSpPr>
            <p:cNvPr id="54" name="Group 111">
              <a:extLst>
                <a:ext uri="{FF2B5EF4-FFF2-40B4-BE49-F238E27FC236}">
                  <a16:creationId xmlns:a16="http://schemas.microsoft.com/office/drawing/2014/main" id="{F4ACB840-83DF-404B-A66F-DEBB071861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" name="AutoShape 112">
                <a:extLst>
                  <a:ext uri="{FF2B5EF4-FFF2-40B4-BE49-F238E27FC236}">
                    <a16:creationId xmlns:a16="http://schemas.microsoft.com/office/drawing/2014/main" id="{A911B0DC-A8C2-124C-9C82-2A735A79B9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80" name="AutoShape 113">
                <a:extLst>
                  <a:ext uri="{FF2B5EF4-FFF2-40B4-BE49-F238E27FC236}">
                    <a16:creationId xmlns:a16="http://schemas.microsoft.com/office/drawing/2014/main" id="{9F0B8CE7-288A-EE43-A6E4-C3D97C626F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9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55" name="Rectangle 114">
              <a:extLst>
                <a:ext uri="{FF2B5EF4-FFF2-40B4-BE49-F238E27FC236}">
                  <a16:creationId xmlns:a16="http://schemas.microsoft.com/office/drawing/2014/main" id="{766D4B94-8E57-804B-B018-819DFD6CD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grpSp>
          <p:nvGrpSpPr>
            <p:cNvPr id="56" name="Group 115">
              <a:extLst>
                <a:ext uri="{FF2B5EF4-FFF2-40B4-BE49-F238E27FC236}">
                  <a16:creationId xmlns:a16="http://schemas.microsoft.com/office/drawing/2014/main" id="{D994FF4C-7626-D748-A12D-5D1C5FEE1A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7" name="AutoShape 116">
                <a:extLst>
                  <a:ext uri="{FF2B5EF4-FFF2-40B4-BE49-F238E27FC236}">
                    <a16:creationId xmlns:a16="http://schemas.microsoft.com/office/drawing/2014/main" id="{198A1BC7-4B65-BC4C-8A29-B983D8E1F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30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78" name="AutoShape 117">
                <a:extLst>
                  <a:ext uri="{FF2B5EF4-FFF2-40B4-BE49-F238E27FC236}">
                    <a16:creationId xmlns:a16="http://schemas.microsoft.com/office/drawing/2014/main" id="{40DD27E4-9779-CF42-BFDD-6696DFFFA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7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57" name="Rectangle 118">
              <a:extLst>
                <a:ext uri="{FF2B5EF4-FFF2-40B4-BE49-F238E27FC236}">
                  <a16:creationId xmlns:a16="http://schemas.microsoft.com/office/drawing/2014/main" id="{ACA44148-7C10-3C49-BB35-5101746C9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58" name="Rectangle 119">
              <a:extLst>
                <a:ext uri="{FF2B5EF4-FFF2-40B4-BE49-F238E27FC236}">
                  <a16:creationId xmlns:a16="http://schemas.microsoft.com/office/drawing/2014/main" id="{4E7711E0-C3F4-3F44-939E-C5EB99D29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6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grpSp>
          <p:nvGrpSpPr>
            <p:cNvPr id="59" name="Group 120">
              <a:extLst>
                <a:ext uri="{FF2B5EF4-FFF2-40B4-BE49-F238E27FC236}">
                  <a16:creationId xmlns:a16="http://schemas.microsoft.com/office/drawing/2014/main" id="{67EE5E5B-A672-4948-A190-6619EF0F40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5" name="AutoShape 121">
                <a:extLst>
                  <a:ext uri="{FF2B5EF4-FFF2-40B4-BE49-F238E27FC236}">
                    <a16:creationId xmlns:a16="http://schemas.microsoft.com/office/drawing/2014/main" id="{05F4D1D6-814A-6E46-A67F-0AB27A8D1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76" name="AutoShape 122">
                <a:extLst>
                  <a:ext uri="{FF2B5EF4-FFF2-40B4-BE49-F238E27FC236}">
                    <a16:creationId xmlns:a16="http://schemas.microsoft.com/office/drawing/2014/main" id="{B26FB4DB-5CE0-0547-A9EF-8F3F889E2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3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60" name="Freeform 123">
              <a:extLst>
                <a:ext uri="{FF2B5EF4-FFF2-40B4-BE49-F238E27FC236}">
                  <a16:creationId xmlns:a16="http://schemas.microsoft.com/office/drawing/2014/main" id="{06773D0F-8045-BA4B-A438-853ED5C1E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" name="Group 124">
              <a:extLst>
                <a:ext uri="{FF2B5EF4-FFF2-40B4-BE49-F238E27FC236}">
                  <a16:creationId xmlns:a16="http://schemas.microsoft.com/office/drawing/2014/main" id="{2289418B-58E5-6F41-8BA5-C30F733D8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3" name="AutoShape 125">
                <a:extLst>
                  <a:ext uri="{FF2B5EF4-FFF2-40B4-BE49-F238E27FC236}">
                    <a16:creationId xmlns:a16="http://schemas.microsoft.com/office/drawing/2014/main" id="{38E6EBDC-7542-364B-BAB0-D30286482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74" name="AutoShape 126">
                <a:extLst>
                  <a:ext uri="{FF2B5EF4-FFF2-40B4-BE49-F238E27FC236}">
                    <a16:creationId xmlns:a16="http://schemas.microsoft.com/office/drawing/2014/main" id="{54B2EB69-B7C9-EC42-B99F-19CC17D5EA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62" name="Rectangle 127">
              <a:extLst>
                <a:ext uri="{FF2B5EF4-FFF2-40B4-BE49-F238E27FC236}">
                  <a16:creationId xmlns:a16="http://schemas.microsoft.com/office/drawing/2014/main" id="{08BCE1F3-76AF-E441-89A0-DA57E700E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63" name="Freeform 128">
              <a:extLst>
                <a:ext uri="{FF2B5EF4-FFF2-40B4-BE49-F238E27FC236}">
                  <a16:creationId xmlns:a16="http://schemas.microsoft.com/office/drawing/2014/main" id="{4B174135-D9EA-854A-9853-AC5CCDD44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29">
              <a:extLst>
                <a:ext uri="{FF2B5EF4-FFF2-40B4-BE49-F238E27FC236}">
                  <a16:creationId xmlns:a16="http://schemas.microsoft.com/office/drawing/2014/main" id="{927D55DC-6C82-634A-B79C-B427EAAD4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Oval 130">
              <a:extLst>
                <a:ext uri="{FF2B5EF4-FFF2-40B4-BE49-F238E27FC236}">
                  <a16:creationId xmlns:a16="http://schemas.microsoft.com/office/drawing/2014/main" id="{3BB31101-2EB7-F44D-8AA6-0366039E9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66" name="Freeform 131">
              <a:extLst>
                <a:ext uri="{FF2B5EF4-FFF2-40B4-BE49-F238E27FC236}">
                  <a16:creationId xmlns:a16="http://schemas.microsoft.com/office/drawing/2014/main" id="{79253978-26CE-7249-A74C-F9743D4FB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AutoShape 132">
              <a:extLst>
                <a:ext uri="{FF2B5EF4-FFF2-40B4-BE49-F238E27FC236}">
                  <a16:creationId xmlns:a16="http://schemas.microsoft.com/office/drawing/2014/main" id="{D2E63390-A569-3942-9FC4-1FAF9A9C7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68" name="AutoShape 133">
              <a:extLst>
                <a:ext uri="{FF2B5EF4-FFF2-40B4-BE49-F238E27FC236}">
                  <a16:creationId xmlns:a16="http://schemas.microsoft.com/office/drawing/2014/main" id="{76E84029-5A5D-0B43-A027-68F72A0B1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69" name="Oval 134">
              <a:extLst>
                <a:ext uri="{FF2B5EF4-FFF2-40B4-BE49-F238E27FC236}">
                  <a16:creationId xmlns:a16="http://schemas.microsoft.com/office/drawing/2014/main" id="{3E213C1D-2C02-AD4C-9E3D-D83B7E9B8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4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70" name="Oval 135">
              <a:extLst>
                <a:ext uri="{FF2B5EF4-FFF2-40B4-BE49-F238E27FC236}">
                  <a16:creationId xmlns:a16="http://schemas.microsoft.com/office/drawing/2014/main" id="{8AAFA532-A081-384C-AB75-218BDC209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4"/>
              <a:ext cx="162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1" name="Oval 136">
              <a:extLst>
                <a:ext uri="{FF2B5EF4-FFF2-40B4-BE49-F238E27FC236}">
                  <a16:creationId xmlns:a16="http://schemas.microsoft.com/office/drawing/2014/main" id="{56B5635A-EB88-0440-8FBB-410A578DE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" y="2379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72" name="Rectangle 137">
              <a:extLst>
                <a:ext uri="{FF2B5EF4-FFF2-40B4-BE49-F238E27FC236}">
                  <a16:creationId xmlns:a16="http://schemas.microsoft.com/office/drawing/2014/main" id="{DB35C1A6-F8F8-A34C-83A8-1C5F2BC02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1837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</p:grpSp>
      <p:sp>
        <p:nvSpPr>
          <p:cNvPr id="81" name="Rectangle 3">
            <a:extLst>
              <a:ext uri="{FF2B5EF4-FFF2-40B4-BE49-F238E27FC236}">
                <a16:creationId xmlns:a16="http://schemas.microsoft.com/office/drawing/2014/main" id="{0E93D937-D6CD-8B48-B770-F30B1D0D993E}"/>
              </a:ext>
            </a:extLst>
          </p:cNvPr>
          <p:cNvSpPr txBox="1">
            <a:spLocks noChangeArrowheads="1"/>
          </p:cNvSpPr>
          <p:nvPr/>
        </p:nvSpPr>
        <p:spPr>
          <a:xfrm>
            <a:off x="794606" y="2233994"/>
            <a:ext cx="4908362" cy="376237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/>
            <a:r>
              <a:rPr lang="en-US" altLang="en-US" dirty="0">
                <a:ea typeface="ＭＳ Ｐゴシック" panose="020B0600070205080204" pitchFamily="34" charset="-128"/>
              </a:rPr>
              <a:t>user configures browser to point to a (local) </a:t>
            </a:r>
            <a:r>
              <a:rPr lang="en-US" altLang="en-US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Web cache</a:t>
            </a:r>
          </a:p>
          <a:p>
            <a:pPr marL="233363" indent="-233363"/>
            <a:r>
              <a:rPr lang="en-US" altLang="en-US" dirty="0">
                <a:ea typeface="ＭＳ Ｐゴシック" panose="020B0600070205080204" pitchFamily="34" charset="-128"/>
              </a:rPr>
              <a:t>browser sends all HTTP requests to cache</a:t>
            </a:r>
          </a:p>
          <a:p>
            <a:pPr marL="685800" lvl="1" indent="-228600"/>
            <a:r>
              <a:rPr lang="en-US" altLang="en-US" sz="2800" i="1" dirty="0">
                <a:solidFill>
                  <a:srgbClr val="0000A3"/>
                </a:solidFill>
                <a:ea typeface="ＭＳ Ｐゴシック" panose="020B0600070205080204" pitchFamily="34" charset="-128"/>
              </a:rPr>
              <a:t>if</a:t>
            </a:r>
            <a:r>
              <a:rPr lang="en-US" altLang="en-US" sz="2800" dirty="0">
                <a:ea typeface="ＭＳ Ｐゴシック" panose="020B0600070205080204" pitchFamily="34" charset="-128"/>
              </a:rPr>
              <a:t> object in cache: cache returns object to client</a:t>
            </a:r>
          </a:p>
          <a:p>
            <a:pPr marL="685800" lvl="1" indent="-228600"/>
            <a:r>
              <a:rPr lang="en-US" altLang="en-US" sz="2800" i="1" dirty="0">
                <a:solidFill>
                  <a:srgbClr val="0000A3"/>
                </a:solidFill>
                <a:ea typeface="ＭＳ Ｐゴシック" panose="020B0600070205080204" pitchFamily="34" charset="-128"/>
              </a:rPr>
              <a:t>else</a:t>
            </a:r>
            <a:r>
              <a:rPr lang="en-US" altLang="en-US" sz="2800" dirty="0">
                <a:ea typeface="ＭＳ Ｐゴシック" panose="020B0600070205080204" pitchFamily="34" charset="-128"/>
              </a:rPr>
              <a:t> cache requests object from origin server, caches received object, then returns object to client</a:t>
            </a:r>
          </a:p>
        </p:txBody>
      </p:sp>
      <p:sp>
        <p:nvSpPr>
          <p:cNvPr id="82" name="Rectangle 4">
            <a:extLst>
              <a:ext uri="{FF2B5EF4-FFF2-40B4-BE49-F238E27FC236}">
                <a16:creationId xmlns:a16="http://schemas.microsoft.com/office/drawing/2014/main" id="{333F1EEA-A155-1C41-80CD-10E94B830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380" y="1333500"/>
            <a:ext cx="1029261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i="1" dirty="0">
                <a:solidFill>
                  <a:srgbClr val="CC0000"/>
                </a:solidFill>
                <a:latin typeface="+mn-lt"/>
              </a:rPr>
              <a:t>Goal:</a:t>
            </a:r>
            <a:r>
              <a:rPr lang="en-US" altLang="en-US" sz="3200" dirty="0">
                <a:latin typeface="+mn-lt"/>
              </a:rPr>
              <a:t> satisfy client requests without involving origin server</a:t>
            </a:r>
          </a:p>
        </p:txBody>
      </p:sp>
      <p:sp>
        <p:nvSpPr>
          <p:cNvPr id="83" name="Text Box 6">
            <a:extLst>
              <a:ext uri="{FF2B5EF4-FFF2-40B4-BE49-F238E27FC236}">
                <a16:creationId xmlns:a16="http://schemas.microsoft.com/office/drawing/2014/main" id="{70E92C74-86C4-E048-AD53-D4201EAFC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6675" y="3118188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+mn-lt"/>
              </a:rPr>
              <a:t>client</a:t>
            </a:r>
            <a:endParaRPr lang="en-US" altLang="en-US" sz="2400"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568D9C3-D40D-D946-AB3E-DA830336DA5D}"/>
              </a:ext>
            </a:extLst>
          </p:cNvPr>
          <p:cNvGrpSpPr/>
          <p:nvPr/>
        </p:nvGrpSpPr>
        <p:grpSpPr>
          <a:xfrm>
            <a:off x="8270000" y="2687749"/>
            <a:ext cx="786882" cy="1235302"/>
            <a:chOff x="8270000" y="2687749"/>
            <a:chExt cx="786882" cy="1235302"/>
          </a:xfrm>
        </p:grpSpPr>
        <p:grpSp>
          <p:nvGrpSpPr>
            <p:cNvPr id="15" name="Group 138">
              <a:extLst>
                <a:ext uri="{FF2B5EF4-FFF2-40B4-BE49-F238E27FC236}">
                  <a16:creationId xmlns:a16="http://schemas.microsoft.com/office/drawing/2014/main" id="{BCAE7764-70F3-6C4D-BAB2-DE0B7C89D8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75663" y="3207088"/>
              <a:ext cx="400050" cy="715963"/>
              <a:chOff x="4140" y="429"/>
              <a:chExt cx="1425" cy="2396"/>
            </a:xfrm>
          </p:grpSpPr>
          <p:sp>
            <p:nvSpPr>
              <p:cNvPr id="16" name="Freeform 139">
                <a:extLst>
                  <a:ext uri="{FF2B5EF4-FFF2-40B4-BE49-F238E27FC236}">
                    <a16:creationId xmlns:a16="http://schemas.microsoft.com/office/drawing/2014/main" id="{F1B2DFA0-F79D-7B41-AEB4-30CE9076E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Rectangle 140">
                <a:extLst>
                  <a:ext uri="{FF2B5EF4-FFF2-40B4-BE49-F238E27FC236}">
                    <a16:creationId xmlns:a16="http://schemas.microsoft.com/office/drawing/2014/main" id="{C5E2EFBB-BBC5-9A42-BB0E-E6D6D2C22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8" y="429"/>
                <a:ext cx="1046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18" name="Freeform 141">
                <a:extLst>
                  <a:ext uri="{FF2B5EF4-FFF2-40B4-BE49-F238E27FC236}">
                    <a16:creationId xmlns:a16="http://schemas.microsoft.com/office/drawing/2014/main" id="{55529617-AF40-4A4A-B8BE-0A1D9AFF9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42">
                <a:extLst>
                  <a:ext uri="{FF2B5EF4-FFF2-40B4-BE49-F238E27FC236}">
                    <a16:creationId xmlns:a16="http://schemas.microsoft.com/office/drawing/2014/main" id="{CD96A818-3AB4-9749-B364-C94B61E39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143">
                <a:extLst>
                  <a:ext uri="{FF2B5EF4-FFF2-40B4-BE49-F238E27FC236}">
                    <a16:creationId xmlns:a16="http://schemas.microsoft.com/office/drawing/2014/main" id="{6CB7A8CB-28B7-454A-B6FA-0B497C6EA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" y="695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grpSp>
            <p:nvGrpSpPr>
              <p:cNvPr id="21" name="Group 144">
                <a:extLst>
                  <a:ext uri="{FF2B5EF4-FFF2-40B4-BE49-F238E27FC236}">
                    <a16:creationId xmlns:a16="http://schemas.microsoft.com/office/drawing/2014/main" id="{B151228D-C4D6-FC47-B4C4-E4FEAAC8EB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6" name="AutoShape 145">
                  <a:extLst>
                    <a:ext uri="{FF2B5EF4-FFF2-40B4-BE49-F238E27FC236}">
                      <a16:creationId xmlns:a16="http://schemas.microsoft.com/office/drawing/2014/main" id="{581E8E47-6DB1-F54B-9476-01B6F2E300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0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+mn-lt"/>
                  </a:endParaRPr>
                </a:p>
              </p:txBody>
            </p:sp>
            <p:sp>
              <p:nvSpPr>
                <p:cNvPr id="47" name="AutoShape 146">
                  <a:extLst>
                    <a:ext uri="{FF2B5EF4-FFF2-40B4-BE49-F238E27FC236}">
                      <a16:creationId xmlns:a16="http://schemas.microsoft.com/office/drawing/2014/main" id="{7F2D9B2C-626D-344A-83E2-C990F84150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70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+mn-lt"/>
                  </a:endParaRPr>
                </a:p>
              </p:txBody>
            </p:sp>
          </p:grpSp>
          <p:sp>
            <p:nvSpPr>
              <p:cNvPr id="22" name="Rectangle 147">
                <a:extLst>
                  <a:ext uri="{FF2B5EF4-FFF2-40B4-BE49-F238E27FC236}">
                    <a16:creationId xmlns:a16="http://schemas.microsoft.com/office/drawing/2014/main" id="{06A6E158-AA9B-7643-9927-3F063660DC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019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grpSp>
            <p:nvGrpSpPr>
              <p:cNvPr id="23" name="Group 148">
                <a:extLst>
                  <a:ext uri="{FF2B5EF4-FFF2-40B4-BE49-F238E27FC236}">
                    <a16:creationId xmlns:a16="http://schemas.microsoft.com/office/drawing/2014/main" id="{24564C8A-097F-5447-B760-9CD6285FD6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4" name="AutoShape 149">
                  <a:extLst>
                    <a:ext uri="{FF2B5EF4-FFF2-40B4-BE49-F238E27FC236}">
                      <a16:creationId xmlns:a16="http://schemas.microsoft.com/office/drawing/2014/main" id="{04C4FA5A-4748-2D42-BA0D-06AFE4DAEE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66"/>
                  <a:ext cx="727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+mn-lt"/>
                  </a:endParaRPr>
                </a:p>
              </p:txBody>
            </p:sp>
            <p:sp>
              <p:nvSpPr>
                <p:cNvPr id="45" name="AutoShape 150">
                  <a:extLst>
                    <a:ext uri="{FF2B5EF4-FFF2-40B4-BE49-F238E27FC236}">
                      <a16:creationId xmlns:a16="http://schemas.microsoft.com/office/drawing/2014/main" id="{84E1D8C6-7DEE-484B-99EE-B608D1AEB0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" y="2583"/>
                  <a:ext cx="692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+mn-lt"/>
                  </a:endParaRPr>
                </a:p>
              </p:txBody>
            </p:sp>
          </p:grpSp>
          <p:sp>
            <p:nvSpPr>
              <p:cNvPr id="24" name="Rectangle 151">
                <a:extLst>
                  <a:ext uri="{FF2B5EF4-FFF2-40B4-BE49-F238E27FC236}">
                    <a16:creationId xmlns:a16="http://schemas.microsoft.com/office/drawing/2014/main" id="{454AD9D8-054B-E244-8A65-C00DC300D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9" y="1359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25" name="Rectangle 152">
                <a:extLst>
                  <a:ext uri="{FF2B5EF4-FFF2-40B4-BE49-F238E27FC236}">
                    <a16:creationId xmlns:a16="http://schemas.microsoft.com/office/drawing/2014/main" id="{40C54BAB-9592-ED4B-80E1-874156D7B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6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grpSp>
            <p:nvGrpSpPr>
              <p:cNvPr id="26" name="Group 153">
                <a:extLst>
                  <a:ext uri="{FF2B5EF4-FFF2-40B4-BE49-F238E27FC236}">
                    <a16:creationId xmlns:a16="http://schemas.microsoft.com/office/drawing/2014/main" id="{64CB2613-6494-6C4A-AC96-EDE0548984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2" name="AutoShape 154">
                  <a:extLst>
                    <a:ext uri="{FF2B5EF4-FFF2-40B4-BE49-F238E27FC236}">
                      <a16:creationId xmlns:a16="http://schemas.microsoft.com/office/drawing/2014/main" id="{A27D1399-0ADF-5D43-8B09-BCD5BD0CD0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70"/>
                  <a:ext cx="726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+mn-lt"/>
                  </a:endParaRPr>
                </a:p>
              </p:txBody>
            </p:sp>
            <p:sp>
              <p:nvSpPr>
                <p:cNvPr id="43" name="AutoShape 155">
                  <a:extLst>
                    <a:ext uri="{FF2B5EF4-FFF2-40B4-BE49-F238E27FC236}">
                      <a16:creationId xmlns:a16="http://schemas.microsoft.com/office/drawing/2014/main" id="{20A4C850-89B5-6B44-820C-B66073B752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5"/>
                  <a:ext cx="690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+mn-lt"/>
                  </a:endParaRPr>
                </a:p>
              </p:txBody>
            </p:sp>
          </p:grpSp>
          <p:sp>
            <p:nvSpPr>
              <p:cNvPr id="27" name="Freeform 156">
                <a:extLst>
                  <a:ext uri="{FF2B5EF4-FFF2-40B4-BE49-F238E27FC236}">
                    <a16:creationId xmlns:a16="http://schemas.microsoft.com/office/drawing/2014/main" id="{69CA70FC-8D55-3C40-9230-BB1B319F0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" name="Group 157">
                <a:extLst>
                  <a:ext uri="{FF2B5EF4-FFF2-40B4-BE49-F238E27FC236}">
                    <a16:creationId xmlns:a16="http://schemas.microsoft.com/office/drawing/2014/main" id="{592B4F87-8FD7-004F-9CBD-2E07936D76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0" name="AutoShape 158">
                  <a:extLst>
                    <a:ext uri="{FF2B5EF4-FFF2-40B4-BE49-F238E27FC236}">
                      <a16:creationId xmlns:a16="http://schemas.microsoft.com/office/drawing/2014/main" id="{52452D42-BA3E-B548-9F26-4F10DEBFFC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8"/>
                  <a:ext cx="726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+mn-lt"/>
                  </a:endParaRPr>
                </a:p>
              </p:txBody>
            </p:sp>
            <p:sp>
              <p:nvSpPr>
                <p:cNvPr id="41" name="AutoShape 159">
                  <a:extLst>
                    <a:ext uri="{FF2B5EF4-FFF2-40B4-BE49-F238E27FC236}">
                      <a16:creationId xmlns:a16="http://schemas.microsoft.com/office/drawing/2014/main" id="{2E496C07-9C8C-B34F-8201-DBF2AB09E8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84"/>
                  <a:ext cx="690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+mn-lt"/>
                  </a:endParaRPr>
                </a:p>
              </p:txBody>
            </p:sp>
          </p:grpSp>
          <p:sp>
            <p:nvSpPr>
              <p:cNvPr id="29" name="Rectangle 160">
                <a:extLst>
                  <a:ext uri="{FF2B5EF4-FFF2-40B4-BE49-F238E27FC236}">
                    <a16:creationId xmlns:a16="http://schemas.microsoft.com/office/drawing/2014/main" id="{507783BC-460D-F943-9047-6C6F897FE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8" y="429"/>
                <a:ext cx="68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30" name="Freeform 161">
                <a:extLst>
                  <a:ext uri="{FF2B5EF4-FFF2-40B4-BE49-F238E27FC236}">
                    <a16:creationId xmlns:a16="http://schemas.microsoft.com/office/drawing/2014/main" id="{88257E4A-4830-E644-BAF7-847C2053B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62">
                <a:extLst>
                  <a:ext uri="{FF2B5EF4-FFF2-40B4-BE49-F238E27FC236}">
                    <a16:creationId xmlns:a16="http://schemas.microsoft.com/office/drawing/2014/main" id="{24A3F621-17CD-4645-A51D-7042FE22E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Oval 163">
                <a:extLst>
                  <a:ext uri="{FF2B5EF4-FFF2-40B4-BE49-F238E27FC236}">
                    <a16:creationId xmlns:a16="http://schemas.microsoft.com/office/drawing/2014/main" id="{EA7A271B-C672-7748-BB6C-4320F9AE91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5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33" name="Freeform 164">
                <a:extLst>
                  <a:ext uri="{FF2B5EF4-FFF2-40B4-BE49-F238E27FC236}">
                    <a16:creationId xmlns:a16="http://schemas.microsoft.com/office/drawing/2014/main" id="{BF246A84-BFE7-3049-922B-DD8B6EA2E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AutoShape 165">
                <a:extLst>
                  <a:ext uri="{FF2B5EF4-FFF2-40B4-BE49-F238E27FC236}">
                    <a16:creationId xmlns:a16="http://schemas.microsoft.com/office/drawing/2014/main" id="{A85BFA7C-936F-3A41-9B80-F269D0D81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6"/>
                <a:ext cx="1199" cy="14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35" name="AutoShape 166">
                <a:extLst>
                  <a:ext uri="{FF2B5EF4-FFF2-40B4-BE49-F238E27FC236}">
                    <a16:creationId xmlns:a16="http://schemas.microsoft.com/office/drawing/2014/main" id="{143F5A2C-3FCC-214E-B1DD-37354850C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8" y="2713"/>
                <a:ext cx="1069" cy="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36" name="Oval 167">
                <a:extLst>
                  <a:ext uri="{FF2B5EF4-FFF2-40B4-BE49-F238E27FC236}">
                    <a16:creationId xmlns:a16="http://schemas.microsoft.com/office/drawing/2014/main" id="{9F154E92-095E-194F-B02E-9A00467A04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384"/>
                <a:ext cx="158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37" name="Oval 168">
                <a:extLst>
                  <a:ext uri="{FF2B5EF4-FFF2-40B4-BE49-F238E27FC236}">
                    <a16:creationId xmlns:a16="http://schemas.microsoft.com/office/drawing/2014/main" id="{9D1FEADC-3D9C-A84B-8B87-2D971178EA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5" y="2384"/>
                <a:ext cx="158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38" name="Oval 169">
                <a:extLst>
                  <a:ext uri="{FF2B5EF4-FFF2-40B4-BE49-F238E27FC236}">
                    <a16:creationId xmlns:a16="http://schemas.microsoft.com/office/drawing/2014/main" id="{4E9E3512-C0DF-9C4B-84D2-8F5465E6D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" y="2379"/>
                <a:ext cx="158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39" name="Rectangle 170">
                <a:extLst>
                  <a:ext uri="{FF2B5EF4-FFF2-40B4-BE49-F238E27FC236}">
                    <a16:creationId xmlns:a16="http://schemas.microsoft.com/office/drawing/2014/main" id="{4D132F38-B955-6A4E-A501-5DB6D9BF92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37"/>
                <a:ext cx="85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84" name="Text Box 8">
              <a:extLst>
                <a:ext uri="{FF2B5EF4-FFF2-40B4-BE49-F238E27FC236}">
                  <a16:creationId xmlns:a16="http://schemas.microsoft.com/office/drawing/2014/main" id="{5DE1E660-E2FD-8848-B0BB-84A037DCCC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0000" y="2687749"/>
              <a:ext cx="786882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dirty="0">
                  <a:latin typeface="+mn-lt"/>
                </a:rPr>
                <a:t>Web 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dirty="0">
                  <a:latin typeface="+mn-lt"/>
                </a:rPr>
                <a:t>cache</a:t>
              </a:r>
              <a:endParaRPr lang="en-US" altLang="en-US" sz="2400" dirty="0">
                <a:latin typeface="+mn-lt"/>
              </a:endParaRPr>
            </a:p>
          </p:txBody>
        </p:sp>
      </p:grpSp>
      <p:sp>
        <p:nvSpPr>
          <p:cNvPr id="85" name="Text Box 21">
            <a:extLst>
              <a:ext uri="{FF2B5EF4-FFF2-40B4-BE49-F238E27FC236}">
                <a16:creationId xmlns:a16="http://schemas.microsoft.com/office/drawing/2014/main" id="{E15405A8-0743-624D-A374-AA89B476D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913" y="5089863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+mn-lt"/>
              </a:rPr>
              <a:t>client</a:t>
            </a:r>
            <a:endParaRPr lang="en-US" altLang="en-US" sz="2400">
              <a:latin typeface="+mn-lt"/>
            </a:endParaRPr>
          </a:p>
        </p:txBody>
      </p:sp>
      <p:grpSp>
        <p:nvGrpSpPr>
          <p:cNvPr id="86" name="Group 53">
            <a:extLst>
              <a:ext uri="{FF2B5EF4-FFF2-40B4-BE49-F238E27FC236}">
                <a16:creationId xmlns:a16="http://schemas.microsoft.com/office/drawing/2014/main" id="{006A4F95-0B3D-AC43-A627-71A7FD2195DC}"/>
              </a:ext>
            </a:extLst>
          </p:cNvPr>
          <p:cNvGrpSpPr>
            <a:grpSpLocks/>
          </p:cNvGrpSpPr>
          <p:nvPr/>
        </p:nvGrpSpPr>
        <p:grpSpPr bwMode="auto">
          <a:xfrm>
            <a:off x="6915150" y="3845263"/>
            <a:ext cx="1490663" cy="760413"/>
            <a:chOff x="2942" y="2580"/>
            <a:chExt cx="939" cy="479"/>
          </a:xfrm>
        </p:grpSpPr>
        <p:sp>
          <p:nvSpPr>
            <p:cNvPr id="87" name="Line 19">
              <a:extLst>
                <a:ext uri="{FF2B5EF4-FFF2-40B4-BE49-F238E27FC236}">
                  <a16:creationId xmlns:a16="http://schemas.microsoft.com/office/drawing/2014/main" id="{C4FCDE12-2844-E249-88D6-1248CC2CE8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8" y="2580"/>
              <a:ext cx="883" cy="47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Text Box 23">
              <a:extLst>
                <a:ext uri="{FF2B5EF4-FFF2-40B4-BE49-F238E27FC236}">
                  <a16:creationId xmlns:a16="http://schemas.microsoft.com/office/drawing/2014/main" id="{BDF0B946-2F1F-B54D-8334-894004430B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907361">
              <a:off x="2942" y="2645"/>
              <a:ext cx="82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  <a:latin typeface="+mn-lt"/>
                </a:rPr>
                <a:t>HTTP request</a:t>
              </a:r>
              <a:endParaRPr lang="en-US" altLang="en-US" sz="2400">
                <a:solidFill>
                  <a:srgbClr val="CC0000"/>
                </a:solidFill>
                <a:latin typeface="+mn-lt"/>
              </a:endParaRPr>
            </a:p>
          </p:txBody>
        </p:sp>
      </p:grpSp>
      <p:grpSp>
        <p:nvGrpSpPr>
          <p:cNvPr id="93" name="Group 54">
            <a:extLst>
              <a:ext uri="{FF2B5EF4-FFF2-40B4-BE49-F238E27FC236}">
                <a16:creationId xmlns:a16="http://schemas.microsoft.com/office/drawing/2014/main" id="{0430DB37-F13E-FB4C-8461-73427AD15541}"/>
              </a:ext>
            </a:extLst>
          </p:cNvPr>
          <p:cNvGrpSpPr>
            <a:grpSpLocks/>
          </p:cNvGrpSpPr>
          <p:nvPr/>
        </p:nvGrpSpPr>
        <p:grpSpPr bwMode="auto">
          <a:xfrm>
            <a:off x="7054850" y="3932576"/>
            <a:ext cx="1487488" cy="785812"/>
            <a:chOff x="3030" y="2635"/>
            <a:chExt cx="937" cy="495"/>
          </a:xfrm>
        </p:grpSpPr>
        <p:sp>
          <p:nvSpPr>
            <p:cNvPr id="94" name="Line 20">
              <a:extLst>
                <a:ext uri="{FF2B5EF4-FFF2-40B4-BE49-F238E27FC236}">
                  <a16:creationId xmlns:a16="http://schemas.microsoft.com/office/drawing/2014/main" id="{68522646-1C6E-6141-85AF-6F21328BDB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0" y="2635"/>
              <a:ext cx="884" cy="49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Text Box 25">
              <a:extLst>
                <a:ext uri="{FF2B5EF4-FFF2-40B4-BE49-F238E27FC236}">
                  <a16:creationId xmlns:a16="http://schemas.microsoft.com/office/drawing/2014/main" id="{497C49B3-B78E-EF40-9F30-9D168B831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62217">
              <a:off x="3069" y="2846"/>
              <a:ext cx="89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  <a:latin typeface="+mn-lt"/>
                </a:rPr>
                <a:t>HTTP response</a:t>
              </a:r>
              <a:endParaRPr lang="en-US" altLang="en-US" sz="2400">
                <a:solidFill>
                  <a:srgbClr val="CC0000"/>
                </a:solidFill>
                <a:latin typeface="+mn-lt"/>
              </a:endParaRPr>
            </a:p>
          </p:txBody>
        </p:sp>
      </p:grpSp>
      <p:grpSp>
        <p:nvGrpSpPr>
          <p:cNvPr id="96" name="Group 49">
            <a:extLst>
              <a:ext uri="{FF2B5EF4-FFF2-40B4-BE49-F238E27FC236}">
                <a16:creationId xmlns:a16="http://schemas.microsoft.com/office/drawing/2014/main" id="{8EC23EE2-3572-4749-B83B-56A3E22AF760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2873713"/>
            <a:ext cx="3251200" cy="730250"/>
            <a:chOff x="3002" y="1979"/>
            <a:chExt cx="2048" cy="460"/>
          </a:xfrm>
        </p:grpSpPr>
        <p:sp>
          <p:nvSpPr>
            <p:cNvPr id="97" name="Freeform 18">
              <a:extLst>
                <a:ext uri="{FF2B5EF4-FFF2-40B4-BE49-F238E27FC236}">
                  <a16:creationId xmlns:a16="http://schemas.microsoft.com/office/drawing/2014/main" id="{B3BFA12B-AF52-444A-9C8D-FD235EBCD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979"/>
              <a:ext cx="2048" cy="460"/>
            </a:xfrm>
            <a:custGeom>
              <a:avLst/>
              <a:gdLst>
                <a:gd name="T0" fmla="*/ 0 w 2048"/>
                <a:gd name="T1" fmla="*/ 2 h 460"/>
                <a:gd name="T2" fmla="*/ 1011 w 2048"/>
                <a:gd name="T3" fmla="*/ 460 h 460"/>
                <a:gd name="T4" fmla="*/ 2048 w 2048"/>
                <a:gd name="T5" fmla="*/ 0 h 460"/>
                <a:gd name="T6" fmla="*/ 0 60000 65536"/>
                <a:gd name="T7" fmla="*/ 0 60000 65536"/>
                <a:gd name="T8" fmla="*/ 0 60000 65536"/>
                <a:gd name="T9" fmla="*/ 0 w 2048"/>
                <a:gd name="T10" fmla="*/ 0 h 460"/>
                <a:gd name="T11" fmla="*/ 2048 w 2048"/>
                <a:gd name="T12" fmla="*/ 460 h 4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8" h="460">
                  <a:moveTo>
                    <a:pt x="0" y="2"/>
                  </a:moveTo>
                  <a:lnTo>
                    <a:pt x="1011" y="460"/>
                  </a:lnTo>
                  <a:lnTo>
                    <a:pt x="2048" y="0"/>
                  </a:lnTo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Text Box 22">
              <a:extLst>
                <a:ext uri="{FF2B5EF4-FFF2-40B4-BE49-F238E27FC236}">
                  <a16:creationId xmlns:a16="http://schemas.microsoft.com/office/drawing/2014/main" id="{5DC9736F-EB13-904A-A584-847C86859C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22049">
              <a:off x="3129" y="2005"/>
              <a:ext cx="82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  <a:latin typeface="+mn-lt"/>
                </a:rPr>
                <a:t>HTTP request</a:t>
              </a:r>
              <a:endParaRPr lang="en-US" altLang="en-US" sz="2400">
                <a:solidFill>
                  <a:srgbClr val="CC0000"/>
                </a:solidFill>
                <a:latin typeface="+mn-lt"/>
              </a:endParaRPr>
            </a:p>
          </p:txBody>
        </p:sp>
        <p:sp>
          <p:nvSpPr>
            <p:cNvPr id="99" name="Text Box 45">
              <a:extLst>
                <a:ext uri="{FF2B5EF4-FFF2-40B4-BE49-F238E27FC236}">
                  <a16:creationId xmlns:a16="http://schemas.microsoft.com/office/drawing/2014/main" id="{5F201396-3496-B54A-87C0-83E69A7B87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180032">
              <a:off x="4160" y="2015"/>
              <a:ext cx="82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  <a:latin typeface="+mn-lt"/>
                </a:rPr>
                <a:t>HTTP request</a:t>
              </a:r>
              <a:endParaRPr lang="en-US" altLang="en-US" sz="2400">
                <a:solidFill>
                  <a:srgbClr val="CC0000"/>
                </a:solidFill>
                <a:latin typeface="+mn-lt"/>
              </a:endParaRPr>
            </a:p>
          </p:txBody>
        </p:sp>
      </p:grpSp>
      <p:sp>
        <p:nvSpPr>
          <p:cNvPr id="101" name="Text Box 48">
            <a:extLst>
              <a:ext uri="{FF2B5EF4-FFF2-40B4-BE49-F238E27FC236}">
                <a16:creationId xmlns:a16="http://schemas.microsoft.com/office/drawing/2014/main" id="{53C0E2C7-E328-094F-86C2-7FF28BDF9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1826" y="3292132"/>
            <a:ext cx="70884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origin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server</a:t>
            </a:r>
            <a:endParaRPr lang="en-US" altLang="en-US" sz="2400" dirty="0">
              <a:latin typeface="+mn-lt"/>
            </a:endParaRPr>
          </a:p>
        </p:txBody>
      </p:sp>
      <p:pic>
        <p:nvPicPr>
          <p:cNvPr id="103" name="Picture 56">
            <a:extLst>
              <a:ext uri="{FF2B5EF4-FFF2-40B4-BE49-F238E27FC236}">
                <a16:creationId xmlns:a16="http://schemas.microsoft.com/office/drawing/2014/main" id="{D1860A46-FB8D-2145-A291-FDFCD300B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588" y="2381588"/>
            <a:ext cx="5270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" name="Group 60">
            <a:extLst>
              <a:ext uri="{FF2B5EF4-FFF2-40B4-BE49-F238E27FC236}">
                <a16:creationId xmlns:a16="http://schemas.microsoft.com/office/drawing/2014/main" id="{1E55489F-3411-D147-A30E-37C79E67D16D}"/>
              </a:ext>
            </a:extLst>
          </p:cNvPr>
          <p:cNvGrpSpPr>
            <a:grpSpLocks/>
          </p:cNvGrpSpPr>
          <p:nvPr/>
        </p:nvGrpSpPr>
        <p:grpSpPr bwMode="auto">
          <a:xfrm>
            <a:off x="6237288" y="2421276"/>
            <a:ext cx="4110038" cy="1814512"/>
            <a:chOff x="2515" y="1687"/>
            <a:chExt cx="2589" cy="1143"/>
          </a:xfrm>
        </p:grpSpPr>
        <p:sp>
          <p:nvSpPr>
            <p:cNvPr id="105" name="Freeform 44">
              <a:extLst>
                <a:ext uri="{FF2B5EF4-FFF2-40B4-BE49-F238E27FC236}">
                  <a16:creationId xmlns:a16="http://schemas.microsoft.com/office/drawing/2014/main" id="{AD023CD7-2DF4-0047-A0A8-EE7C8FDF2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2026"/>
              <a:ext cx="2119" cy="476"/>
            </a:xfrm>
            <a:custGeom>
              <a:avLst/>
              <a:gdLst>
                <a:gd name="T0" fmla="*/ 2119 w 2119"/>
                <a:gd name="T1" fmla="*/ 0 h 476"/>
                <a:gd name="T2" fmla="*/ 1020 w 2119"/>
                <a:gd name="T3" fmla="*/ 476 h 476"/>
                <a:gd name="T4" fmla="*/ 0 w 2119"/>
                <a:gd name="T5" fmla="*/ 8 h 476"/>
                <a:gd name="T6" fmla="*/ 0 60000 65536"/>
                <a:gd name="T7" fmla="*/ 0 60000 65536"/>
                <a:gd name="T8" fmla="*/ 0 60000 65536"/>
                <a:gd name="T9" fmla="*/ 0 w 2119"/>
                <a:gd name="T10" fmla="*/ 0 h 476"/>
                <a:gd name="T11" fmla="*/ 2119 w 2119"/>
                <a:gd name="T12" fmla="*/ 476 h 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9" h="476">
                  <a:moveTo>
                    <a:pt x="2119" y="0"/>
                  </a:moveTo>
                  <a:lnTo>
                    <a:pt x="1020" y="476"/>
                  </a:lnTo>
                  <a:lnTo>
                    <a:pt x="0" y="8"/>
                  </a:lnTo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Text Box 24">
              <a:extLst>
                <a:ext uri="{FF2B5EF4-FFF2-40B4-BE49-F238E27FC236}">
                  <a16:creationId xmlns:a16="http://schemas.microsoft.com/office/drawing/2014/main" id="{3A73F75B-5403-E34F-8197-7456A76E7D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11598">
              <a:off x="2963" y="2243"/>
              <a:ext cx="89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  <a:latin typeface="+mn-lt"/>
                </a:rPr>
                <a:t>HTTP response</a:t>
              </a:r>
              <a:endParaRPr lang="en-US" altLang="en-US" sz="2400">
                <a:solidFill>
                  <a:srgbClr val="CC0000"/>
                </a:solidFill>
                <a:latin typeface="+mn-lt"/>
              </a:endParaRPr>
            </a:p>
          </p:txBody>
        </p:sp>
        <p:sp>
          <p:nvSpPr>
            <p:cNvPr id="107" name="Text Box 46">
              <a:extLst>
                <a:ext uri="{FF2B5EF4-FFF2-40B4-BE49-F238E27FC236}">
                  <a16:creationId xmlns:a16="http://schemas.microsoft.com/office/drawing/2014/main" id="{84D34D31-F002-7644-A66C-387CC45D7E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184211">
              <a:off x="4193" y="2231"/>
              <a:ext cx="89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  <a:latin typeface="+mn-lt"/>
                </a:rPr>
                <a:t>HTTP response</a:t>
              </a:r>
              <a:endParaRPr lang="en-US" altLang="en-US" sz="24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108" name="Picture 57">
              <a:extLst>
                <a:ext uri="{FF2B5EF4-FFF2-40B4-BE49-F238E27FC236}">
                  <a16:creationId xmlns:a16="http://schemas.microsoft.com/office/drawing/2014/main" id="{AAE983CF-984C-9D4D-815F-5073893D27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9" y="2557"/>
              <a:ext cx="332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" name="Picture 59">
              <a:extLst>
                <a:ext uri="{FF2B5EF4-FFF2-40B4-BE49-F238E27FC236}">
                  <a16:creationId xmlns:a16="http://schemas.microsoft.com/office/drawing/2014/main" id="{24961BA7-6903-124E-955A-AEDC5B6FBE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" y="1687"/>
              <a:ext cx="332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0" name="Picture 61">
            <a:extLst>
              <a:ext uri="{FF2B5EF4-FFF2-40B4-BE49-F238E27FC236}">
                <a16:creationId xmlns:a16="http://schemas.microsoft.com/office/drawing/2014/main" id="{DB808EFC-F790-0C46-B5F2-BCC2B49C4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4362788"/>
            <a:ext cx="5270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51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379879"/>
            <a:ext cx="10515600" cy="894622"/>
          </a:xfrm>
        </p:spPr>
        <p:txBody>
          <a:bodyPr>
            <a:normAutofit/>
          </a:bodyPr>
          <a:lstStyle/>
          <a:p>
            <a:r>
              <a:rPr lang="en-US" sz="4400" dirty="0">
                <a:ea typeface="ＭＳ Ｐゴシック" panose="020B0600070205080204" pitchFamily="34" charset="-128"/>
              </a:rPr>
              <a:t>Web caches (aka proxy servers)</a:t>
            </a:r>
            <a:endParaRPr lang="en-US" sz="4400" dirty="0"/>
          </a:p>
        </p:txBody>
      </p:sp>
      <p:sp>
        <p:nvSpPr>
          <p:cNvPr id="144" name="Rectangle 3">
            <a:extLst>
              <a:ext uri="{FF2B5EF4-FFF2-40B4-BE49-F238E27FC236}">
                <a16:creationId xmlns:a16="http://schemas.microsoft.com/office/drawing/2014/main" id="{7B8521C1-7DCD-9344-8BCE-E617E0E93A48}"/>
              </a:ext>
            </a:extLst>
          </p:cNvPr>
          <p:cNvSpPr txBox="1">
            <a:spLocks noChangeArrowheads="1"/>
          </p:cNvSpPr>
          <p:nvPr/>
        </p:nvSpPr>
        <p:spPr>
          <a:xfrm>
            <a:off x="600308" y="1534695"/>
            <a:ext cx="4752277" cy="2134937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7988" indent="-277813"/>
            <a:r>
              <a:rPr lang="en-US" altLang="en-US" dirty="0">
                <a:ea typeface="ＭＳ Ｐゴシック" panose="020B0600070205080204" pitchFamily="34" charset="-128"/>
              </a:rPr>
              <a:t>Web cache acts as both client and server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server for original requesting client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client to origin server</a:t>
            </a:r>
          </a:p>
        </p:txBody>
      </p:sp>
      <p:sp>
        <p:nvSpPr>
          <p:cNvPr id="145" name="Rectangle 4">
            <a:extLst>
              <a:ext uri="{FF2B5EF4-FFF2-40B4-BE49-F238E27FC236}">
                <a16:creationId xmlns:a16="http://schemas.microsoft.com/office/drawing/2014/main" id="{F6AE5A0B-A69D-B948-BD0F-B69E446252C4}"/>
              </a:ext>
            </a:extLst>
          </p:cNvPr>
          <p:cNvSpPr txBox="1">
            <a:spLocks noChangeArrowheads="1"/>
          </p:cNvSpPr>
          <p:nvPr/>
        </p:nvSpPr>
        <p:spPr>
          <a:xfrm>
            <a:off x="5544015" y="1534695"/>
            <a:ext cx="6047678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Why </a:t>
            </a:r>
            <a:r>
              <a:rPr lang="en-US" altLang="en-US" sz="3200" dirty="0">
                <a:ea typeface="ＭＳ Ｐゴシック" panose="020B0600070205080204" pitchFamily="34" charset="-128"/>
              </a:rPr>
              <a:t>Web caching?</a:t>
            </a:r>
          </a:p>
          <a:p>
            <a:pPr marL="407988" indent="-287338"/>
            <a:r>
              <a:rPr lang="en-US" altLang="en-US" sz="3200" dirty="0">
                <a:ea typeface="ＭＳ Ｐゴシック" panose="020B0600070205080204" pitchFamily="34" charset="-128"/>
              </a:rPr>
              <a:t>reduce response time for client request </a:t>
            </a:r>
          </a:p>
          <a:p>
            <a:pPr marL="750888" lvl="1" indent="-287338"/>
            <a:r>
              <a:rPr lang="en-US" altLang="en-US" sz="2800" dirty="0">
                <a:ea typeface="ＭＳ Ｐゴシック" panose="020B0600070205080204" pitchFamily="34" charset="-128"/>
              </a:rPr>
              <a:t>cache is closer to client</a:t>
            </a:r>
          </a:p>
          <a:p>
            <a:pPr marL="407988" indent="-287338"/>
            <a:r>
              <a:rPr lang="en-US" altLang="en-US" sz="3200" dirty="0">
                <a:ea typeface="ＭＳ Ｐゴシック" panose="020B0600070205080204" pitchFamily="34" charset="-128"/>
              </a:rPr>
              <a:t>reduce traffic on an institution</a:t>
            </a:r>
            <a:r>
              <a:rPr lang="en-US" altLang="ja-JP" sz="3200" dirty="0">
                <a:ea typeface="ＭＳ Ｐゴシック" panose="020B0600070205080204" pitchFamily="34" charset="-128"/>
              </a:rPr>
              <a:t>’s access link</a:t>
            </a:r>
          </a:p>
          <a:p>
            <a:pPr marL="407988" indent="-287338"/>
            <a:r>
              <a:rPr lang="en-US" altLang="en-US" sz="3200" dirty="0">
                <a:ea typeface="ＭＳ Ｐゴシック" panose="020B0600070205080204" pitchFamily="34" charset="-128"/>
              </a:rPr>
              <a:t>Internet is dense with caches </a:t>
            </a:r>
          </a:p>
          <a:p>
            <a:pPr marL="750888" lvl="1" indent="-287338"/>
            <a:r>
              <a:rPr lang="en-US" altLang="en-US" sz="2800" dirty="0">
                <a:ea typeface="ＭＳ Ｐゴシック" panose="020B0600070205080204" pitchFamily="34" charset="-128"/>
              </a:rPr>
              <a:t>enables “</a:t>
            </a:r>
            <a:r>
              <a:rPr lang="en-US" altLang="ja-JP" sz="2800" dirty="0">
                <a:ea typeface="ＭＳ Ｐゴシック" panose="020B0600070205080204" pitchFamily="34" charset="-128"/>
              </a:rPr>
              <a:t>poor” content providers to more effectively deliver content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78A0BA-EA92-E84B-9D25-74AB5B584F39}"/>
              </a:ext>
            </a:extLst>
          </p:cNvPr>
          <p:cNvGrpSpPr/>
          <p:nvPr/>
        </p:nvGrpSpPr>
        <p:grpSpPr>
          <a:xfrm>
            <a:off x="632391" y="3810000"/>
            <a:ext cx="4798594" cy="2217821"/>
            <a:chOff x="632391" y="3810000"/>
            <a:chExt cx="4798594" cy="221782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367C1AB-A47E-5446-99C0-0905B5F05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5462" y="5015497"/>
              <a:ext cx="4324685" cy="45212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CCF5707-C36A-2B44-B3DE-6F31EEC70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130" y="5587331"/>
              <a:ext cx="4364855" cy="440490"/>
            </a:xfrm>
            <a:prstGeom prst="rect">
              <a:avLst/>
            </a:prstGeom>
          </p:spPr>
        </p:pic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9E701FCD-5285-BE4B-BD4D-92A5F9D53E0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32391" y="3810000"/>
              <a:ext cx="4757756" cy="1327484"/>
            </a:xfrm>
            <a:prstGeom prst="rect">
              <a:avLst/>
            </a:prstGeom>
          </p:spPr>
          <p:txBody>
            <a:bodyPr/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07988" indent="-277813"/>
              <a:r>
                <a:rPr lang="en-US" altLang="en-US" dirty="0">
                  <a:ea typeface="ＭＳ Ｐゴシック" panose="020B0600070205080204" pitchFamily="34" charset="-128"/>
                </a:rPr>
                <a:t>server tells cache about object’s allowable caching in response header: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96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uiExpand="1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2770</TotalTime>
  <Words>1733</Words>
  <Application>Microsoft Macintosh PowerPoint</Application>
  <PresentationFormat>Widescreen</PresentationFormat>
  <Paragraphs>323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Courier</vt:lpstr>
      <vt:lpstr>Courier New</vt:lpstr>
      <vt:lpstr>Gill Sans MT</vt:lpstr>
      <vt:lpstr>Wingdings</vt:lpstr>
      <vt:lpstr>ZapfDingbats</vt:lpstr>
      <vt:lpstr>1_Office Theme</vt:lpstr>
      <vt:lpstr>PowerPoint Presentation</vt:lpstr>
      <vt:lpstr>What we covered this past week</vt:lpstr>
      <vt:lpstr>HTTP overview</vt:lpstr>
      <vt:lpstr>HTTP overview (continued)</vt:lpstr>
      <vt:lpstr>HTTP request message</vt:lpstr>
      <vt:lpstr>HTTP response message</vt:lpstr>
      <vt:lpstr>Maintaining user/server state: cookies</vt:lpstr>
      <vt:lpstr>Web caches</vt:lpstr>
      <vt:lpstr>Web caches (aka proxy servers)</vt:lpstr>
      <vt:lpstr>Browser caching: Conditional GET</vt:lpstr>
      <vt:lpstr>HTTP/2</vt:lpstr>
      <vt:lpstr>DNS: Domain Name System</vt:lpstr>
      <vt:lpstr>Thinking about the DNS</vt:lpstr>
      <vt:lpstr>DNS: a distributed, hierarchical database</vt:lpstr>
      <vt:lpstr>DNS: root name servers</vt:lpstr>
      <vt:lpstr>DNS: root name servers</vt:lpstr>
      <vt:lpstr>Top-Level Domain, and authoritative servers</vt:lpstr>
      <vt:lpstr>Local DNS name servers</vt:lpstr>
      <vt:lpstr>DNS name resolution: iterated query</vt:lpstr>
      <vt:lpstr>Let’s try out wireshark packet sniffer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James Kurose</dc:creator>
  <cp:lastModifiedBy>James Kurose</cp:lastModifiedBy>
  <cp:revision>43</cp:revision>
  <dcterms:created xsi:type="dcterms:W3CDTF">2020-08-26T01:40:50Z</dcterms:created>
  <dcterms:modified xsi:type="dcterms:W3CDTF">2020-09-22T14:34:02Z</dcterms:modified>
</cp:coreProperties>
</file>