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22"/>
  </p:notesMasterIdLst>
  <p:sldIdLst>
    <p:sldId id="1191" r:id="rId3"/>
    <p:sldId id="965" r:id="rId4"/>
    <p:sldId id="1101" r:id="rId5"/>
    <p:sldId id="1230" r:id="rId6"/>
    <p:sldId id="1102" r:id="rId7"/>
    <p:sldId id="1112" r:id="rId8"/>
    <p:sldId id="1198" r:id="rId9"/>
    <p:sldId id="1124" r:id="rId10"/>
    <p:sldId id="1123" r:id="rId11"/>
    <p:sldId id="256" r:id="rId12"/>
    <p:sldId id="340" r:id="rId13"/>
    <p:sldId id="1184" r:id="rId14"/>
    <p:sldId id="1193" r:id="rId15"/>
    <p:sldId id="1194" r:id="rId16"/>
    <p:sldId id="1133" r:id="rId17"/>
    <p:sldId id="1228" r:id="rId18"/>
    <p:sldId id="1138" r:id="rId19"/>
    <p:sldId id="1227" r:id="rId20"/>
    <p:sldId id="12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5994"/>
  </p:normalViewPr>
  <p:slideViewPr>
    <p:cSldViewPr snapToGrid="0" snapToObjects="1">
      <p:cViewPr varScale="1">
        <p:scale>
          <a:sx n="90" d="100"/>
          <a:sy n="90" d="100"/>
        </p:scale>
        <p:origin x="232" y="584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85D20-FC40-294D-80D2-53640716AB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84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85D20-FC40-294D-80D2-53640716AB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0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6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601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95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6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2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4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is how TCP re-computes the estimated RTT each time a new </a:t>
            </a:r>
            <a:r>
              <a:rPr lang="en-US" dirty="0" err="1"/>
              <a:t>SampleRTT</a:t>
            </a:r>
            <a:r>
              <a:rPr lang="en-US" dirty="0"/>
              <a:t> is taken.</a:t>
            </a:r>
          </a:p>
          <a:p>
            <a:r>
              <a:rPr lang="en-US" dirty="0"/>
              <a:t>The process is knows as an </a:t>
            </a:r>
            <a:r>
              <a:rPr lang="en-US" dirty="0" err="1"/>
              <a:t>exponeitally</a:t>
            </a:r>
            <a:r>
              <a:rPr lang="en-US" dirty="0"/>
              <a:t> weighted moving average, shown by the equation here.</a:t>
            </a:r>
          </a:p>
          <a:p>
            <a:r>
              <a:rPr lang="en-US" dirty="0"/>
              <a:t>&lt;say it&gt;</a:t>
            </a:r>
          </a:p>
          <a:p>
            <a:r>
              <a:rPr lang="en-US" dirty="0"/>
              <a:t>Where alpha reflects the influence of the most recent measurements on the estimated RTT; a typical value of alpha used in </a:t>
            </a:r>
            <a:r>
              <a:rPr lang="en-US" dirty="0" err="1"/>
              <a:t>implementaitons</a:t>
            </a:r>
            <a:r>
              <a:rPr lang="en-US" dirty="0"/>
              <a:t> is .125</a:t>
            </a:r>
          </a:p>
          <a:p>
            <a:endParaRPr lang="en-US" dirty="0"/>
          </a:p>
          <a:p>
            <a:r>
              <a:rPr lang="en-US" dirty="0"/>
              <a:t>The graph at the bottom show measured RTTs </a:t>
            </a:r>
            <a:r>
              <a:rPr lang="en-US" dirty="0" err="1"/>
              <a:t>beween</a:t>
            </a:r>
            <a:r>
              <a:rPr lang="en-US" dirty="0"/>
              <a:t> a host in the Massachusetts and a host in France, as well as the estimated, “smoothed”  RTT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This is how TCP re-computes the estimated RTT each time a new </a:t>
            </a:r>
            <a:r>
              <a:rPr lang="en-US" dirty="0" err="1"/>
              <a:t>SampleRTT</a:t>
            </a:r>
            <a:r>
              <a:rPr lang="en-US" dirty="0"/>
              <a:t> is taken.</a:t>
            </a:r>
          </a:p>
          <a:p>
            <a:r>
              <a:rPr lang="en-US" dirty="0"/>
              <a:t>The process is knows as an </a:t>
            </a:r>
            <a:r>
              <a:rPr lang="en-US" dirty="0" err="1"/>
              <a:t>exponeitally</a:t>
            </a:r>
            <a:r>
              <a:rPr lang="en-US" dirty="0"/>
              <a:t> weighted moving average, shown by the equation here.</a:t>
            </a:r>
          </a:p>
          <a:p>
            <a:r>
              <a:rPr lang="en-US" dirty="0"/>
              <a:t>&lt;say it&gt;</a:t>
            </a:r>
          </a:p>
          <a:p>
            <a:r>
              <a:rPr lang="en-US" dirty="0"/>
              <a:t>Where alpha reflects the influence of the most recent measurements on the estimated RTT; a typical value of alpha used in </a:t>
            </a:r>
            <a:r>
              <a:rPr lang="en-US" dirty="0" err="1"/>
              <a:t>implementaitons</a:t>
            </a:r>
            <a:r>
              <a:rPr lang="en-US" dirty="0"/>
              <a:t> is .125</a:t>
            </a:r>
          </a:p>
          <a:p>
            <a:endParaRPr lang="en-US" dirty="0"/>
          </a:p>
          <a:p>
            <a:r>
              <a:rPr lang="en-US" dirty="0"/>
              <a:t>The graph at the bottom show measured RTTs </a:t>
            </a:r>
            <a:r>
              <a:rPr lang="en-US" dirty="0" err="1"/>
              <a:t>beween</a:t>
            </a:r>
            <a:r>
              <a:rPr lang="en-US" dirty="0"/>
              <a:t> a host in the Massachusetts and a host in France, as well as the estimated, “smoothed”  RTT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46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this value of the estimated RTT, TCP computes the timeout interval to be the estimated RTT plus a “safety margin”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And the intuition is that if we are seeing a large variation in SAMPLERTT – the RTT estimates are fluctuating a lot - then we’ll want a larger </a:t>
            </a:r>
            <a:r>
              <a:rPr lang="en-US" dirty="0" err="1"/>
              <a:t>savety</a:t>
            </a:r>
            <a:r>
              <a:rPr lang="en-US" dirty="0"/>
              <a:t> margin</a:t>
            </a:r>
          </a:p>
          <a:p>
            <a:endParaRPr lang="en-US" dirty="0"/>
          </a:p>
          <a:p>
            <a:r>
              <a:rPr lang="en-US" dirty="0"/>
              <a:t>So TCP computes the Timeout interval to be the Estimated RTT plus 4 times a measure of deviation in the RTT.</a:t>
            </a:r>
          </a:p>
          <a:p>
            <a:endParaRPr lang="en-US" dirty="0"/>
          </a:p>
          <a:p>
            <a:r>
              <a:rPr lang="en-US" dirty="0"/>
              <a:t>The deviation in the RTT is computed as the </a:t>
            </a:r>
            <a:r>
              <a:rPr lang="en-US" dirty="0" err="1"/>
              <a:t>eWMA</a:t>
            </a:r>
            <a:r>
              <a:rPr lang="en-US" dirty="0"/>
              <a:t> of the difference between the most recently measured </a:t>
            </a:r>
            <a:r>
              <a:rPr lang="en-US" dirty="0" err="1"/>
              <a:t>SampleRTT</a:t>
            </a:r>
            <a:r>
              <a:rPr lang="en-US" dirty="0"/>
              <a:t> from the Estimated RTT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04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(Presuming an intro)</a:t>
            </a:r>
          </a:p>
          <a:p>
            <a:endParaRPr lang="en-US" dirty="0"/>
          </a:p>
          <a:p>
            <a:r>
              <a:rPr lang="en-US" dirty="0"/>
              <a:t>Before diving into the details of TCP flow control, let’s first get the general context and motivate the need for flow control.</a:t>
            </a:r>
          </a:p>
          <a:p>
            <a:endParaRPr lang="en-US" dirty="0"/>
          </a:p>
          <a:p>
            <a:r>
              <a:rPr lang="en-US" dirty="0"/>
              <a:t>This diagram show a typical transport-layer implementation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segment is brought up the protocol stack to the transport layer, and the segment’s payload is removed from the segment and written INTO  socket buffers.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does data get taken OUT of socket buffers?  By applications performing socket reads, as we learned in Chapter 2.</a:t>
            </a:r>
          </a:p>
          <a:p>
            <a:endParaRPr lang="en-US" dirty="0"/>
          </a:p>
          <a:p>
            <a:r>
              <a:rPr lang="en-US" dirty="0"/>
              <a:t>And so the question is 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happens if network layer delivers data faster than an application-layer process removes data from socket buffers?”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watch a video of what happens when things arrive  way too fast to fast to be processed.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&lt;video&gt;.   (I love that video).   Another human analogy showing the need for flow control is the saying – to use some English slang -  “no one can drink from a firehose”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control is a mechanism to the calamity of a receiver being over-run by a sender that is sending too fast – it allows the RECEIVER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explictly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the SENDER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so sender won’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t overflow receiver’s buffer by transmitting too much, too fast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84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(Presuming an intro)</a:t>
            </a:r>
          </a:p>
          <a:p>
            <a:endParaRPr lang="en-US" dirty="0"/>
          </a:p>
          <a:p>
            <a:r>
              <a:rPr lang="en-US" dirty="0"/>
              <a:t>Before diving into the details of TCP flow control, let’s first get the general context and motivate the need for flow control.</a:t>
            </a:r>
          </a:p>
          <a:p>
            <a:endParaRPr lang="en-US" dirty="0"/>
          </a:p>
          <a:p>
            <a:r>
              <a:rPr lang="en-US" dirty="0"/>
              <a:t>This diagram show a typical transport-layer implementation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segment is brought up the protocol stack to the transport layer, and the segment’s payload is removed from the segment and written INTO  socket buffers.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does data get taken OUT of socket buffers?  By applications performing socket reads, as we learned in Chapter 2.</a:t>
            </a:r>
          </a:p>
          <a:p>
            <a:endParaRPr lang="en-US" dirty="0"/>
          </a:p>
          <a:p>
            <a:r>
              <a:rPr lang="en-US" dirty="0"/>
              <a:t>And so the question is 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happens if network layer delivers data faster than an application-layer process removes data from socket buffers?”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watch a video of what happens when things arrive  way too fast to fast to be processed.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&lt;video&gt;.   (I love that video).   Another human analogy showing the need for flow control is the saying – to use some English slang -  “no one can drink from a firehose”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control is a mechanism to the calamity of a receiver being over-run by a sender that is sending too fast – it allows the RECEIVER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explictly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the SENDER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so sender won’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t overflow receiver’s buffer by transmitting too much, too fast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12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(Presuming an intro)</a:t>
            </a:r>
          </a:p>
          <a:p>
            <a:endParaRPr lang="en-US" dirty="0"/>
          </a:p>
          <a:p>
            <a:r>
              <a:rPr lang="en-US" dirty="0"/>
              <a:t>Before diving into the details of TCP flow control, let’s first get the general context and motivate the need for flow control.</a:t>
            </a:r>
          </a:p>
          <a:p>
            <a:endParaRPr lang="en-US" dirty="0"/>
          </a:p>
          <a:p>
            <a:r>
              <a:rPr lang="en-US" dirty="0"/>
              <a:t>This diagram show a typical transport-layer implementation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segment is brought up the protocol stack to the transport layer, and the segment’s payload is removed from the segment and written INTO  socket buffers.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does data get taken OUT of socket buffers?  By applications performing socket reads, as we learned in Chapter 2.</a:t>
            </a:r>
          </a:p>
          <a:p>
            <a:endParaRPr lang="en-US" dirty="0"/>
          </a:p>
          <a:p>
            <a:r>
              <a:rPr lang="en-US" dirty="0"/>
              <a:t>And so the question is 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happens if network layer delivers data faster than an application-layer process removes data from socket buffers?”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watch a video of what happens when things arrive  way too fast to fast to be processed.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&lt;video&gt;.   (I love that video).   Another human analogy showing the need for flow control is the saying – to use some English slang -  “no one can drink from a firehose”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control is a mechanism to the calamity of a receiver being over-run by a sender that is sending too fast – it allows the RECEIVER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explictly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the SENDER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so sender won’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t overflow receiver’s buffer by transmitting too much, too fast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14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11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1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7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9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5C01FB-52E5-0048-87E0-A37E4172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A20E-7A98-3B4B-9573-FAF20CB06C9B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59F6F-BF86-4B42-97C3-75B21F86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72D26-2870-A54B-920C-D1DE8223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0A18-9A60-AC44-B50C-9438521E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1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008" y="3655532"/>
            <a:ext cx="4926994" cy="2044701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/>
              <a:t>Today (10/20/20):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city street&#10;&#10;Description automatically generated">
            <a:extLst>
              <a:ext uri="{FF2B5EF4-FFF2-40B4-BE49-F238E27FC236}">
                <a16:creationId xmlns:a16="http://schemas.microsoft.com/office/drawing/2014/main" id="{756AC7CF-4F98-F748-9363-4AE639FB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07" y="2812895"/>
            <a:ext cx="2351297" cy="1383907"/>
          </a:xfrm>
          <a:prstGeom prst="rect">
            <a:avLst/>
          </a:prstGeom>
        </p:spPr>
      </p:pic>
      <p:pic>
        <p:nvPicPr>
          <p:cNvPr id="7" name="Picture 6" descr="A large crowd of people&#10;&#10;Description automatically generated">
            <a:extLst>
              <a:ext uri="{FF2B5EF4-FFF2-40B4-BE49-F238E27FC236}">
                <a16:creationId xmlns:a16="http://schemas.microsoft.com/office/drawing/2014/main" id="{D1415D73-0FDB-7B41-A436-068A32C06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04" y="2823976"/>
            <a:ext cx="2486837" cy="1394091"/>
          </a:xfrm>
          <a:prstGeom prst="rect">
            <a:avLst/>
          </a:prstGeom>
        </p:spPr>
      </p:pic>
      <p:pic>
        <p:nvPicPr>
          <p:cNvPr id="11" name="Picture 10" descr="A picture containing indoor, vase, sitting, table&#10;&#10;Description automatically generated">
            <a:extLst>
              <a:ext uri="{FF2B5EF4-FFF2-40B4-BE49-F238E27FC236}">
                <a16:creationId xmlns:a16="http://schemas.microsoft.com/office/drawing/2014/main" id="{74ECF0E1-AC37-1044-A62C-F7AADFBA8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886" y="2825201"/>
            <a:ext cx="1845503" cy="13841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9D09FE-B3F3-6C48-8424-AAC9D068A496}"/>
              </a:ext>
            </a:extLst>
          </p:cNvPr>
          <p:cNvSpPr/>
          <p:nvPr/>
        </p:nvSpPr>
        <p:spPr>
          <a:xfrm>
            <a:off x="1010629" y="2656101"/>
            <a:ext cx="363255" cy="165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0F2A5B-65BD-F24B-A0E4-5D28C076D6D9}"/>
              </a:ext>
            </a:extLst>
          </p:cNvPr>
          <p:cNvSpPr/>
          <p:nvPr/>
        </p:nvSpPr>
        <p:spPr>
          <a:xfrm rot="5400000">
            <a:off x="6808091" y="-1295860"/>
            <a:ext cx="363255" cy="113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CA0CA6-BFAB-EB44-A3A6-CFF569D75CC6}"/>
              </a:ext>
            </a:extLst>
          </p:cNvPr>
          <p:cNvSpPr txBox="1"/>
          <p:nvPr/>
        </p:nvSpPr>
        <p:spPr>
          <a:xfrm>
            <a:off x="3052371" y="3745864"/>
            <a:ext cx="3626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2345B-460A-774E-9630-1DD48DE87EBE}"/>
              </a:ext>
            </a:extLst>
          </p:cNvPr>
          <p:cNvSpPr txBox="1"/>
          <p:nvPr/>
        </p:nvSpPr>
        <p:spPr>
          <a:xfrm>
            <a:off x="5033571" y="3747951"/>
            <a:ext cx="3626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85ADF2-06DB-C240-B2A5-19155F2AE08E}"/>
              </a:ext>
            </a:extLst>
          </p:cNvPr>
          <p:cNvSpPr/>
          <p:nvPr/>
        </p:nvSpPr>
        <p:spPr>
          <a:xfrm>
            <a:off x="7748515" y="2804714"/>
            <a:ext cx="363255" cy="165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BB462F-E1BF-5A4B-8CE9-271088AA99A4}"/>
              </a:ext>
            </a:extLst>
          </p:cNvPr>
          <p:cNvSpPr txBox="1"/>
          <p:nvPr/>
        </p:nvSpPr>
        <p:spPr>
          <a:xfrm>
            <a:off x="7376910" y="3773391"/>
            <a:ext cx="3738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9519EC-C91C-8D4F-8DFF-EEE4239F97F3}"/>
              </a:ext>
            </a:extLst>
          </p:cNvPr>
          <p:cNvGrpSpPr/>
          <p:nvPr/>
        </p:nvGrpSpPr>
        <p:grpSpPr>
          <a:xfrm>
            <a:off x="7896741" y="2784803"/>
            <a:ext cx="2092368" cy="1472407"/>
            <a:chOff x="9895562" y="1360040"/>
            <a:chExt cx="2092368" cy="1472407"/>
          </a:xfrm>
        </p:grpSpPr>
        <p:pic>
          <p:nvPicPr>
            <p:cNvPr id="13" name="Picture 12" descr="A close up of a newspaper&#10;&#10;Description automatically generated">
              <a:extLst>
                <a:ext uri="{FF2B5EF4-FFF2-40B4-BE49-F238E27FC236}">
                  <a16:creationId xmlns:a16="http://schemas.microsoft.com/office/drawing/2014/main" id="{3CBB5E48-4FF1-1741-8AE6-1A52D1F67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5562" y="1360040"/>
              <a:ext cx="2092368" cy="147240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83F362-870D-CE46-B9DB-D74636CF3A31}"/>
                </a:ext>
              </a:extLst>
            </p:cNvPr>
            <p:cNvSpPr txBox="1"/>
            <p:nvPr/>
          </p:nvSpPr>
          <p:spPr>
            <a:xfrm>
              <a:off x="11582399" y="2363242"/>
              <a:ext cx="33534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9B7FAD5-8E19-8C4D-B7FB-B0910432C574}"/>
              </a:ext>
            </a:extLst>
          </p:cNvPr>
          <p:cNvSpPr/>
          <p:nvPr/>
        </p:nvSpPr>
        <p:spPr>
          <a:xfrm>
            <a:off x="5369686" y="2758397"/>
            <a:ext cx="150314" cy="165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186B5CB-8D1B-D34B-93FD-F6563D4BC6F3}"/>
              </a:ext>
            </a:extLst>
          </p:cNvPr>
          <p:cNvSpPr txBox="1">
            <a:spLocks/>
          </p:cNvSpPr>
          <p:nvPr/>
        </p:nvSpPr>
        <p:spPr>
          <a:xfrm>
            <a:off x="773290" y="289325"/>
            <a:ext cx="11393310" cy="894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A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Principles of congestion control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FA548-D10B-8D42-8964-A4AA03518D13}"/>
              </a:ext>
            </a:extLst>
          </p:cNvPr>
          <p:cNvSpPr txBox="1"/>
          <p:nvPr/>
        </p:nvSpPr>
        <p:spPr>
          <a:xfrm>
            <a:off x="1637416" y="4380614"/>
            <a:ext cx="163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highway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CF6FE-A327-6A4F-B05A-1AE25DE3E6B3}"/>
              </a:ext>
            </a:extLst>
          </p:cNvPr>
          <p:cNvSpPr txBox="1"/>
          <p:nvPr/>
        </p:nvSpPr>
        <p:spPr>
          <a:xfrm>
            <a:off x="3296094" y="4362894"/>
            <a:ext cx="2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glass overflowing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973AA3-AFB0-A447-B94D-D6A4A56717C2}"/>
              </a:ext>
            </a:extLst>
          </p:cNvPr>
          <p:cNvSpPr txBox="1"/>
          <p:nvPr/>
        </p:nvSpPr>
        <p:spPr>
          <a:xfrm>
            <a:off x="5511211" y="4387703"/>
            <a:ext cx="2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crowd in intersection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BEA0F-49A2-5847-AAC4-35F2DB3914A5}"/>
              </a:ext>
            </a:extLst>
          </p:cNvPr>
          <p:cNvSpPr txBox="1"/>
          <p:nvPr/>
        </p:nvSpPr>
        <p:spPr>
          <a:xfrm>
            <a:off x="7726328" y="4412512"/>
            <a:ext cx="2629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 talking too much!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5228C-AD06-CE48-9648-FF20634DE973}"/>
              </a:ext>
            </a:extLst>
          </p:cNvPr>
          <p:cNvSpPr txBox="1"/>
          <p:nvPr/>
        </p:nvSpPr>
        <p:spPr>
          <a:xfrm>
            <a:off x="1913860" y="1531089"/>
            <a:ext cx="8533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congested control or flow control needed?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15C8E-2407-B147-A45D-D07023F4F41B}"/>
              </a:ext>
            </a:extLst>
          </p:cNvPr>
          <p:cNvSpPr txBox="1"/>
          <p:nvPr/>
        </p:nvSpPr>
        <p:spPr>
          <a:xfrm>
            <a:off x="9267825" y="5781675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JFK: do poll</a:t>
            </a:r>
          </a:p>
        </p:txBody>
      </p:sp>
    </p:spTree>
    <p:extLst>
      <p:ext uri="{BB962C8B-B14F-4D97-AF65-F5344CB8AC3E}">
        <p14:creationId xmlns:p14="http://schemas.microsoft.com/office/powerpoint/2010/main" val="139627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6DD7C50-58C4-B34F-A819-0EADD89C2A37}"/>
              </a:ext>
            </a:extLst>
          </p:cNvPr>
          <p:cNvGrpSpPr/>
          <p:nvPr/>
        </p:nvGrpSpPr>
        <p:grpSpPr>
          <a:xfrm>
            <a:off x="10476914" y="2368655"/>
            <a:ext cx="717868" cy="1154474"/>
            <a:chOff x="7664720" y="2795550"/>
            <a:chExt cx="717868" cy="1154474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52B9B30-D973-4342-9353-3C55976BEB6A}"/>
                </a:ext>
              </a:extLst>
            </p:cNvPr>
            <p:cNvSpPr/>
            <p:nvPr/>
          </p:nvSpPr>
          <p:spPr>
            <a:xfrm>
              <a:off x="7671781" y="2795550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24EADA8-9231-C54D-B660-93136571FE39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B564AD7-6052-D74E-AFB8-443721B0BA8F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C030439-89A7-D141-93A0-55E98A03659C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29CBFF5-3970-894F-B8C7-846B6CF65EF2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Freeform 270">
            <a:extLst>
              <a:ext uri="{FF2B5EF4-FFF2-40B4-BE49-F238E27FC236}">
                <a16:creationId xmlns:a16="http://schemas.microsoft.com/office/drawing/2014/main" id="{CE7C7371-97B5-C346-A95F-94B2CF95CEF8}"/>
              </a:ext>
            </a:extLst>
          </p:cNvPr>
          <p:cNvSpPr>
            <a:spLocks/>
          </p:cNvSpPr>
          <p:nvPr/>
        </p:nvSpPr>
        <p:spPr bwMode="auto">
          <a:xfrm flipH="1">
            <a:off x="6810066" y="23050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34" name="Group 354">
            <a:extLst>
              <a:ext uri="{FF2B5EF4-FFF2-40B4-BE49-F238E27FC236}">
                <a16:creationId xmlns:a16="http://schemas.microsoft.com/office/drawing/2014/main" id="{1BCC2894-BF9B-8F46-AA42-B55DC303E1A8}"/>
              </a:ext>
            </a:extLst>
          </p:cNvPr>
          <p:cNvGrpSpPr>
            <a:grpSpLocks/>
          </p:cNvGrpSpPr>
          <p:nvPr/>
        </p:nvGrpSpPr>
        <p:grpSpPr bwMode="auto">
          <a:xfrm>
            <a:off x="6405254" y="3243263"/>
            <a:ext cx="525462" cy="434975"/>
            <a:chOff x="-44" y="1473"/>
            <a:chExt cx="981" cy="1105"/>
          </a:xfrm>
        </p:grpSpPr>
        <p:pic>
          <p:nvPicPr>
            <p:cNvPr id="135" name="Picture 355" descr="desktop_computer_stylized_medium">
              <a:extLst>
                <a:ext uri="{FF2B5EF4-FFF2-40B4-BE49-F238E27FC236}">
                  <a16:creationId xmlns:a16="http://schemas.microsoft.com/office/drawing/2014/main" id="{3E99589F-1E40-7C43-B8AA-5029A4A26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Freeform 356">
              <a:extLst>
                <a:ext uri="{FF2B5EF4-FFF2-40B4-BE49-F238E27FC236}">
                  <a16:creationId xmlns:a16="http://schemas.microsoft.com/office/drawing/2014/main" id="{B3DD6BB4-576F-9148-8D11-578565B588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47F56F3-1CFD-5745-9F94-FFAF782BC64A}"/>
              </a:ext>
            </a:extLst>
          </p:cNvPr>
          <p:cNvGrpSpPr/>
          <p:nvPr/>
        </p:nvGrpSpPr>
        <p:grpSpPr>
          <a:xfrm>
            <a:off x="7045286" y="2362077"/>
            <a:ext cx="717868" cy="1154474"/>
            <a:chOff x="7664720" y="2799688"/>
            <a:chExt cx="717868" cy="115447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2A18A2C-071A-724E-ABAB-EE121ADBCB05}"/>
                </a:ext>
              </a:extLst>
            </p:cNvPr>
            <p:cNvSpPr/>
            <p:nvPr/>
          </p:nvSpPr>
          <p:spPr>
            <a:xfrm>
              <a:off x="7671781" y="2799688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A246001-6FA7-F047-AECA-800C5A5F30CD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407FE2E-B4F8-E142-9856-65C553F4A8EF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F241007-617C-9B47-BDCF-F85615C450A7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AB2A72B-F1C5-4049-8439-AABBF750CD86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289" name="Rectangle 3">
            <a:extLst>
              <a:ext uri="{FF2B5EF4-FFF2-40B4-BE49-F238E27FC236}">
                <a16:creationId xmlns:a16="http://schemas.microsoft.com/office/drawing/2014/main" id="{D469BBE5-2D5E-1245-BE57-AED04CA89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903" y="1939313"/>
            <a:ext cx="5562600" cy="2536434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E</a:t>
            </a:r>
            <a:r>
              <a:rPr lang="en-US" sz="3200" dirty="0">
                <a:solidFill>
                  <a:srgbClr val="C00000"/>
                </a:solidFill>
                <a:cs typeface="+mn-cs"/>
              </a:rPr>
              <a:t>nd-end congestion control:</a:t>
            </a:r>
          </a:p>
          <a:p>
            <a:pPr marL="466725" indent="-336550">
              <a:defRPr/>
            </a:pPr>
            <a:r>
              <a:rPr lang="en-US" sz="3200" dirty="0"/>
              <a:t>no explicit feedback from network</a:t>
            </a:r>
          </a:p>
          <a:p>
            <a:pPr marL="466725" indent="-336550">
              <a:defRPr/>
            </a:pPr>
            <a:r>
              <a:rPr lang="en-US" sz="3200" dirty="0"/>
              <a:t>congestion </a:t>
            </a:r>
            <a:r>
              <a:rPr lang="en-US" sz="3200" i="1" dirty="0">
                <a:solidFill>
                  <a:srgbClr val="C00000"/>
                </a:solidFill>
              </a:rPr>
              <a:t>inferred</a:t>
            </a:r>
            <a:r>
              <a:rPr lang="en-US" sz="3200" dirty="0"/>
              <a:t> from observed loss, delay</a:t>
            </a: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15E2A5A3-138A-0644-B40C-0B75A1130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Approaches towards congestion control</a:t>
            </a:r>
            <a:endParaRPr lang="en-US" sz="5400" dirty="0">
              <a:cs typeface="+mj-cs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152A9AF6-236E-E947-A90D-95476DF178A8}"/>
              </a:ext>
            </a:extLst>
          </p:cNvPr>
          <p:cNvSpPr>
            <a:spLocks/>
          </p:cNvSpPr>
          <p:nvPr/>
        </p:nvSpPr>
        <p:spPr bwMode="auto">
          <a:xfrm>
            <a:off x="7675918" y="3459066"/>
            <a:ext cx="2848871" cy="1480906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7E9EEA9-F362-5541-9FCC-5483A233137E}"/>
              </a:ext>
            </a:extLst>
          </p:cNvPr>
          <p:cNvSpPr>
            <a:spLocks/>
          </p:cNvSpPr>
          <p:nvPr/>
        </p:nvSpPr>
        <p:spPr bwMode="auto">
          <a:xfrm>
            <a:off x="8314293" y="3762231"/>
            <a:ext cx="543096" cy="295229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7" name="Freeform 91">
            <a:extLst>
              <a:ext uri="{FF2B5EF4-FFF2-40B4-BE49-F238E27FC236}">
                <a16:creationId xmlns:a16="http://schemas.microsoft.com/office/drawing/2014/main" id="{E427D45F-306D-1B44-BF5E-891FCB01E246}"/>
              </a:ext>
            </a:extLst>
          </p:cNvPr>
          <p:cNvSpPr>
            <a:spLocks/>
          </p:cNvSpPr>
          <p:nvPr/>
        </p:nvSpPr>
        <p:spPr bwMode="auto">
          <a:xfrm>
            <a:off x="9356021" y="3755882"/>
            <a:ext cx="504984" cy="307927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" name="Freeform 92">
            <a:extLst>
              <a:ext uri="{FF2B5EF4-FFF2-40B4-BE49-F238E27FC236}">
                <a16:creationId xmlns:a16="http://schemas.microsoft.com/office/drawing/2014/main" id="{F209776F-AA9D-E941-ADBB-CB44422BD081}"/>
              </a:ext>
            </a:extLst>
          </p:cNvPr>
          <p:cNvSpPr>
            <a:spLocks/>
          </p:cNvSpPr>
          <p:nvPr/>
        </p:nvSpPr>
        <p:spPr bwMode="auto">
          <a:xfrm>
            <a:off x="8290473" y="4147933"/>
            <a:ext cx="481164" cy="2380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9" name="Freeform 93">
            <a:extLst>
              <a:ext uri="{FF2B5EF4-FFF2-40B4-BE49-F238E27FC236}">
                <a16:creationId xmlns:a16="http://schemas.microsoft.com/office/drawing/2014/main" id="{8B9D5253-F5A6-2746-81DB-996216E1FB97}"/>
              </a:ext>
            </a:extLst>
          </p:cNvPr>
          <p:cNvSpPr>
            <a:spLocks/>
          </p:cNvSpPr>
          <p:nvPr/>
        </p:nvSpPr>
        <p:spPr bwMode="auto">
          <a:xfrm>
            <a:off x="9238509" y="4124124"/>
            <a:ext cx="628848" cy="247611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Freeform 94">
            <a:extLst>
              <a:ext uri="{FF2B5EF4-FFF2-40B4-BE49-F238E27FC236}">
                <a16:creationId xmlns:a16="http://schemas.microsoft.com/office/drawing/2014/main" id="{61F0A20F-097C-EA42-809A-3298AB6693B1}"/>
              </a:ext>
            </a:extLst>
          </p:cNvPr>
          <p:cNvSpPr>
            <a:spLocks/>
          </p:cNvSpPr>
          <p:nvPr/>
        </p:nvSpPr>
        <p:spPr bwMode="auto">
          <a:xfrm>
            <a:off x="9905469" y="4178091"/>
            <a:ext cx="206440" cy="50792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Freeform 95">
            <a:extLst>
              <a:ext uri="{FF2B5EF4-FFF2-40B4-BE49-F238E27FC236}">
                <a16:creationId xmlns:a16="http://schemas.microsoft.com/office/drawing/2014/main" id="{424EA790-DC83-AE41-B59F-CDBDBE0981CB}"/>
              </a:ext>
            </a:extLst>
          </p:cNvPr>
          <p:cNvSpPr>
            <a:spLocks/>
          </p:cNvSpPr>
          <p:nvPr/>
        </p:nvSpPr>
        <p:spPr bwMode="auto">
          <a:xfrm>
            <a:off x="8670005" y="4711407"/>
            <a:ext cx="736832" cy="74601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2" name="Freeform 96">
            <a:extLst>
              <a:ext uri="{FF2B5EF4-FFF2-40B4-BE49-F238E27FC236}">
                <a16:creationId xmlns:a16="http://schemas.microsoft.com/office/drawing/2014/main" id="{72EB3BD6-9F21-2342-8AED-3E9F67894AD9}"/>
              </a:ext>
            </a:extLst>
          </p:cNvPr>
          <p:cNvSpPr>
            <a:spLocks/>
          </p:cNvSpPr>
          <p:nvPr/>
        </p:nvSpPr>
        <p:spPr bwMode="auto">
          <a:xfrm>
            <a:off x="8133261" y="4171742"/>
            <a:ext cx="193736" cy="425383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75DCF5F-4092-2C43-896B-19822B08E6B5}"/>
              </a:ext>
            </a:extLst>
          </p:cNvPr>
          <p:cNvGrpSpPr/>
          <p:nvPr/>
        </p:nvGrpSpPr>
        <p:grpSpPr>
          <a:xfrm>
            <a:off x="9719734" y="3946352"/>
            <a:ext cx="578032" cy="285706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18160F9-6FEC-9A43-8802-7C6CC98A3EE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375EF01-0290-9B47-8E36-E43DE1108F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B178D65-D230-EE4E-A397-C7BE84BE7B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6706B47-A3DA-2948-AE76-ECB82CD2119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6997E8A2-E352-944A-9B99-BDEBAA2024A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5522D15-A640-D544-8C5A-740AB151741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A657C9E-78AA-054A-8253-7E707F297A7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703BE46-EF6B-8F4F-8103-DB506FA237F8}"/>
              </a:ext>
            </a:extLst>
          </p:cNvPr>
          <p:cNvGrpSpPr/>
          <p:nvPr/>
        </p:nvGrpSpPr>
        <p:grpSpPr>
          <a:xfrm>
            <a:off x="9351606" y="4600112"/>
            <a:ext cx="578032" cy="285706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93DB37A-DC30-7049-A906-DE4299FCFE9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D540D06-51B9-D24C-A5F5-D49982A086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0B97449-7EBF-F346-9FFA-F3CB1C97A6B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A098066-DD0C-0547-8ABC-8D18EA23F16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54B9AE5D-1C6E-8747-BA6A-CE53FF8E918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D4A0CA9E-BE5A-D743-94BD-A9A3807788B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208F4AD6-8E7A-EC46-8054-65F26912355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174B89A-A569-2044-B74A-55933EDB42EC}"/>
              </a:ext>
            </a:extLst>
          </p:cNvPr>
          <p:cNvGrpSpPr/>
          <p:nvPr/>
        </p:nvGrpSpPr>
        <p:grpSpPr>
          <a:xfrm>
            <a:off x="8195132" y="4551443"/>
            <a:ext cx="578032" cy="285706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E0F2D6A-4975-2240-9DBA-9752CDABCD3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671BCEE-CA54-2A42-97FC-01FA73F51C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B74E383-7E77-2E4D-BBB3-C0CB1C080B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3C2C74B-BD87-0F41-9E97-2D6D70231DE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F9A726BB-74B1-444A-9200-225EE583E8C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480EBF5E-6B8D-F547-BD3C-56A7E685D38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BD8743C8-69EE-7C4B-AAD2-C758A3F1F90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3371FA-1B37-E043-BBA9-FBAEC0EF06BB}"/>
              </a:ext>
            </a:extLst>
          </p:cNvPr>
          <p:cNvGrpSpPr/>
          <p:nvPr/>
        </p:nvGrpSpPr>
        <p:grpSpPr>
          <a:xfrm>
            <a:off x="8800632" y="3636044"/>
            <a:ext cx="578032" cy="285706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3C4E5C9-0C6C-FE44-8E48-3AEAB312320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0F2B9E3-1FE0-3341-9F1D-E60AC91CF4F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9A4FE6E-757F-104A-A301-53D57A115B9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D1C4D832-AA7B-2F44-88F3-867F1C5C73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17B4F7C5-8F07-6444-9C56-5CCC6DAD801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A4D1016A-A633-4F47-AD16-9F5C4A1B4BB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4E90D1C0-25CA-D549-8BEC-F6FC08E9AF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0A555A-7D83-9C41-BC45-9CE34B97A2A0}"/>
              </a:ext>
            </a:extLst>
          </p:cNvPr>
          <p:cNvGrpSpPr/>
          <p:nvPr/>
        </p:nvGrpSpPr>
        <p:grpSpPr>
          <a:xfrm>
            <a:off x="8711293" y="4233883"/>
            <a:ext cx="578032" cy="285706"/>
            <a:chOff x="7493876" y="2774731"/>
            <a:chExt cx="1481958" cy="894622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CEF8A07-20B9-AE45-8F1F-7A43CAB1D71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A79D59C-1529-9C45-BD77-6FFDD5DEAA4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973AF34-BA3E-0A49-9E54-BD6B223BA52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C47C43C3-8FCB-5847-9007-9FF04DAF74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09F2051C-9B20-EE45-9CE2-4D3C79652D1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79216339-F1AE-4C4A-9C17-5BCC324EB3E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161D2AE2-963A-F744-92D8-01315F74683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FB94137-26B4-A84C-B882-BC754696ADF8}"/>
              </a:ext>
            </a:extLst>
          </p:cNvPr>
          <p:cNvGrpSpPr/>
          <p:nvPr/>
        </p:nvGrpSpPr>
        <p:grpSpPr>
          <a:xfrm>
            <a:off x="7764614" y="3944180"/>
            <a:ext cx="578032" cy="285706"/>
            <a:chOff x="7493876" y="2774731"/>
            <a:chExt cx="1481958" cy="894622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6959650-8F47-BD44-967D-3B54247086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4F846E9-5E5D-9246-A16E-A37E1F2DB7E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C080F1D-CE13-8A4D-AE86-A9987401AEF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C92B06F2-78EF-804D-8E0C-DCE71C44A56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C074DBD1-927C-2B4D-B10B-DD852445FB2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BC9D84BC-889B-C849-9229-D2795054B39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073BE05-706B-1446-BB36-AB53194859C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84E5A3-CC37-804B-8E37-84F25E87BC63}"/>
              </a:ext>
            </a:extLst>
          </p:cNvPr>
          <p:cNvGrpSpPr/>
          <p:nvPr/>
        </p:nvGrpSpPr>
        <p:grpSpPr>
          <a:xfrm>
            <a:off x="8867832" y="4245561"/>
            <a:ext cx="456701" cy="226548"/>
            <a:chOff x="6859123" y="5156933"/>
            <a:chExt cx="456701" cy="2265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93256C-E351-F04F-8F57-8CBAADAD32D9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154E25-F682-744F-8785-AB5EDB9A5A5F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29C5F0A-310C-1443-A4BF-D9B6A1F9EDB9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65FCB07-1990-1F40-B6A0-2DC9A68091B3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E0B89AD6-5E3A-1642-BCCA-337C835BC035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5A1AE44-6AB7-1949-9184-889F736756EC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564862D-347A-7E41-8F9D-0ADF80768A2B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AC855F5F-C9C2-4744-9B1E-696B4F0DB89C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3DD9EA-3345-8345-9221-C06D0834BC89}"/>
              </a:ext>
            </a:extLst>
          </p:cNvPr>
          <p:cNvGrpSpPr/>
          <p:nvPr/>
        </p:nvGrpSpPr>
        <p:grpSpPr>
          <a:xfrm>
            <a:off x="7428575" y="2677315"/>
            <a:ext cx="3355719" cy="1705017"/>
            <a:chOff x="7428575" y="2677315"/>
            <a:chExt cx="3355719" cy="170501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906425-B196-CC44-BB40-5ACEF23B0A29}"/>
                </a:ext>
              </a:extLst>
            </p:cNvPr>
            <p:cNvSpPr/>
            <p:nvPr/>
          </p:nvSpPr>
          <p:spPr>
            <a:xfrm>
              <a:off x="9335149" y="2701273"/>
              <a:ext cx="1406838" cy="168105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303" h="1681059">
                  <a:moveTo>
                    <a:pt x="0" y="1681059"/>
                  </a:moveTo>
                  <a:lnTo>
                    <a:pt x="539056" y="1465436"/>
                  </a:lnTo>
                  <a:lnTo>
                    <a:pt x="1541303" y="1445471"/>
                  </a:lnTo>
                  <a:lnTo>
                    <a:pt x="1525331" y="0"/>
                  </a:lnTo>
                </a:path>
              </a:pathLst>
            </a:custGeom>
            <a:noFill/>
            <a:ln w="444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689" name="Freeform 114688">
              <a:extLst>
                <a:ext uri="{FF2B5EF4-FFF2-40B4-BE49-F238E27FC236}">
                  <a16:creationId xmlns:a16="http://schemas.microsoft.com/office/drawing/2014/main" id="{F4B58868-99E6-0645-9773-CB66EC208FBD}"/>
                </a:ext>
              </a:extLst>
            </p:cNvPr>
            <p:cNvSpPr/>
            <p:nvPr/>
          </p:nvSpPr>
          <p:spPr>
            <a:xfrm>
              <a:off x="7473006" y="2677315"/>
              <a:ext cx="1446868" cy="1701024"/>
            </a:xfrm>
            <a:custGeom>
              <a:avLst/>
              <a:gdLst>
                <a:gd name="connsiteX0" fmla="*/ 0 w 1549289"/>
                <a:gd name="connsiteY0" fmla="*/ 0 h 1701024"/>
                <a:gd name="connsiteX1" fmla="*/ 0 w 1549289"/>
                <a:gd name="connsiteY1" fmla="*/ 1485401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85401 h 1701024"/>
                <a:gd name="connsiteX3" fmla="*/ 1549289 w 1549289"/>
                <a:gd name="connsiteY3" fmla="*/ 1701024 h 17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289" h="1701024">
                  <a:moveTo>
                    <a:pt x="0" y="0"/>
                  </a:moveTo>
                  <a:lnTo>
                    <a:pt x="7986" y="1481408"/>
                  </a:lnTo>
                  <a:lnTo>
                    <a:pt x="1030198" y="1485401"/>
                  </a:lnTo>
                  <a:lnTo>
                    <a:pt x="1549289" y="1701024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1762DD-608F-AC4F-8D36-9BC825C14FB4}"/>
                </a:ext>
              </a:extLst>
            </p:cNvPr>
            <p:cNvSpPr txBox="1"/>
            <p:nvPr/>
          </p:nvSpPr>
          <p:spPr>
            <a:xfrm>
              <a:off x="10184578" y="355661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8081CC2-E66E-0845-8CCA-2D10C6BE30EA}"/>
                </a:ext>
              </a:extLst>
            </p:cNvPr>
            <p:cNvSpPr txBox="1"/>
            <p:nvPr/>
          </p:nvSpPr>
          <p:spPr>
            <a:xfrm>
              <a:off x="7428575" y="351769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D35EA-0731-A641-906C-8974E60D529B}"/>
              </a:ext>
            </a:extLst>
          </p:cNvPr>
          <p:cNvGrpSpPr/>
          <p:nvPr/>
        </p:nvGrpSpPr>
        <p:grpSpPr>
          <a:xfrm>
            <a:off x="6799618" y="2691243"/>
            <a:ext cx="4657206" cy="1827509"/>
            <a:chOff x="6799618" y="2691243"/>
            <a:chExt cx="4657206" cy="1827509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09FCE5A-94F2-AB43-A427-15DC48978945}"/>
                </a:ext>
              </a:extLst>
            </p:cNvPr>
            <p:cNvSpPr/>
            <p:nvPr/>
          </p:nvSpPr>
          <p:spPr>
            <a:xfrm>
              <a:off x="7353946" y="2691243"/>
              <a:ext cx="3498244" cy="182750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920408 w 1541303"/>
                <a:gd name="connsiteY2" fmla="*/ 1455758 h 1681059"/>
                <a:gd name="connsiteX3" fmla="*/ 1541303 w 1541303"/>
                <a:gd name="connsiteY3" fmla="*/ 1445471 h 1681059"/>
                <a:gd name="connsiteX4" fmla="*/ 1525331 w 1541303"/>
                <a:gd name="connsiteY4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539056 w 1541303"/>
                <a:gd name="connsiteY2" fmla="*/ 1465436 h 1681059"/>
                <a:gd name="connsiteX3" fmla="*/ 920408 w 1541303"/>
                <a:gd name="connsiteY3" fmla="*/ 1455758 h 1681059"/>
                <a:gd name="connsiteX4" fmla="*/ 1541303 w 1541303"/>
                <a:gd name="connsiteY4" fmla="*/ 1445471 h 1681059"/>
                <a:gd name="connsiteX5" fmla="*/ 1525331 w 1541303"/>
                <a:gd name="connsiteY5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232427 w 1541303"/>
                <a:gd name="connsiteY2" fmla="*/ 1591633 h 1681059"/>
                <a:gd name="connsiteX3" fmla="*/ 539056 w 1541303"/>
                <a:gd name="connsiteY3" fmla="*/ 1465436 h 1681059"/>
                <a:gd name="connsiteX4" fmla="*/ 920408 w 1541303"/>
                <a:gd name="connsiteY4" fmla="*/ 1455758 h 1681059"/>
                <a:gd name="connsiteX5" fmla="*/ 1541303 w 1541303"/>
                <a:gd name="connsiteY5" fmla="*/ 1445471 h 1681059"/>
                <a:gd name="connsiteX6" fmla="*/ 1525331 w 1541303"/>
                <a:gd name="connsiteY6" fmla="*/ 0 h 1681059"/>
                <a:gd name="connsiteX0" fmla="*/ 0 w 3882856"/>
                <a:gd name="connsiteY0" fmla="*/ 142370 h 1591633"/>
                <a:gd name="connsiteX1" fmla="*/ 2714795 w 3882856"/>
                <a:gd name="connsiteY1" fmla="*/ 1536549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0 w 3882856"/>
                <a:gd name="connsiteY0" fmla="*/ 142370 h 1591633"/>
                <a:gd name="connsiteX1" fmla="*/ 2163604 w 3882856"/>
                <a:gd name="connsiteY1" fmla="*/ 1510843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33110 w 3915966"/>
                <a:gd name="connsiteY0" fmla="*/ 142370 h 1591633"/>
                <a:gd name="connsiteX1" fmla="*/ 0 w 3915966"/>
                <a:gd name="connsiteY1" fmla="*/ 1510843 h 1591633"/>
                <a:gd name="connsiteX2" fmla="*/ 2607090 w 3915966"/>
                <a:gd name="connsiteY2" fmla="*/ 1591633 h 1591633"/>
                <a:gd name="connsiteX3" fmla="*/ 2913719 w 3915966"/>
                <a:gd name="connsiteY3" fmla="*/ 1465436 h 1591633"/>
                <a:gd name="connsiteX4" fmla="*/ 3295071 w 3915966"/>
                <a:gd name="connsiteY4" fmla="*/ 1455758 h 1591633"/>
                <a:gd name="connsiteX5" fmla="*/ 3915966 w 3915966"/>
                <a:gd name="connsiteY5" fmla="*/ 1445471 h 1591633"/>
                <a:gd name="connsiteX6" fmla="*/ 3899994 w 3915966"/>
                <a:gd name="connsiteY6" fmla="*/ 0 h 159163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913719 w 3915966"/>
                <a:gd name="connsiteY3" fmla="*/ 1465436 h 1510843"/>
                <a:gd name="connsiteX4" fmla="*/ 3295071 w 3915966"/>
                <a:gd name="connsiteY4" fmla="*/ 1455758 h 1510843"/>
                <a:gd name="connsiteX5" fmla="*/ 3915966 w 3915966"/>
                <a:gd name="connsiteY5" fmla="*/ 1445471 h 1510843"/>
                <a:gd name="connsiteX6" fmla="*/ 3899994 w 3915966"/>
                <a:gd name="connsiteY6" fmla="*/ 0 h 151084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373740 w 3915966"/>
                <a:gd name="connsiteY3" fmla="*/ 1470447 h 1510843"/>
                <a:gd name="connsiteX4" fmla="*/ 2913719 w 3915966"/>
                <a:gd name="connsiteY4" fmla="*/ 1465436 h 1510843"/>
                <a:gd name="connsiteX5" fmla="*/ 3295071 w 3915966"/>
                <a:gd name="connsiteY5" fmla="*/ 1455758 h 1510843"/>
                <a:gd name="connsiteX6" fmla="*/ 3915966 w 3915966"/>
                <a:gd name="connsiteY6" fmla="*/ 1445471 h 1510843"/>
                <a:gd name="connsiteX7" fmla="*/ 3899994 w 3915966"/>
                <a:gd name="connsiteY7" fmla="*/ 0 h 1510843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2192692 w 3915966"/>
                <a:gd name="connsiteY3" fmla="*/ 1676095 h 1676095"/>
                <a:gd name="connsiteX4" fmla="*/ 2913719 w 3915966"/>
                <a:gd name="connsiteY4" fmla="*/ 1465436 h 1676095"/>
                <a:gd name="connsiteX5" fmla="*/ 3295071 w 3915966"/>
                <a:gd name="connsiteY5" fmla="*/ 1455758 h 1676095"/>
                <a:gd name="connsiteX6" fmla="*/ 3915966 w 3915966"/>
                <a:gd name="connsiteY6" fmla="*/ 1445471 h 1676095"/>
                <a:gd name="connsiteX7" fmla="*/ 3899994 w 3915966"/>
                <a:gd name="connsiteY7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609316 w 3915966"/>
                <a:gd name="connsiteY3" fmla="*/ 1551238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589200 w 3915966"/>
                <a:gd name="connsiteY3" fmla="*/ 1661407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17017 w 3915966"/>
                <a:gd name="connsiteY0" fmla="*/ 0 h 1838525"/>
                <a:gd name="connsiteX1" fmla="*/ 0 w 3915966"/>
                <a:gd name="connsiteY1" fmla="*/ 1673273 h 1838525"/>
                <a:gd name="connsiteX2" fmla="*/ 1263312 w 3915966"/>
                <a:gd name="connsiteY2" fmla="*/ 1640222 h 1838525"/>
                <a:gd name="connsiteX3" fmla="*/ 1589200 w 3915966"/>
                <a:gd name="connsiteY3" fmla="*/ 1823837 h 1838525"/>
                <a:gd name="connsiteX4" fmla="*/ 2192692 w 3915966"/>
                <a:gd name="connsiteY4" fmla="*/ 1838525 h 1838525"/>
                <a:gd name="connsiteX5" fmla="*/ 2913719 w 3915966"/>
                <a:gd name="connsiteY5" fmla="*/ 1627866 h 1838525"/>
                <a:gd name="connsiteX6" fmla="*/ 3295071 w 3915966"/>
                <a:gd name="connsiteY6" fmla="*/ 1618188 h 1838525"/>
                <a:gd name="connsiteX7" fmla="*/ 3915966 w 3915966"/>
                <a:gd name="connsiteY7" fmla="*/ 1607901 h 1838525"/>
                <a:gd name="connsiteX8" fmla="*/ 3899994 w 3915966"/>
                <a:gd name="connsiteY8" fmla="*/ 162430 h 1838525"/>
                <a:gd name="connsiteX0" fmla="*/ 0 w 3898949"/>
                <a:gd name="connsiteY0" fmla="*/ 0 h 1838525"/>
                <a:gd name="connsiteX1" fmla="*/ 19193 w 3898949"/>
                <a:gd name="connsiteY1" fmla="*/ 1581465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5137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9969 w 3898949"/>
                <a:gd name="connsiteY2" fmla="*/ 1566776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81465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9248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896702 w 3898949"/>
                <a:gd name="connsiteY5" fmla="*/ 1627866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69708 w 3898949"/>
                <a:gd name="connsiteY8" fmla="*/ 113985 h 1827509"/>
                <a:gd name="connsiteX0" fmla="*/ 0 w 3869708"/>
                <a:gd name="connsiteY0" fmla="*/ 0 h 1827509"/>
                <a:gd name="connsiteX1" fmla="*/ 15169 w 3869708"/>
                <a:gd name="connsiteY1" fmla="*/ 1588809 h 1827509"/>
                <a:gd name="connsiteX2" fmla="*/ 1185946 w 3869708"/>
                <a:gd name="connsiteY2" fmla="*/ 1592482 h 1827509"/>
                <a:gd name="connsiteX3" fmla="*/ 1572183 w 3869708"/>
                <a:gd name="connsiteY3" fmla="*/ 1823837 h 1827509"/>
                <a:gd name="connsiteX4" fmla="*/ 2147513 w 3869708"/>
                <a:gd name="connsiteY4" fmla="*/ 1827509 h 1827509"/>
                <a:gd name="connsiteX5" fmla="*/ 2727724 w 3869708"/>
                <a:gd name="connsiteY5" fmla="*/ 1591143 h 1827509"/>
                <a:gd name="connsiteX6" fmla="*/ 3278054 w 3869708"/>
                <a:gd name="connsiteY6" fmla="*/ 1618188 h 1827509"/>
                <a:gd name="connsiteX7" fmla="*/ 3839239 w 3869708"/>
                <a:gd name="connsiteY7" fmla="*/ 1565511 h 1827509"/>
                <a:gd name="connsiteX8" fmla="*/ 3869708 w 3869708"/>
                <a:gd name="connsiteY8" fmla="*/ 113985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278054 w 3839239"/>
                <a:gd name="connsiteY6" fmla="*/ 1618188 h 1827509"/>
                <a:gd name="connsiteX7" fmla="*/ 3839239 w 3839239"/>
                <a:gd name="connsiteY7" fmla="*/ 1565511 h 1827509"/>
                <a:gd name="connsiteX8" fmla="*/ 3829902 w 3839239"/>
                <a:gd name="connsiteY8" fmla="*/ 126097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839239 w 3839239"/>
                <a:gd name="connsiteY6" fmla="*/ 1565511 h 1827509"/>
                <a:gd name="connsiteX7" fmla="*/ 3829902 w 3839239"/>
                <a:gd name="connsiteY7" fmla="*/ 126097 h 1827509"/>
                <a:gd name="connsiteX0" fmla="*/ 0 w 3832605"/>
                <a:gd name="connsiteY0" fmla="*/ 0 h 1827509"/>
                <a:gd name="connsiteX1" fmla="*/ 15169 w 3832605"/>
                <a:gd name="connsiteY1" fmla="*/ 1588809 h 1827509"/>
                <a:gd name="connsiteX2" fmla="*/ 1185946 w 3832605"/>
                <a:gd name="connsiteY2" fmla="*/ 1592482 h 1827509"/>
                <a:gd name="connsiteX3" fmla="*/ 1572183 w 3832605"/>
                <a:gd name="connsiteY3" fmla="*/ 1823837 h 1827509"/>
                <a:gd name="connsiteX4" fmla="*/ 2147513 w 3832605"/>
                <a:gd name="connsiteY4" fmla="*/ 1827509 h 1827509"/>
                <a:gd name="connsiteX5" fmla="*/ 2727724 w 3832605"/>
                <a:gd name="connsiteY5" fmla="*/ 1591143 h 1827509"/>
                <a:gd name="connsiteX6" fmla="*/ 3832605 w 3832605"/>
                <a:gd name="connsiteY6" fmla="*/ 1589734 h 1827509"/>
                <a:gd name="connsiteX7" fmla="*/ 3829902 w 3832605"/>
                <a:gd name="connsiteY7" fmla="*/ 126097 h 182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2605" h="1827509">
                  <a:moveTo>
                    <a:pt x="0" y="0"/>
                  </a:moveTo>
                  <a:lnTo>
                    <a:pt x="15169" y="1588809"/>
                  </a:lnTo>
                  <a:lnTo>
                    <a:pt x="1185946" y="1592482"/>
                  </a:lnTo>
                  <a:lnTo>
                    <a:pt x="1572183" y="1823837"/>
                  </a:lnTo>
                  <a:lnTo>
                    <a:pt x="2147513" y="1827509"/>
                  </a:lnTo>
                  <a:lnTo>
                    <a:pt x="2727724" y="1591143"/>
                  </a:lnTo>
                  <a:lnTo>
                    <a:pt x="3832605" y="1589734"/>
                  </a:lnTo>
                  <a:cubicBezTo>
                    <a:pt x="3829493" y="1109929"/>
                    <a:pt x="3833014" y="605902"/>
                    <a:pt x="3829902" y="12609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C21E889-4F82-8649-829E-554EB51D7E5D}"/>
                </a:ext>
              </a:extLst>
            </p:cNvPr>
            <p:cNvSpPr txBox="1"/>
            <p:nvPr/>
          </p:nvSpPr>
          <p:spPr>
            <a:xfrm>
              <a:off x="6799618" y="3650736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ACKs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D544F8A-E5C9-4C42-B077-C996AF3E7BF7}"/>
                </a:ext>
              </a:extLst>
            </p:cNvPr>
            <p:cNvSpPr txBox="1"/>
            <p:nvPr/>
          </p:nvSpPr>
          <p:spPr>
            <a:xfrm>
              <a:off x="10809403" y="3772400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ACKs</a:t>
              </a:r>
            </a:p>
          </p:txBody>
        </p:sp>
      </p:grpSp>
      <p:sp>
        <p:nvSpPr>
          <p:cNvPr id="176" name="Freeform 254">
            <a:extLst>
              <a:ext uri="{FF2B5EF4-FFF2-40B4-BE49-F238E27FC236}">
                <a16:creationId xmlns:a16="http://schemas.microsoft.com/office/drawing/2014/main" id="{098028B6-BF7C-6A40-A6E7-BD363548A403}"/>
              </a:ext>
            </a:extLst>
          </p:cNvPr>
          <p:cNvSpPr>
            <a:spLocks/>
          </p:cNvSpPr>
          <p:nvPr/>
        </p:nvSpPr>
        <p:spPr bwMode="auto">
          <a:xfrm>
            <a:off x="11178866" y="236368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4" name="Group 289">
            <a:extLst>
              <a:ext uri="{FF2B5EF4-FFF2-40B4-BE49-F238E27FC236}">
                <a16:creationId xmlns:a16="http://schemas.microsoft.com/office/drawing/2014/main" id="{36A89038-0233-574C-A16F-E12F82E32856}"/>
              </a:ext>
            </a:extLst>
          </p:cNvPr>
          <p:cNvGrpSpPr>
            <a:grpSpLocks/>
          </p:cNvGrpSpPr>
          <p:nvPr/>
        </p:nvGrpSpPr>
        <p:grpSpPr bwMode="auto">
          <a:xfrm>
            <a:off x="11355079" y="3260620"/>
            <a:ext cx="231775" cy="441325"/>
            <a:chOff x="4140" y="429"/>
            <a:chExt cx="1425" cy="2396"/>
          </a:xfrm>
        </p:grpSpPr>
        <p:sp>
          <p:nvSpPr>
            <p:cNvPr id="188" name="Freeform 290">
              <a:extLst>
                <a:ext uri="{FF2B5EF4-FFF2-40B4-BE49-F238E27FC236}">
                  <a16:creationId xmlns:a16="http://schemas.microsoft.com/office/drawing/2014/main" id="{9264264F-C8FF-E941-B8DB-F2A13E30F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Rectangle 291">
              <a:extLst>
                <a:ext uri="{FF2B5EF4-FFF2-40B4-BE49-F238E27FC236}">
                  <a16:creationId xmlns:a16="http://schemas.microsoft.com/office/drawing/2014/main" id="{5580AF65-ED2C-7F4A-90B9-25AFA8C9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0" name="Freeform 292">
              <a:extLst>
                <a:ext uri="{FF2B5EF4-FFF2-40B4-BE49-F238E27FC236}">
                  <a16:creationId xmlns:a16="http://schemas.microsoft.com/office/drawing/2014/main" id="{BC0C9A2A-A362-5D48-A13D-A730292A1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1" name="Freeform 293">
              <a:extLst>
                <a:ext uri="{FF2B5EF4-FFF2-40B4-BE49-F238E27FC236}">
                  <a16:creationId xmlns:a16="http://schemas.microsoft.com/office/drawing/2014/main" id="{741E5815-F201-3946-BA11-196162458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5" name="Rectangle 294">
              <a:extLst>
                <a:ext uri="{FF2B5EF4-FFF2-40B4-BE49-F238E27FC236}">
                  <a16:creationId xmlns:a16="http://schemas.microsoft.com/office/drawing/2014/main" id="{16834F46-BEA1-E54A-99D2-06A1D9E4E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2" name="Group 295">
              <a:extLst>
                <a:ext uri="{FF2B5EF4-FFF2-40B4-BE49-F238E27FC236}">
                  <a16:creationId xmlns:a16="http://schemas.microsoft.com/office/drawing/2014/main" id="{EFE1DB65-55C6-A040-8489-E8E7A5072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3" name="AutoShape 296">
                <a:extLst>
                  <a:ext uri="{FF2B5EF4-FFF2-40B4-BE49-F238E27FC236}">
                    <a16:creationId xmlns:a16="http://schemas.microsoft.com/office/drawing/2014/main" id="{60C873E6-EA5F-E546-9871-6CD69A03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4" name="AutoShape 297">
                <a:extLst>
                  <a:ext uri="{FF2B5EF4-FFF2-40B4-BE49-F238E27FC236}">
                    <a16:creationId xmlns:a16="http://schemas.microsoft.com/office/drawing/2014/main" id="{AE94AAEC-480B-8047-91E5-519724D06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3" name="Rectangle 298">
              <a:extLst>
                <a:ext uri="{FF2B5EF4-FFF2-40B4-BE49-F238E27FC236}">
                  <a16:creationId xmlns:a16="http://schemas.microsoft.com/office/drawing/2014/main" id="{66AA352A-88C1-474E-8553-BFDBC71D6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4" name="Group 299">
              <a:extLst>
                <a:ext uri="{FF2B5EF4-FFF2-40B4-BE49-F238E27FC236}">
                  <a16:creationId xmlns:a16="http://schemas.microsoft.com/office/drawing/2014/main" id="{063BD826-F329-CE4F-8A05-BAE407197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1" name="AutoShape 300">
                <a:extLst>
                  <a:ext uri="{FF2B5EF4-FFF2-40B4-BE49-F238E27FC236}">
                    <a16:creationId xmlns:a16="http://schemas.microsoft.com/office/drawing/2014/main" id="{502F9F8E-D733-304B-8917-5387C9446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2" name="AutoShape 301">
                <a:extLst>
                  <a:ext uri="{FF2B5EF4-FFF2-40B4-BE49-F238E27FC236}">
                    <a16:creationId xmlns:a16="http://schemas.microsoft.com/office/drawing/2014/main" id="{8FA48F3E-A09B-9947-AC4E-53AB08CAC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5" name="Rectangle 302">
              <a:extLst>
                <a:ext uri="{FF2B5EF4-FFF2-40B4-BE49-F238E27FC236}">
                  <a16:creationId xmlns:a16="http://schemas.microsoft.com/office/drawing/2014/main" id="{7E665F5D-879D-9E40-84B5-66D85E68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6" name="Rectangle 303">
              <a:extLst>
                <a:ext uri="{FF2B5EF4-FFF2-40B4-BE49-F238E27FC236}">
                  <a16:creationId xmlns:a16="http://schemas.microsoft.com/office/drawing/2014/main" id="{7647528B-9EF0-E54D-974E-7DFC94037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7" name="Group 304">
              <a:extLst>
                <a:ext uri="{FF2B5EF4-FFF2-40B4-BE49-F238E27FC236}">
                  <a16:creationId xmlns:a16="http://schemas.microsoft.com/office/drawing/2014/main" id="{467A70C4-7121-374D-AFDB-661BA82AC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9" name="AutoShape 305">
                <a:extLst>
                  <a:ext uri="{FF2B5EF4-FFF2-40B4-BE49-F238E27FC236}">
                    <a16:creationId xmlns:a16="http://schemas.microsoft.com/office/drawing/2014/main" id="{C5AF588B-0651-0545-9142-FD07BC876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0" name="AutoShape 306">
                <a:extLst>
                  <a:ext uri="{FF2B5EF4-FFF2-40B4-BE49-F238E27FC236}">
                    <a16:creationId xmlns:a16="http://schemas.microsoft.com/office/drawing/2014/main" id="{9BEB1652-4112-004D-B7AC-1F3734A3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8" name="Freeform 307">
              <a:extLst>
                <a:ext uri="{FF2B5EF4-FFF2-40B4-BE49-F238E27FC236}">
                  <a16:creationId xmlns:a16="http://schemas.microsoft.com/office/drawing/2014/main" id="{D7A79ECE-B70D-2548-A773-6DCE4F28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308">
              <a:extLst>
                <a:ext uri="{FF2B5EF4-FFF2-40B4-BE49-F238E27FC236}">
                  <a16:creationId xmlns:a16="http://schemas.microsoft.com/office/drawing/2014/main" id="{1ECF4553-693A-DD4D-A0E2-8AA0E2504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7" name="AutoShape 309">
                <a:extLst>
                  <a:ext uri="{FF2B5EF4-FFF2-40B4-BE49-F238E27FC236}">
                    <a16:creationId xmlns:a16="http://schemas.microsoft.com/office/drawing/2014/main" id="{9C16F586-202A-6C49-BECE-8D7B0011E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8" name="AutoShape 310">
                <a:extLst>
                  <a:ext uri="{FF2B5EF4-FFF2-40B4-BE49-F238E27FC236}">
                    <a16:creationId xmlns:a16="http://schemas.microsoft.com/office/drawing/2014/main" id="{C758F7C7-9330-BE46-A86A-D42B5637C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10" name="Rectangle 311">
              <a:extLst>
                <a:ext uri="{FF2B5EF4-FFF2-40B4-BE49-F238E27FC236}">
                  <a16:creationId xmlns:a16="http://schemas.microsoft.com/office/drawing/2014/main" id="{533FE805-6D97-3D40-A722-65F7EC32A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Freeform 312">
              <a:extLst>
                <a:ext uri="{FF2B5EF4-FFF2-40B4-BE49-F238E27FC236}">
                  <a16:creationId xmlns:a16="http://schemas.microsoft.com/office/drawing/2014/main" id="{620834FD-6B76-EA4B-A18C-65A47D40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2" name="Freeform 313">
              <a:extLst>
                <a:ext uri="{FF2B5EF4-FFF2-40B4-BE49-F238E27FC236}">
                  <a16:creationId xmlns:a16="http://schemas.microsoft.com/office/drawing/2014/main" id="{C5A12F9D-49AB-5145-AA15-D382AA5D3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3" name="Oval 314">
              <a:extLst>
                <a:ext uri="{FF2B5EF4-FFF2-40B4-BE49-F238E27FC236}">
                  <a16:creationId xmlns:a16="http://schemas.microsoft.com/office/drawing/2014/main" id="{80DD1625-6CB9-AC4C-88B8-9DC831FCE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0" name="Freeform 315">
              <a:extLst>
                <a:ext uri="{FF2B5EF4-FFF2-40B4-BE49-F238E27FC236}">
                  <a16:creationId xmlns:a16="http://schemas.microsoft.com/office/drawing/2014/main" id="{A65F0511-3C28-C743-A21D-6264A211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316">
              <a:extLst>
                <a:ext uri="{FF2B5EF4-FFF2-40B4-BE49-F238E27FC236}">
                  <a16:creationId xmlns:a16="http://schemas.microsoft.com/office/drawing/2014/main" id="{FADC981B-C983-6D40-AEA7-04B355ECA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2" name="AutoShape 317">
              <a:extLst>
                <a:ext uri="{FF2B5EF4-FFF2-40B4-BE49-F238E27FC236}">
                  <a16:creationId xmlns:a16="http://schemas.microsoft.com/office/drawing/2014/main" id="{708D79ED-DBE2-644C-B85E-DB3961F56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3" name="Oval 318">
              <a:extLst>
                <a:ext uri="{FF2B5EF4-FFF2-40B4-BE49-F238E27FC236}">
                  <a16:creationId xmlns:a16="http://schemas.microsoft.com/office/drawing/2014/main" id="{87AF5859-5E53-EE4C-954A-8D2D2B200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4" name="Oval 319">
              <a:extLst>
                <a:ext uri="{FF2B5EF4-FFF2-40B4-BE49-F238E27FC236}">
                  <a16:creationId xmlns:a16="http://schemas.microsoft.com/office/drawing/2014/main" id="{43616DFE-DE4C-D94C-B77F-413A270C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" name="Oval 320">
              <a:extLst>
                <a:ext uri="{FF2B5EF4-FFF2-40B4-BE49-F238E27FC236}">
                  <a16:creationId xmlns:a16="http://schemas.microsoft.com/office/drawing/2014/main" id="{63CB7C6A-7959-294B-919F-406DF4382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6" name="Rectangle 321">
              <a:extLst>
                <a:ext uri="{FF2B5EF4-FFF2-40B4-BE49-F238E27FC236}">
                  <a16:creationId xmlns:a16="http://schemas.microsoft.com/office/drawing/2014/main" id="{3ED5D38A-C2F0-8444-B700-8ED29C8B7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28" name="Rectangle 3">
            <a:extLst>
              <a:ext uri="{FF2B5EF4-FFF2-40B4-BE49-F238E27FC236}">
                <a16:creationId xmlns:a16="http://schemas.microsoft.com/office/drawing/2014/main" id="{4AEA1865-8C28-134C-8B6C-07E3981D0325}"/>
              </a:ext>
            </a:extLst>
          </p:cNvPr>
          <p:cNvSpPr txBox="1">
            <a:spLocks noChangeArrowheads="1"/>
          </p:cNvSpPr>
          <p:nvPr/>
        </p:nvSpPr>
        <p:spPr>
          <a:xfrm>
            <a:off x="921800" y="4257398"/>
            <a:ext cx="5562600" cy="63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marR="0" lvl="0" indent="-3365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approach taken by TCP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9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9" name="Rectangle 3">
            <a:extLst>
              <a:ext uri="{FF2B5EF4-FFF2-40B4-BE49-F238E27FC236}">
                <a16:creationId xmlns:a16="http://schemas.microsoft.com/office/drawing/2014/main" id="{D469BBE5-2D5E-1245-BE57-AED04CA89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945" y="5640403"/>
            <a:ext cx="5781368" cy="736333"/>
          </a:xfrm>
        </p:spPr>
        <p:txBody>
          <a:bodyPr>
            <a:normAutofit/>
          </a:bodyPr>
          <a:lstStyle/>
          <a:p>
            <a:pPr marL="407988" indent="-277813">
              <a:defRPr/>
            </a:pPr>
            <a:r>
              <a:rPr lang="en-US" sz="3000" dirty="0"/>
              <a:t>TCP ECN, ATM, </a:t>
            </a:r>
            <a:r>
              <a:rPr lang="en-US" sz="3000" dirty="0" err="1"/>
              <a:t>DECbit</a:t>
            </a:r>
            <a:r>
              <a:rPr lang="en-US" sz="3000" dirty="0"/>
              <a:t> protocols</a:t>
            </a:r>
            <a:endParaRPr lang="en-US" sz="3500" dirty="0">
              <a:cs typeface="+mn-cs"/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15E2A5A3-138A-0644-B40C-0B75A1130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Approaches towards congestion control</a:t>
            </a:r>
            <a:endParaRPr lang="en-US" sz="5400" dirty="0">
              <a:cs typeface="+mj-cs"/>
            </a:endParaRPr>
          </a:p>
        </p:txBody>
      </p:sp>
      <p:sp>
        <p:nvSpPr>
          <p:cNvPr id="128" name="Freeform 2">
            <a:extLst>
              <a:ext uri="{FF2B5EF4-FFF2-40B4-BE49-F238E27FC236}">
                <a16:creationId xmlns:a16="http://schemas.microsoft.com/office/drawing/2014/main" id="{366E9ABE-54D6-794A-BFDC-C271FA98FBA8}"/>
              </a:ext>
            </a:extLst>
          </p:cNvPr>
          <p:cNvSpPr>
            <a:spLocks/>
          </p:cNvSpPr>
          <p:nvPr/>
        </p:nvSpPr>
        <p:spPr bwMode="auto">
          <a:xfrm>
            <a:off x="7675918" y="3459066"/>
            <a:ext cx="2848871" cy="1480906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2" name="Freeform 6">
            <a:extLst>
              <a:ext uri="{FF2B5EF4-FFF2-40B4-BE49-F238E27FC236}">
                <a16:creationId xmlns:a16="http://schemas.microsoft.com/office/drawing/2014/main" id="{FFF13A6F-0F53-424B-A39A-76E877F099A6}"/>
              </a:ext>
            </a:extLst>
          </p:cNvPr>
          <p:cNvSpPr>
            <a:spLocks/>
          </p:cNvSpPr>
          <p:nvPr/>
        </p:nvSpPr>
        <p:spPr bwMode="auto">
          <a:xfrm>
            <a:off x="8314293" y="3762231"/>
            <a:ext cx="543096" cy="295229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4" name="Freeform 91">
            <a:extLst>
              <a:ext uri="{FF2B5EF4-FFF2-40B4-BE49-F238E27FC236}">
                <a16:creationId xmlns:a16="http://schemas.microsoft.com/office/drawing/2014/main" id="{0468E56B-A027-0D44-AEB8-704F79D68813}"/>
              </a:ext>
            </a:extLst>
          </p:cNvPr>
          <p:cNvSpPr>
            <a:spLocks/>
          </p:cNvSpPr>
          <p:nvPr/>
        </p:nvSpPr>
        <p:spPr bwMode="auto">
          <a:xfrm>
            <a:off x="9356021" y="3755882"/>
            <a:ext cx="504984" cy="307927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5" name="Freeform 92">
            <a:extLst>
              <a:ext uri="{FF2B5EF4-FFF2-40B4-BE49-F238E27FC236}">
                <a16:creationId xmlns:a16="http://schemas.microsoft.com/office/drawing/2014/main" id="{054FFAAB-E9BC-3E4C-8FB9-3EA2FFF0707B}"/>
              </a:ext>
            </a:extLst>
          </p:cNvPr>
          <p:cNvSpPr>
            <a:spLocks/>
          </p:cNvSpPr>
          <p:nvPr/>
        </p:nvSpPr>
        <p:spPr bwMode="auto">
          <a:xfrm>
            <a:off x="8290473" y="4147933"/>
            <a:ext cx="481164" cy="2380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6" name="Freeform 93">
            <a:extLst>
              <a:ext uri="{FF2B5EF4-FFF2-40B4-BE49-F238E27FC236}">
                <a16:creationId xmlns:a16="http://schemas.microsoft.com/office/drawing/2014/main" id="{1504AC5D-D6C1-D049-A591-6F0963B988CC}"/>
              </a:ext>
            </a:extLst>
          </p:cNvPr>
          <p:cNvSpPr>
            <a:spLocks/>
          </p:cNvSpPr>
          <p:nvPr/>
        </p:nvSpPr>
        <p:spPr bwMode="auto">
          <a:xfrm>
            <a:off x="9238509" y="4124124"/>
            <a:ext cx="628848" cy="247611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7" name="Freeform 94">
            <a:extLst>
              <a:ext uri="{FF2B5EF4-FFF2-40B4-BE49-F238E27FC236}">
                <a16:creationId xmlns:a16="http://schemas.microsoft.com/office/drawing/2014/main" id="{49EE5ACA-6705-2D4D-9A89-77A1C64919B5}"/>
              </a:ext>
            </a:extLst>
          </p:cNvPr>
          <p:cNvSpPr>
            <a:spLocks/>
          </p:cNvSpPr>
          <p:nvPr/>
        </p:nvSpPr>
        <p:spPr bwMode="auto">
          <a:xfrm>
            <a:off x="9905469" y="4178091"/>
            <a:ext cx="206440" cy="50792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8" name="Freeform 95">
            <a:extLst>
              <a:ext uri="{FF2B5EF4-FFF2-40B4-BE49-F238E27FC236}">
                <a16:creationId xmlns:a16="http://schemas.microsoft.com/office/drawing/2014/main" id="{C75D3801-AA9A-394F-B133-0C907B494EA8}"/>
              </a:ext>
            </a:extLst>
          </p:cNvPr>
          <p:cNvSpPr>
            <a:spLocks/>
          </p:cNvSpPr>
          <p:nvPr/>
        </p:nvSpPr>
        <p:spPr bwMode="auto">
          <a:xfrm>
            <a:off x="8670005" y="4711407"/>
            <a:ext cx="736832" cy="74601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9" name="Freeform 96">
            <a:extLst>
              <a:ext uri="{FF2B5EF4-FFF2-40B4-BE49-F238E27FC236}">
                <a16:creationId xmlns:a16="http://schemas.microsoft.com/office/drawing/2014/main" id="{22DFD150-DCC3-9C4E-B2A1-9978ADFC2D32}"/>
              </a:ext>
            </a:extLst>
          </p:cNvPr>
          <p:cNvSpPr>
            <a:spLocks/>
          </p:cNvSpPr>
          <p:nvPr/>
        </p:nvSpPr>
        <p:spPr bwMode="auto">
          <a:xfrm>
            <a:off x="8133261" y="4171742"/>
            <a:ext cx="193736" cy="425383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2A56FD-5BF2-8A47-B917-EC5BDAE7B6D9}"/>
              </a:ext>
            </a:extLst>
          </p:cNvPr>
          <p:cNvGrpSpPr/>
          <p:nvPr/>
        </p:nvGrpSpPr>
        <p:grpSpPr>
          <a:xfrm>
            <a:off x="9719734" y="3946352"/>
            <a:ext cx="578032" cy="285706"/>
            <a:chOff x="7493876" y="2774731"/>
            <a:chExt cx="1481958" cy="894622"/>
          </a:xfrm>
        </p:grpSpPr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A22F5E6C-8071-584B-A45A-61580F1DF3A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19D9D590-1C6D-B940-8236-FB7A7C7C3E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55AD85DE-1093-294C-A79D-C39AACCD04D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74555870-3136-5F47-A50A-B9C84ADD9B5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4C89C07A-54CC-1F4B-8662-219BDC60226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AD074A1D-33A9-FD4E-9502-6E1A7B8749F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CCD24AC6-75BD-7240-ACA1-858F993F76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7D364BE-067C-ED48-9F93-CCBD43D1F1FD}"/>
              </a:ext>
            </a:extLst>
          </p:cNvPr>
          <p:cNvGrpSpPr/>
          <p:nvPr/>
        </p:nvGrpSpPr>
        <p:grpSpPr>
          <a:xfrm>
            <a:off x="9351606" y="4600112"/>
            <a:ext cx="578032" cy="285706"/>
            <a:chOff x="7493876" y="2774731"/>
            <a:chExt cx="1481958" cy="894622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56103B33-85E9-6646-AD36-73F16468B3C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A249CC8A-2DD9-A540-96D6-72B9DFE29F2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BB9841D9-85A4-6641-AFC4-673E96A51A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1F8ACD1E-2A08-8148-97FE-2327BF094A0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4E9748D8-5A01-D746-848B-32926B95C5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FD69F9EC-EC8E-3148-A0CF-68ADE091607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0C246818-5046-3547-9748-C8A5F8D31AA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D4971E8-AD3B-214C-97F6-17EC02BCA29D}"/>
              </a:ext>
            </a:extLst>
          </p:cNvPr>
          <p:cNvGrpSpPr/>
          <p:nvPr/>
        </p:nvGrpSpPr>
        <p:grpSpPr>
          <a:xfrm>
            <a:off x="8195132" y="4551443"/>
            <a:ext cx="578032" cy="285706"/>
            <a:chOff x="7493876" y="2774731"/>
            <a:chExt cx="1481958" cy="894622"/>
          </a:xfrm>
        </p:grpSpPr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739AEF0-B1B8-F540-9C41-AE1C85694CA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A8C264F-EE1E-AE42-AD54-26038D64E2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4315C5D-BBB1-1548-A740-5E5B96BEB87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895B76F4-731F-1A42-B1DA-2147C72110E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0DD88259-DBF1-C849-9347-E21FCDE91C2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7F83BAF8-E480-3243-8D32-1B36CF28B4D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05F54ED9-26EA-304E-B1C7-6F58A4EB53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3201F79-4BE9-2E4A-9B0C-FB48F9222B08}"/>
              </a:ext>
            </a:extLst>
          </p:cNvPr>
          <p:cNvGrpSpPr/>
          <p:nvPr/>
        </p:nvGrpSpPr>
        <p:grpSpPr>
          <a:xfrm>
            <a:off x="8800632" y="3636044"/>
            <a:ext cx="578032" cy="285706"/>
            <a:chOff x="7493876" y="2774731"/>
            <a:chExt cx="1481958" cy="894622"/>
          </a:xfrm>
        </p:grpSpPr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B69ED55D-3ADE-7541-A833-BAED4178F4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75EA0AA-3E1E-A848-A884-768A31DBCF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33E36C01-9187-3C43-B7AF-0C810E75817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7E1D2CF9-8553-254D-99D3-498E60EF92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10BB4142-3B92-B24F-AF76-70C8728A34A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A8740BCE-7F97-7642-B163-168373E22B1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9B5C1122-8A18-FC4A-A85F-6F1A1A2BF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CAF0E6F-60BF-1240-A259-C66B643E89AC}"/>
              </a:ext>
            </a:extLst>
          </p:cNvPr>
          <p:cNvGrpSpPr/>
          <p:nvPr/>
        </p:nvGrpSpPr>
        <p:grpSpPr>
          <a:xfrm>
            <a:off x="8711293" y="4233883"/>
            <a:ext cx="578032" cy="285706"/>
            <a:chOff x="7493876" y="2774731"/>
            <a:chExt cx="1481958" cy="894622"/>
          </a:xfrm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4E5B85EA-9E84-A242-B1CC-71F987F7E59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C034AB19-CDAE-D044-BA78-A52EC726959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9E108296-06B4-4949-A9AD-3C1FA5DCEA0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8530AB93-30E4-7A4B-88C4-61542A5A0AC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D239BC1C-F100-2448-A44B-0B1C3E017E2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7FCAA9D2-9640-064E-9D9B-F975C49ECB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645CEC1F-F8DD-F048-9976-7ECD558712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80B3CBF-96BC-A640-867D-5DE8C38FCAA4}"/>
              </a:ext>
            </a:extLst>
          </p:cNvPr>
          <p:cNvGrpSpPr/>
          <p:nvPr/>
        </p:nvGrpSpPr>
        <p:grpSpPr>
          <a:xfrm>
            <a:off x="7764614" y="3944180"/>
            <a:ext cx="578032" cy="285706"/>
            <a:chOff x="7493876" y="2774731"/>
            <a:chExt cx="1481958" cy="894622"/>
          </a:xfrm>
        </p:grpSpPr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E2DEA29E-E539-DD4A-8E78-F10B0CB91D3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75DAF39-296E-174B-9017-65859A66C61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F88F2AE9-EF9D-9349-9FB8-E52CAD986B9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FB60E484-FF23-D44E-87D8-BB30525A1A1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B0FF7CDC-AB3A-6C44-8273-6FEA8A00EF4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D102FF9A-7D62-CC4B-8939-37FC1A1E61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928B49DE-7679-8C46-A671-A7856D8F840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9" name="Freeform 254">
            <a:extLst>
              <a:ext uri="{FF2B5EF4-FFF2-40B4-BE49-F238E27FC236}">
                <a16:creationId xmlns:a16="http://schemas.microsoft.com/office/drawing/2014/main" id="{4BD65FCE-B086-1C41-89A5-8DAF6BA0013D}"/>
              </a:ext>
            </a:extLst>
          </p:cNvPr>
          <p:cNvSpPr>
            <a:spLocks/>
          </p:cNvSpPr>
          <p:nvPr/>
        </p:nvSpPr>
        <p:spPr bwMode="auto">
          <a:xfrm>
            <a:off x="11178866" y="236368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89">
            <a:extLst>
              <a:ext uri="{FF2B5EF4-FFF2-40B4-BE49-F238E27FC236}">
                <a16:creationId xmlns:a16="http://schemas.microsoft.com/office/drawing/2014/main" id="{282CC52C-6D00-A04B-884E-AF704D4FD9CC}"/>
              </a:ext>
            </a:extLst>
          </p:cNvPr>
          <p:cNvGrpSpPr>
            <a:grpSpLocks/>
          </p:cNvGrpSpPr>
          <p:nvPr/>
        </p:nvGrpSpPr>
        <p:grpSpPr bwMode="auto">
          <a:xfrm>
            <a:off x="11355079" y="3260620"/>
            <a:ext cx="231775" cy="441325"/>
            <a:chOff x="4140" y="429"/>
            <a:chExt cx="1425" cy="2396"/>
          </a:xfrm>
        </p:grpSpPr>
        <p:sp>
          <p:nvSpPr>
            <p:cNvPr id="228" name="Freeform 290">
              <a:extLst>
                <a:ext uri="{FF2B5EF4-FFF2-40B4-BE49-F238E27FC236}">
                  <a16:creationId xmlns:a16="http://schemas.microsoft.com/office/drawing/2014/main" id="{DD58842D-C583-744E-BFD5-323B2ED5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9" name="Rectangle 291">
              <a:extLst>
                <a:ext uri="{FF2B5EF4-FFF2-40B4-BE49-F238E27FC236}">
                  <a16:creationId xmlns:a16="http://schemas.microsoft.com/office/drawing/2014/main" id="{7A587CA9-D508-B244-898D-908A8BD8F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0" name="Freeform 292">
              <a:extLst>
                <a:ext uri="{FF2B5EF4-FFF2-40B4-BE49-F238E27FC236}">
                  <a16:creationId xmlns:a16="http://schemas.microsoft.com/office/drawing/2014/main" id="{15485B65-6A91-A741-B71C-C9054384F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1" name="Freeform 293">
              <a:extLst>
                <a:ext uri="{FF2B5EF4-FFF2-40B4-BE49-F238E27FC236}">
                  <a16:creationId xmlns:a16="http://schemas.microsoft.com/office/drawing/2014/main" id="{9FD462AB-E254-4B44-ACEE-57DF3FEA3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" name="Rectangle 294">
              <a:extLst>
                <a:ext uri="{FF2B5EF4-FFF2-40B4-BE49-F238E27FC236}">
                  <a16:creationId xmlns:a16="http://schemas.microsoft.com/office/drawing/2014/main" id="{8B02D026-F14D-2740-A4A5-53851F0B2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95">
              <a:extLst>
                <a:ext uri="{FF2B5EF4-FFF2-40B4-BE49-F238E27FC236}">
                  <a16:creationId xmlns:a16="http://schemas.microsoft.com/office/drawing/2014/main" id="{B0C25286-A814-9143-B593-142AD05AC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8" name="AutoShape 296">
                <a:extLst>
                  <a:ext uri="{FF2B5EF4-FFF2-40B4-BE49-F238E27FC236}">
                    <a16:creationId xmlns:a16="http://schemas.microsoft.com/office/drawing/2014/main" id="{2F585279-173F-3044-B252-4EED42C3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9" name="AutoShape 297">
                <a:extLst>
                  <a:ext uri="{FF2B5EF4-FFF2-40B4-BE49-F238E27FC236}">
                    <a16:creationId xmlns:a16="http://schemas.microsoft.com/office/drawing/2014/main" id="{C0B63C95-0F44-8E4E-AEF1-8EEACAC76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Rectangle 298">
              <a:extLst>
                <a:ext uri="{FF2B5EF4-FFF2-40B4-BE49-F238E27FC236}">
                  <a16:creationId xmlns:a16="http://schemas.microsoft.com/office/drawing/2014/main" id="{640C9C7A-DAFB-DB46-B834-AEAC566F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5" name="Group 299">
              <a:extLst>
                <a:ext uri="{FF2B5EF4-FFF2-40B4-BE49-F238E27FC236}">
                  <a16:creationId xmlns:a16="http://schemas.microsoft.com/office/drawing/2014/main" id="{23F48019-DD1C-564E-B574-A8D1DB03F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" name="AutoShape 300">
                <a:extLst>
                  <a:ext uri="{FF2B5EF4-FFF2-40B4-BE49-F238E27FC236}">
                    <a16:creationId xmlns:a16="http://schemas.microsoft.com/office/drawing/2014/main" id="{E4024405-5028-0C46-8622-FC0B3C820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7" name="AutoShape 301">
                <a:extLst>
                  <a:ext uri="{FF2B5EF4-FFF2-40B4-BE49-F238E27FC236}">
                    <a16:creationId xmlns:a16="http://schemas.microsoft.com/office/drawing/2014/main" id="{A5F943AE-9009-0944-89F8-AA4504540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302">
              <a:extLst>
                <a:ext uri="{FF2B5EF4-FFF2-40B4-BE49-F238E27FC236}">
                  <a16:creationId xmlns:a16="http://schemas.microsoft.com/office/drawing/2014/main" id="{1D7CBC12-6E8F-5743-B297-791903B3F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Rectangle 303">
              <a:extLst>
                <a:ext uri="{FF2B5EF4-FFF2-40B4-BE49-F238E27FC236}">
                  <a16:creationId xmlns:a16="http://schemas.microsoft.com/office/drawing/2014/main" id="{C3850711-AC6C-D149-8913-D8083044D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8" name="Group 304">
              <a:extLst>
                <a:ext uri="{FF2B5EF4-FFF2-40B4-BE49-F238E27FC236}">
                  <a16:creationId xmlns:a16="http://schemas.microsoft.com/office/drawing/2014/main" id="{9D49FEB6-488F-2048-A11B-E06E76DBE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4" name="AutoShape 305">
                <a:extLst>
                  <a:ext uri="{FF2B5EF4-FFF2-40B4-BE49-F238E27FC236}">
                    <a16:creationId xmlns:a16="http://schemas.microsoft.com/office/drawing/2014/main" id="{0B25DD4D-3C90-584F-8831-6C80F4C7A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5" name="AutoShape 306">
                <a:extLst>
                  <a:ext uri="{FF2B5EF4-FFF2-40B4-BE49-F238E27FC236}">
                    <a16:creationId xmlns:a16="http://schemas.microsoft.com/office/drawing/2014/main" id="{B7F3D7FB-8973-D44C-AD5E-E00A87134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9" name="Freeform 307">
              <a:extLst>
                <a:ext uri="{FF2B5EF4-FFF2-40B4-BE49-F238E27FC236}">
                  <a16:creationId xmlns:a16="http://schemas.microsoft.com/office/drawing/2014/main" id="{43DC40CF-325A-0047-882C-F0B88908F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308">
              <a:extLst>
                <a:ext uri="{FF2B5EF4-FFF2-40B4-BE49-F238E27FC236}">
                  <a16:creationId xmlns:a16="http://schemas.microsoft.com/office/drawing/2014/main" id="{F5FBB7ED-0006-594A-8F05-82D90CE67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2" name="AutoShape 309">
                <a:extLst>
                  <a:ext uri="{FF2B5EF4-FFF2-40B4-BE49-F238E27FC236}">
                    <a16:creationId xmlns:a16="http://schemas.microsoft.com/office/drawing/2014/main" id="{1A4A3E68-C445-A84F-A76F-8ADDE253B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3" name="AutoShape 310">
                <a:extLst>
                  <a:ext uri="{FF2B5EF4-FFF2-40B4-BE49-F238E27FC236}">
                    <a16:creationId xmlns:a16="http://schemas.microsoft.com/office/drawing/2014/main" id="{A0077764-7657-B447-9665-316638C75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Rectangle 311">
              <a:extLst>
                <a:ext uri="{FF2B5EF4-FFF2-40B4-BE49-F238E27FC236}">
                  <a16:creationId xmlns:a16="http://schemas.microsoft.com/office/drawing/2014/main" id="{8B482C5C-EFF7-D349-8CCD-0F43172E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Freeform 312">
              <a:extLst>
                <a:ext uri="{FF2B5EF4-FFF2-40B4-BE49-F238E27FC236}">
                  <a16:creationId xmlns:a16="http://schemas.microsoft.com/office/drawing/2014/main" id="{4021586C-DA67-AA41-BA88-7AEAD6F2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3" name="Freeform 313">
              <a:extLst>
                <a:ext uri="{FF2B5EF4-FFF2-40B4-BE49-F238E27FC236}">
                  <a16:creationId xmlns:a16="http://schemas.microsoft.com/office/drawing/2014/main" id="{3D9F60F4-9173-9246-8E1F-2C2859D17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Oval 314">
              <a:extLst>
                <a:ext uri="{FF2B5EF4-FFF2-40B4-BE49-F238E27FC236}">
                  <a16:creationId xmlns:a16="http://schemas.microsoft.com/office/drawing/2014/main" id="{8765AD34-763D-1F46-AA79-FB63EC39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5" name="Freeform 315">
              <a:extLst>
                <a:ext uri="{FF2B5EF4-FFF2-40B4-BE49-F238E27FC236}">
                  <a16:creationId xmlns:a16="http://schemas.microsoft.com/office/drawing/2014/main" id="{E10BDF5D-EA0F-F042-BD9B-6E36BFF5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6" name="AutoShape 316">
              <a:extLst>
                <a:ext uri="{FF2B5EF4-FFF2-40B4-BE49-F238E27FC236}">
                  <a16:creationId xmlns:a16="http://schemas.microsoft.com/office/drawing/2014/main" id="{6C729113-6D55-C84E-BE58-123F8F05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AutoShape 317">
              <a:extLst>
                <a:ext uri="{FF2B5EF4-FFF2-40B4-BE49-F238E27FC236}">
                  <a16:creationId xmlns:a16="http://schemas.microsoft.com/office/drawing/2014/main" id="{81EA52A6-99B7-3846-9B34-7CB52FA09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8" name="Oval 318">
              <a:extLst>
                <a:ext uri="{FF2B5EF4-FFF2-40B4-BE49-F238E27FC236}">
                  <a16:creationId xmlns:a16="http://schemas.microsoft.com/office/drawing/2014/main" id="{D941D592-57DE-E849-8C9C-58F0B961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9" name="Oval 319">
              <a:extLst>
                <a:ext uri="{FF2B5EF4-FFF2-40B4-BE49-F238E27FC236}">
                  <a16:creationId xmlns:a16="http://schemas.microsoft.com/office/drawing/2014/main" id="{BE056CB0-2EDD-6D4A-957A-3CCB3F3B3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0" name="Oval 320">
              <a:extLst>
                <a:ext uri="{FF2B5EF4-FFF2-40B4-BE49-F238E27FC236}">
                  <a16:creationId xmlns:a16="http://schemas.microsoft.com/office/drawing/2014/main" id="{0996AC45-D45C-6E49-8EA2-6B239FB49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1" name="Rectangle 321">
              <a:extLst>
                <a:ext uri="{FF2B5EF4-FFF2-40B4-BE49-F238E27FC236}">
                  <a16:creationId xmlns:a16="http://schemas.microsoft.com/office/drawing/2014/main" id="{4AD2A6FD-B1C1-2846-85C2-F6D452B32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81" name="Freeform 270">
            <a:extLst>
              <a:ext uri="{FF2B5EF4-FFF2-40B4-BE49-F238E27FC236}">
                <a16:creationId xmlns:a16="http://schemas.microsoft.com/office/drawing/2014/main" id="{327C52FA-DE4A-E94F-8911-ABEE881AA22F}"/>
              </a:ext>
            </a:extLst>
          </p:cNvPr>
          <p:cNvSpPr>
            <a:spLocks/>
          </p:cNvSpPr>
          <p:nvPr/>
        </p:nvSpPr>
        <p:spPr bwMode="auto">
          <a:xfrm flipH="1">
            <a:off x="6810066" y="23050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2" name="Group 354">
            <a:extLst>
              <a:ext uri="{FF2B5EF4-FFF2-40B4-BE49-F238E27FC236}">
                <a16:creationId xmlns:a16="http://schemas.microsoft.com/office/drawing/2014/main" id="{249020EA-8359-DA4E-A6BD-01714A19478B}"/>
              </a:ext>
            </a:extLst>
          </p:cNvPr>
          <p:cNvGrpSpPr>
            <a:grpSpLocks/>
          </p:cNvGrpSpPr>
          <p:nvPr/>
        </p:nvGrpSpPr>
        <p:grpSpPr bwMode="auto">
          <a:xfrm>
            <a:off x="6405254" y="3243263"/>
            <a:ext cx="525462" cy="434975"/>
            <a:chOff x="-44" y="1473"/>
            <a:chExt cx="981" cy="1105"/>
          </a:xfrm>
        </p:grpSpPr>
        <p:pic>
          <p:nvPicPr>
            <p:cNvPr id="226" name="Picture 355" descr="desktop_computer_stylized_medium">
              <a:extLst>
                <a:ext uri="{FF2B5EF4-FFF2-40B4-BE49-F238E27FC236}">
                  <a16:creationId xmlns:a16="http://schemas.microsoft.com/office/drawing/2014/main" id="{F5E082B2-BADD-164A-983C-4F21EE854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356">
              <a:extLst>
                <a:ext uri="{FF2B5EF4-FFF2-40B4-BE49-F238E27FC236}">
                  <a16:creationId xmlns:a16="http://schemas.microsoft.com/office/drawing/2014/main" id="{079D48B4-8397-C148-BF34-3B142B7622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24BA112-55AD-AC41-BD94-9D9DBD9F7E9A}"/>
              </a:ext>
            </a:extLst>
          </p:cNvPr>
          <p:cNvGrpSpPr/>
          <p:nvPr/>
        </p:nvGrpSpPr>
        <p:grpSpPr>
          <a:xfrm>
            <a:off x="7045286" y="2362077"/>
            <a:ext cx="717868" cy="1154474"/>
            <a:chOff x="7664720" y="2799688"/>
            <a:chExt cx="717868" cy="1154474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D5C8C48-4AA2-D144-9071-4FC46876C0CD}"/>
                </a:ext>
              </a:extLst>
            </p:cNvPr>
            <p:cNvSpPr/>
            <p:nvPr/>
          </p:nvSpPr>
          <p:spPr>
            <a:xfrm>
              <a:off x="7671781" y="2799688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9115613-D043-F746-9E95-BE91F6C8BCC9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74476B4D-7B72-FD42-B168-C58F9397FB9F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93A87B8-2634-E14A-80D8-9E6D65DFA444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4DDD5A1-E55B-8D44-8F53-EA448F2F5AB7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946DB51-76AF-794B-896C-CE798C356CDC}"/>
              </a:ext>
            </a:extLst>
          </p:cNvPr>
          <p:cNvGrpSpPr/>
          <p:nvPr/>
        </p:nvGrpSpPr>
        <p:grpSpPr>
          <a:xfrm>
            <a:off x="10476914" y="2368655"/>
            <a:ext cx="717868" cy="1154474"/>
            <a:chOff x="7664720" y="2795550"/>
            <a:chExt cx="717868" cy="1154474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945C805-FB4D-1F41-B9DC-8E71DE43D0DF}"/>
                </a:ext>
              </a:extLst>
            </p:cNvPr>
            <p:cNvSpPr/>
            <p:nvPr/>
          </p:nvSpPr>
          <p:spPr>
            <a:xfrm>
              <a:off x="7671781" y="2795550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C0CB443-CBC2-9E45-9CB6-C744CDA9BFD1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04DF73C-F88C-FA4D-8328-09984DEA993E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977C676-85FB-0F40-8B20-289C82EC6C10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0AB40D6-D3E3-F644-A0B4-C65086440100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D01A017-DD54-D843-8EFE-4E068B32A548}"/>
              </a:ext>
            </a:extLst>
          </p:cNvPr>
          <p:cNvGrpSpPr/>
          <p:nvPr/>
        </p:nvGrpSpPr>
        <p:grpSpPr>
          <a:xfrm>
            <a:off x="8867832" y="4245561"/>
            <a:ext cx="456701" cy="226548"/>
            <a:chOff x="6859123" y="5156933"/>
            <a:chExt cx="456701" cy="226548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9C46B58-EB58-CD4B-901C-36557A6BBB8A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310AA80-E5E5-9D45-B059-DBF356B23652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B504DA0-0830-A247-BFB2-5B08B92F485C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9AA1B6E-8009-4F41-B5BE-F62AE9B4630F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9984DBE-4678-3045-8619-E36B03BB624E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334E391C-886C-FD40-90C5-307C327A8D88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740E756-940A-C245-BFC2-46F263F13E78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646C395-21B6-0B4A-B835-DCBA9C58427F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7911E2-4676-1041-AC82-896E82DBBF94}"/>
              </a:ext>
            </a:extLst>
          </p:cNvPr>
          <p:cNvGrpSpPr/>
          <p:nvPr/>
        </p:nvGrpSpPr>
        <p:grpSpPr>
          <a:xfrm>
            <a:off x="7552398" y="2762175"/>
            <a:ext cx="3061681" cy="1433307"/>
            <a:chOff x="7552398" y="2762175"/>
            <a:chExt cx="3061681" cy="1433307"/>
          </a:xfrm>
        </p:grpSpPr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A047DABE-6D91-2B46-B457-9C4D910EAC34}"/>
                </a:ext>
              </a:extLst>
            </p:cNvPr>
            <p:cNvSpPr/>
            <p:nvPr/>
          </p:nvSpPr>
          <p:spPr>
            <a:xfrm flipH="1">
              <a:off x="9104671" y="2771139"/>
              <a:ext cx="1509408" cy="1424343"/>
            </a:xfrm>
            <a:custGeom>
              <a:avLst/>
              <a:gdLst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9408" h="1378340">
                  <a:moveTo>
                    <a:pt x="1509408" y="1378340"/>
                  </a:moveTo>
                  <a:cubicBezTo>
                    <a:pt x="1268229" y="509348"/>
                    <a:pt x="882368" y="54174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268EAC65-5523-F449-A3E7-F1059BFF90A8}"/>
                </a:ext>
              </a:extLst>
            </p:cNvPr>
            <p:cNvSpPr/>
            <p:nvPr/>
          </p:nvSpPr>
          <p:spPr>
            <a:xfrm>
              <a:off x="7552398" y="2762175"/>
              <a:ext cx="1509408" cy="1424343"/>
            </a:xfrm>
            <a:custGeom>
              <a:avLst/>
              <a:gdLst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9408" h="1378340">
                  <a:moveTo>
                    <a:pt x="1509408" y="1378340"/>
                  </a:moveTo>
                  <a:cubicBezTo>
                    <a:pt x="1268229" y="509348"/>
                    <a:pt x="882368" y="54174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CDE6A3E2-3661-2F4D-A6C8-724B4A3D05ED}"/>
              </a:ext>
            </a:extLst>
          </p:cNvPr>
          <p:cNvGrpSpPr/>
          <p:nvPr/>
        </p:nvGrpSpPr>
        <p:grpSpPr>
          <a:xfrm>
            <a:off x="7428575" y="2677315"/>
            <a:ext cx="3355719" cy="1705017"/>
            <a:chOff x="7428575" y="2677315"/>
            <a:chExt cx="3355719" cy="1705017"/>
          </a:xfrm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B47BEEA4-E4B8-A64E-885F-14003C8F5A1B}"/>
                </a:ext>
              </a:extLst>
            </p:cNvPr>
            <p:cNvSpPr/>
            <p:nvPr/>
          </p:nvSpPr>
          <p:spPr>
            <a:xfrm>
              <a:off x="9335149" y="2701273"/>
              <a:ext cx="1406838" cy="168105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303" h="1681059">
                  <a:moveTo>
                    <a:pt x="0" y="1681059"/>
                  </a:moveTo>
                  <a:lnTo>
                    <a:pt x="539056" y="1465436"/>
                  </a:lnTo>
                  <a:lnTo>
                    <a:pt x="1541303" y="1445471"/>
                  </a:lnTo>
                  <a:lnTo>
                    <a:pt x="1525331" y="0"/>
                  </a:lnTo>
                </a:path>
              </a:pathLst>
            </a:custGeom>
            <a:noFill/>
            <a:ln w="444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304AE042-2E8A-D141-BC94-ED99460E627E}"/>
                </a:ext>
              </a:extLst>
            </p:cNvPr>
            <p:cNvSpPr/>
            <p:nvPr/>
          </p:nvSpPr>
          <p:spPr>
            <a:xfrm>
              <a:off x="7473006" y="2677315"/>
              <a:ext cx="1446868" cy="1701024"/>
            </a:xfrm>
            <a:custGeom>
              <a:avLst/>
              <a:gdLst>
                <a:gd name="connsiteX0" fmla="*/ 0 w 1549289"/>
                <a:gd name="connsiteY0" fmla="*/ 0 h 1701024"/>
                <a:gd name="connsiteX1" fmla="*/ 0 w 1549289"/>
                <a:gd name="connsiteY1" fmla="*/ 1485401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85401 h 1701024"/>
                <a:gd name="connsiteX3" fmla="*/ 1549289 w 1549289"/>
                <a:gd name="connsiteY3" fmla="*/ 1701024 h 17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289" h="1701024">
                  <a:moveTo>
                    <a:pt x="0" y="0"/>
                  </a:moveTo>
                  <a:lnTo>
                    <a:pt x="7986" y="1481408"/>
                  </a:lnTo>
                  <a:lnTo>
                    <a:pt x="1030198" y="1485401"/>
                  </a:lnTo>
                  <a:lnTo>
                    <a:pt x="1549289" y="1701024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272D3047-A7CC-1745-B040-00D1E25997AF}"/>
                </a:ext>
              </a:extLst>
            </p:cNvPr>
            <p:cNvSpPr txBox="1"/>
            <p:nvPr/>
          </p:nvSpPr>
          <p:spPr>
            <a:xfrm>
              <a:off x="10184578" y="355661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BBCAFBB0-6D98-9742-AB87-26B3EE90BCAB}"/>
                </a:ext>
              </a:extLst>
            </p:cNvPr>
            <p:cNvSpPr txBox="1"/>
            <p:nvPr/>
          </p:nvSpPr>
          <p:spPr>
            <a:xfrm>
              <a:off x="7428575" y="351769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DFB8599-7DDC-8447-ADE3-2DAD2C0402AB}"/>
              </a:ext>
            </a:extLst>
          </p:cNvPr>
          <p:cNvGrpSpPr/>
          <p:nvPr/>
        </p:nvGrpSpPr>
        <p:grpSpPr>
          <a:xfrm>
            <a:off x="6799618" y="2691243"/>
            <a:ext cx="4657206" cy="1827509"/>
            <a:chOff x="6799618" y="2691243"/>
            <a:chExt cx="4657206" cy="1827509"/>
          </a:xfrm>
        </p:grpSpPr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67AC42C5-3F9E-0D4E-B80B-DB0208D256F0}"/>
                </a:ext>
              </a:extLst>
            </p:cNvPr>
            <p:cNvSpPr/>
            <p:nvPr/>
          </p:nvSpPr>
          <p:spPr>
            <a:xfrm>
              <a:off x="7353946" y="2691243"/>
              <a:ext cx="3498244" cy="182750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920408 w 1541303"/>
                <a:gd name="connsiteY2" fmla="*/ 1455758 h 1681059"/>
                <a:gd name="connsiteX3" fmla="*/ 1541303 w 1541303"/>
                <a:gd name="connsiteY3" fmla="*/ 1445471 h 1681059"/>
                <a:gd name="connsiteX4" fmla="*/ 1525331 w 1541303"/>
                <a:gd name="connsiteY4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539056 w 1541303"/>
                <a:gd name="connsiteY2" fmla="*/ 1465436 h 1681059"/>
                <a:gd name="connsiteX3" fmla="*/ 920408 w 1541303"/>
                <a:gd name="connsiteY3" fmla="*/ 1455758 h 1681059"/>
                <a:gd name="connsiteX4" fmla="*/ 1541303 w 1541303"/>
                <a:gd name="connsiteY4" fmla="*/ 1445471 h 1681059"/>
                <a:gd name="connsiteX5" fmla="*/ 1525331 w 1541303"/>
                <a:gd name="connsiteY5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232427 w 1541303"/>
                <a:gd name="connsiteY2" fmla="*/ 1591633 h 1681059"/>
                <a:gd name="connsiteX3" fmla="*/ 539056 w 1541303"/>
                <a:gd name="connsiteY3" fmla="*/ 1465436 h 1681059"/>
                <a:gd name="connsiteX4" fmla="*/ 920408 w 1541303"/>
                <a:gd name="connsiteY4" fmla="*/ 1455758 h 1681059"/>
                <a:gd name="connsiteX5" fmla="*/ 1541303 w 1541303"/>
                <a:gd name="connsiteY5" fmla="*/ 1445471 h 1681059"/>
                <a:gd name="connsiteX6" fmla="*/ 1525331 w 1541303"/>
                <a:gd name="connsiteY6" fmla="*/ 0 h 1681059"/>
                <a:gd name="connsiteX0" fmla="*/ 0 w 3882856"/>
                <a:gd name="connsiteY0" fmla="*/ 142370 h 1591633"/>
                <a:gd name="connsiteX1" fmla="*/ 2714795 w 3882856"/>
                <a:gd name="connsiteY1" fmla="*/ 1536549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0 w 3882856"/>
                <a:gd name="connsiteY0" fmla="*/ 142370 h 1591633"/>
                <a:gd name="connsiteX1" fmla="*/ 2163604 w 3882856"/>
                <a:gd name="connsiteY1" fmla="*/ 1510843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33110 w 3915966"/>
                <a:gd name="connsiteY0" fmla="*/ 142370 h 1591633"/>
                <a:gd name="connsiteX1" fmla="*/ 0 w 3915966"/>
                <a:gd name="connsiteY1" fmla="*/ 1510843 h 1591633"/>
                <a:gd name="connsiteX2" fmla="*/ 2607090 w 3915966"/>
                <a:gd name="connsiteY2" fmla="*/ 1591633 h 1591633"/>
                <a:gd name="connsiteX3" fmla="*/ 2913719 w 3915966"/>
                <a:gd name="connsiteY3" fmla="*/ 1465436 h 1591633"/>
                <a:gd name="connsiteX4" fmla="*/ 3295071 w 3915966"/>
                <a:gd name="connsiteY4" fmla="*/ 1455758 h 1591633"/>
                <a:gd name="connsiteX5" fmla="*/ 3915966 w 3915966"/>
                <a:gd name="connsiteY5" fmla="*/ 1445471 h 1591633"/>
                <a:gd name="connsiteX6" fmla="*/ 3899994 w 3915966"/>
                <a:gd name="connsiteY6" fmla="*/ 0 h 159163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913719 w 3915966"/>
                <a:gd name="connsiteY3" fmla="*/ 1465436 h 1510843"/>
                <a:gd name="connsiteX4" fmla="*/ 3295071 w 3915966"/>
                <a:gd name="connsiteY4" fmla="*/ 1455758 h 1510843"/>
                <a:gd name="connsiteX5" fmla="*/ 3915966 w 3915966"/>
                <a:gd name="connsiteY5" fmla="*/ 1445471 h 1510843"/>
                <a:gd name="connsiteX6" fmla="*/ 3899994 w 3915966"/>
                <a:gd name="connsiteY6" fmla="*/ 0 h 151084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373740 w 3915966"/>
                <a:gd name="connsiteY3" fmla="*/ 1470447 h 1510843"/>
                <a:gd name="connsiteX4" fmla="*/ 2913719 w 3915966"/>
                <a:gd name="connsiteY4" fmla="*/ 1465436 h 1510843"/>
                <a:gd name="connsiteX5" fmla="*/ 3295071 w 3915966"/>
                <a:gd name="connsiteY5" fmla="*/ 1455758 h 1510843"/>
                <a:gd name="connsiteX6" fmla="*/ 3915966 w 3915966"/>
                <a:gd name="connsiteY6" fmla="*/ 1445471 h 1510843"/>
                <a:gd name="connsiteX7" fmla="*/ 3899994 w 3915966"/>
                <a:gd name="connsiteY7" fmla="*/ 0 h 1510843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2192692 w 3915966"/>
                <a:gd name="connsiteY3" fmla="*/ 1676095 h 1676095"/>
                <a:gd name="connsiteX4" fmla="*/ 2913719 w 3915966"/>
                <a:gd name="connsiteY4" fmla="*/ 1465436 h 1676095"/>
                <a:gd name="connsiteX5" fmla="*/ 3295071 w 3915966"/>
                <a:gd name="connsiteY5" fmla="*/ 1455758 h 1676095"/>
                <a:gd name="connsiteX6" fmla="*/ 3915966 w 3915966"/>
                <a:gd name="connsiteY6" fmla="*/ 1445471 h 1676095"/>
                <a:gd name="connsiteX7" fmla="*/ 3899994 w 3915966"/>
                <a:gd name="connsiteY7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609316 w 3915966"/>
                <a:gd name="connsiteY3" fmla="*/ 1551238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589200 w 3915966"/>
                <a:gd name="connsiteY3" fmla="*/ 1661407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17017 w 3915966"/>
                <a:gd name="connsiteY0" fmla="*/ 0 h 1838525"/>
                <a:gd name="connsiteX1" fmla="*/ 0 w 3915966"/>
                <a:gd name="connsiteY1" fmla="*/ 1673273 h 1838525"/>
                <a:gd name="connsiteX2" fmla="*/ 1263312 w 3915966"/>
                <a:gd name="connsiteY2" fmla="*/ 1640222 h 1838525"/>
                <a:gd name="connsiteX3" fmla="*/ 1589200 w 3915966"/>
                <a:gd name="connsiteY3" fmla="*/ 1823837 h 1838525"/>
                <a:gd name="connsiteX4" fmla="*/ 2192692 w 3915966"/>
                <a:gd name="connsiteY4" fmla="*/ 1838525 h 1838525"/>
                <a:gd name="connsiteX5" fmla="*/ 2913719 w 3915966"/>
                <a:gd name="connsiteY5" fmla="*/ 1627866 h 1838525"/>
                <a:gd name="connsiteX6" fmla="*/ 3295071 w 3915966"/>
                <a:gd name="connsiteY6" fmla="*/ 1618188 h 1838525"/>
                <a:gd name="connsiteX7" fmla="*/ 3915966 w 3915966"/>
                <a:gd name="connsiteY7" fmla="*/ 1607901 h 1838525"/>
                <a:gd name="connsiteX8" fmla="*/ 3899994 w 3915966"/>
                <a:gd name="connsiteY8" fmla="*/ 162430 h 1838525"/>
                <a:gd name="connsiteX0" fmla="*/ 0 w 3898949"/>
                <a:gd name="connsiteY0" fmla="*/ 0 h 1838525"/>
                <a:gd name="connsiteX1" fmla="*/ 19193 w 3898949"/>
                <a:gd name="connsiteY1" fmla="*/ 1581465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5137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9969 w 3898949"/>
                <a:gd name="connsiteY2" fmla="*/ 1566776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81465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9248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896702 w 3898949"/>
                <a:gd name="connsiteY5" fmla="*/ 1627866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69708 w 3898949"/>
                <a:gd name="connsiteY8" fmla="*/ 113985 h 1827509"/>
                <a:gd name="connsiteX0" fmla="*/ 0 w 3869708"/>
                <a:gd name="connsiteY0" fmla="*/ 0 h 1827509"/>
                <a:gd name="connsiteX1" fmla="*/ 15169 w 3869708"/>
                <a:gd name="connsiteY1" fmla="*/ 1588809 h 1827509"/>
                <a:gd name="connsiteX2" fmla="*/ 1185946 w 3869708"/>
                <a:gd name="connsiteY2" fmla="*/ 1592482 h 1827509"/>
                <a:gd name="connsiteX3" fmla="*/ 1572183 w 3869708"/>
                <a:gd name="connsiteY3" fmla="*/ 1823837 h 1827509"/>
                <a:gd name="connsiteX4" fmla="*/ 2147513 w 3869708"/>
                <a:gd name="connsiteY4" fmla="*/ 1827509 h 1827509"/>
                <a:gd name="connsiteX5" fmla="*/ 2727724 w 3869708"/>
                <a:gd name="connsiteY5" fmla="*/ 1591143 h 1827509"/>
                <a:gd name="connsiteX6" fmla="*/ 3278054 w 3869708"/>
                <a:gd name="connsiteY6" fmla="*/ 1618188 h 1827509"/>
                <a:gd name="connsiteX7" fmla="*/ 3839239 w 3869708"/>
                <a:gd name="connsiteY7" fmla="*/ 1565511 h 1827509"/>
                <a:gd name="connsiteX8" fmla="*/ 3869708 w 3869708"/>
                <a:gd name="connsiteY8" fmla="*/ 113985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278054 w 3839239"/>
                <a:gd name="connsiteY6" fmla="*/ 1618188 h 1827509"/>
                <a:gd name="connsiteX7" fmla="*/ 3839239 w 3839239"/>
                <a:gd name="connsiteY7" fmla="*/ 1565511 h 1827509"/>
                <a:gd name="connsiteX8" fmla="*/ 3829902 w 3839239"/>
                <a:gd name="connsiteY8" fmla="*/ 126097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839239 w 3839239"/>
                <a:gd name="connsiteY6" fmla="*/ 1565511 h 1827509"/>
                <a:gd name="connsiteX7" fmla="*/ 3829902 w 3839239"/>
                <a:gd name="connsiteY7" fmla="*/ 126097 h 1827509"/>
                <a:gd name="connsiteX0" fmla="*/ 0 w 3832605"/>
                <a:gd name="connsiteY0" fmla="*/ 0 h 1827509"/>
                <a:gd name="connsiteX1" fmla="*/ 15169 w 3832605"/>
                <a:gd name="connsiteY1" fmla="*/ 1588809 h 1827509"/>
                <a:gd name="connsiteX2" fmla="*/ 1185946 w 3832605"/>
                <a:gd name="connsiteY2" fmla="*/ 1592482 h 1827509"/>
                <a:gd name="connsiteX3" fmla="*/ 1572183 w 3832605"/>
                <a:gd name="connsiteY3" fmla="*/ 1823837 h 1827509"/>
                <a:gd name="connsiteX4" fmla="*/ 2147513 w 3832605"/>
                <a:gd name="connsiteY4" fmla="*/ 1827509 h 1827509"/>
                <a:gd name="connsiteX5" fmla="*/ 2727724 w 3832605"/>
                <a:gd name="connsiteY5" fmla="*/ 1591143 h 1827509"/>
                <a:gd name="connsiteX6" fmla="*/ 3832605 w 3832605"/>
                <a:gd name="connsiteY6" fmla="*/ 1589734 h 1827509"/>
                <a:gd name="connsiteX7" fmla="*/ 3829902 w 3832605"/>
                <a:gd name="connsiteY7" fmla="*/ 126097 h 182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2605" h="1827509">
                  <a:moveTo>
                    <a:pt x="0" y="0"/>
                  </a:moveTo>
                  <a:lnTo>
                    <a:pt x="15169" y="1588809"/>
                  </a:lnTo>
                  <a:lnTo>
                    <a:pt x="1185946" y="1592482"/>
                  </a:lnTo>
                  <a:lnTo>
                    <a:pt x="1572183" y="1823837"/>
                  </a:lnTo>
                  <a:lnTo>
                    <a:pt x="2147513" y="1827509"/>
                  </a:lnTo>
                  <a:lnTo>
                    <a:pt x="2727724" y="1591143"/>
                  </a:lnTo>
                  <a:lnTo>
                    <a:pt x="3832605" y="1589734"/>
                  </a:lnTo>
                  <a:cubicBezTo>
                    <a:pt x="3829493" y="1109929"/>
                    <a:pt x="3833014" y="605902"/>
                    <a:pt x="3829902" y="12609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B1BE921-31E4-C342-B3CD-DD49B4829966}"/>
                </a:ext>
              </a:extLst>
            </p:cNvPr>
            <p:cNvSpPr txBox="1"/>
            <p:nvPr/>
          </p:nvSpPr>
          <p:spPr>
            <a:xfrm>
              <a:off x="6799618" y="3650736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ACKs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E8B4DCFA-3A87-864C-A054-ED417A34E19F}"/>
                </a:ext>
              </a:extLst>
            </p:cNvPr>
            <p:cNvSpPr txBox="1"/>
            <p:nvPr/>
          </p:nvSpPr>
          <p:spPr>
            <a:xfrm>
              <a:off x="10809403" y="3772400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ACKs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FA18EA5-E5A9-6043-B7D4-AA1698F72E02}"/>
              </a:ext>
            </a:extLst>
          </p:cNvPr>
          <p:cNvSpPr txBox="1"/>
          <p:nvPr/>
        </p:nvSpPr>
        <p:spPr>
          <a:xfrm>
            <a:off x="8061221" y="2622756"/>
            <a:ext cx="209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explicit congestion info</a:t>
            </a:r>
          </a:p>
        </p:txBody>
      </p:sp>
      <p:sp>
        <p:nvSpPr>
          <p:cNvPr id="133" name="Rectangle 3">
            <a:extLst>
              <a:ext uri="{FF2B5EF4-FFF2-40B4-BE49-F238E27FC236}">
                <a16:creationId xmlns:a16="http://schemas.microsoft.com/office/drawing/2014/main" id="{5D568CC7-EA67-7743-9944-2BC5136F529F}"/>
              </a:ext>
            </a:extLst>
          </p:cNvPr>
          <p:cNvSpPr txBox="1">
            <a:spLocks noChangeArrowheads="1"/>
          </p:cNvSpPr>
          <p:nvPr/>
        </p:nvSpPr>
        <p:spPr>
          <a:xfrm>
            <a:off x="698090" y="1818967"/>
            <a:ext cx="5781368" cy="382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Network-assisted congestion control:</a:t>
            </a:r>
          </a:p>
          <a:p>
            <a:pPr marL="407988" marR="0" lvl="0" indent="-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routers provide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feedback to sending/receiving hosts with flows passing through congested router</a:t>
            </a:r>
          </a:p>
          <a:p>
            <a:pPr marL="407988" marR="0" lvl="0" indent="-2778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indicate congestion level or explicitly set sending rate</a:t>
            </a:r>
          </a:p>
        </p:txBody>
      </p:sp>
    </p:spTree>
    <p:extLst>
      <p:ext uri="{BB962C8B-B14F-4D97-AF65-F5344CB8AC3E}">
        <p14:creationId xmlns:p14="http://schemas.microsoft.com/office/powerpoint/2010/main" val="12642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0" y="25815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congestion control: AIMD</a:t>
            </a:r>
            <a:endParaRPr lang="en-US" sz="4400" b="0" dirty="0"/>
          </a:p>
        </p:txBody>
      </p:sp>
      <p:sp>
        <p:nvSpPr>
          <p:cNvPr id="135" name="Rectangle 8">
            <a:extLst>
              <a:ext uri="{FF2B5EF4-FFF2-40B4-BE49-F238E27FC236}">
                <a16:creationId xmlns:a16="http://schemas.microsoft.com/office/drawing/2014/main" id="{C755821F-F513-514B-9B5B-FF9A16FD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168400"/>
            <a:ext cx="10274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approach: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senders can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increase sending rate until packet loss (congestion) occurs, then decrease sending rate on loss event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141" name="Text Box 13">
            <a:extLst>
              <a:ext uri="{FF2B5EF4-FFF2-40B4-BE49-F238E27FC236}">
                <a16:creationId xmlns:a16="http://schemas.microsoft.com/office/drawing/2014/main" id="{2FD36304-869C-CE42-8550-F12B5FFE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708" y="4380805"/>
            <a:ext cx="276915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AIMD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sawtooth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behavior: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probing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for bandwidth</a:t>
            </a: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F39215FA-39B5-484D-8395-F0F1A1C5D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339" y="3774454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6" name="Line 19">
            <a:extLst>
              <a:ext uri="{FF2B5EF4-FFF2-40B4-BE49-F238E27FC236}">
                <a16:creationId xmlns:a16="http://schemas.microsoft.com/office/drawing/2014/main" id="{D3F6ABF2-92A9-2C40-8D08-91E5460626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8189" y="5196854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38434DE2-13CB-044F-991F-ED186F200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164" y="5185741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1937BB13-75B0-4947-8F7E-C695263524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8052" y="4869829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9" name="Line 22">
            <a:extLst>
              <a:ext uri="{FF2B5EF4-FFF2-40B4-BE49-F238E27FC236}">
                <a16:creationId xmlns:a16="http://schemas.microsoft.com/office/drawing/2014/main" id="{D3110501-FE57-9545-B9AC-7B103AF98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9602" y="4871416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1" name="Line 23">
            <a:extLst>
              <a:ext uri="{FF2B5EF4-FFF2-40B4-BE49-F238E27FC236}">
                <a16:creationId xmlns:a16="http://schemas.microsoft.com/office/drawing/2014/main" id="{AAAA55BA-D404-204C-AECA-45F566AEC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1664" y="5168279"/>
            <a:ext cx="525463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3" name="Line 24">
            <a:extLst>
              <a:ext uri="{FF2B5EF4-FFF2-40B4-BE49-F238E27FC236}">
                <a16:creationId xmlns:a16="http://schemas.microsoft.com/office/drawing/2014/main" id="{43AEBE7F-F2BB-5943-A7EA-ACC4591C9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7127" y="5163516"/>
            <a:ext cx="0" cy="688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4" name="Line 25">
            <a:extLst>
              <a:ext uri="{FF2B5EF4-FFF2-40B4-BE49-F238E27FC236}">
                <a16:creationId xmlns:a16="http://schemas.microsoft.com/office/drawing/2014/main" id="{6F7F0A4B-818C-8448-8543-A37DAD19EA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8240" y="4849191"/>
            <a:ext cx="969963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19538173-60A5-BC46-A9E4-749776021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3440" y="4849191"/>
            <a:ext cx="11113" cy="835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6" name="Line 29">
            <a:extLst>
              <a:ext uri="{FF2B5EF4-FFF2-40B4-BE49-F238E27FC236}">
                <a16:creationId xmlns:a16="http://schemas.microsoft.com/office/drawing/2014/main" id="{30FAE305-421D-C042-8E51-7C7D81EEF5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202" y="5012704"/>
            <a:ext cx="666750" cy="66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7" name="Line 30">
            <a:extLst>
              <a:ext uri="{FF2B5EF4-FFF2-40B4-BE49-F238E27FC236}">
                <a16:creationId xmlns:a16="http://schemas.microsoft.com/office/drawing/2014/main" id="{031213C2-BAEE-5346-905B-3F89E1716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4952" y="4998416"/>
            <a:ext cx="0" cy="747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8" name="Line 31">
            <a:extLst>
              <a:ext uri="{FF2B5EF4-FFF2-40B4-BE49-F238E27FC236}">
                <a16:creationId xmlns:a16="http://schemas.microsoft.com/office/drawing/2014/main" id="{AEA390E0-709D-FA45-91DE-52C0460D60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5427" y="4746004"/>
            <a:ext cx="876300" cy="1014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2C492E2-E058-BD40-8FFC-FCED8F0093C0}"/>
              </a:ext>
            </a:extLst>
          </p:cNvPr>
          <p:cNvGrpSpPr/>
          <p:nvPr/>
        </p:nvGrpSpPr>
        <p:grpSpPr>
          <a:xfrm>
            <a:off x="3439503" y="4254500"/>
            <a:ext cx="4602061" cy="2566366"/>
            <a:chOff x="4099903" y="3937000"/>
            <a:chExt cx="4602061" cy="2566366"/>
          </a:xfrm>
        </p:grpSpPr>
        <p:sp>
          <p:nvSpPr>
            <p:cNvPr id="54" name="Text Box 12">
              <a:extLst>
                <a:ext uri="{FF2B5EF4-FFF2-40B4-BE49-F238E27FC236}">
                  <a16:creationId xmlns:a16="http://schemas.microsoft.com/office/drawing/2014/main" id="{18CC901F-184A-1147-B991-15E650618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117142" y="4919761"/>
              <a:ext cx="227330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TCP sender  Sending rate</a:t>
              </a:r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EF2F6AD0-B3EF-0B4C-88EA-BCCC113FD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589" y="6176341"/>
              <a:ext cx="4143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6" name="Line 18">
              <a:extLst>
                <a:ext uri="{FF2B5EF4-FFF2-40B4-BE49-F238E27FC236}">
                  <a16:creationId xmlns:a16="http://schemas.microsoft.com/office/drawing/2014/main" id="{11B2DFEF-102F-D74F-9B47-304A5DF4E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6600" y="4203700"/>
              <a:ext cx="877" cy="19742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" name="Text Box 40">
              <a:extLst>
                <a:ext uri="{FF2B5EF4-FFF2-40B4-BE49-F238E27FC236}">
                  <a16:creationId xmlns:a16="http://schemas.microsoft.com/office/drawing/2014/main" id="{27E5BB5F-DA02-D949-9477-C50B724C7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5452" y="6166816"/>
              <a:ext cx="576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38AC8E-A4ED-7042-8221-EEFB417FF7BA}"/>
              </a:ext>
            </a:extLst>
          </p:cNvPr>
          <p:cNvGrpSpPr/>
          <p:nvPr/>
        </p:nvGrpSpPr>
        <p:grpSpPr>
          <a:xfrm>
            <a:off x="965200" y="2146300"/>
            <a:ext cx="5054600" cy="1905000"/>
            <a:chOff x="0" y="4533900"/>
            <a:chExt cx="4762500" cy="1905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9A0FF2-0607-BD44-8404-E086F64972BE}"/>
                </a:ext>
              </a:extLst>
            </p:cNvPr>
            <p:cNvSpPr/>
            <p:nvPr/>
          </p:nvSpPr>
          <p:spPr>
            <a:xfrm>
              <a:off x="406846" y="4737100"/>
              <a:ext cx="4334880" cy="1435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8">
              <a:extLst>
                <a:ext uri="{FF2B5EF4-FFF2-40B4-BE49-F238E27FC236}">
                  <a16:creationId xmlns:a16="http://schemas.microsoft.com/office/drawing/2014/main" id="{83C5ED77-5FA7-AC4C-AB2A-245D62DB4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91100"/>
              <a:ext cx="4762500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marR="0" lvl="1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rPr>
                <a:t>increase sending rate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charset="0"/>
                  <a:ea typeface="ＭＳ Ｐゴシック" charset="0"/>
                  <a:cs typeface="+mn-cs"/>
                </a:rPr>
                <a:t>by 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1 maximum segment size every RTT until loss detected</a:t>
              </a:r>
              <a:endPara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36" name="Rectangle 8">
              <a:extLst>
                <a:ext uri="{FF2B5EF4-FFF2-40B4-BE49-F238E27FC236}">
                  <a16:creationId xmlns:a16="http://schemas.microsoft.com/office/drawing/2014/main" id="{91ECB6E6-4418-7243-B13D-E7E4DAE72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533900"/>
              <a:ext cx="2667000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1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A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dditive </a:t>
              </a:r>
              <a:r>
                <a:rPr kumimoji="0" lang="en-US" sz="2800" b="0" i="1" u="sng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ncrease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F4C833-80E3-E14A-98F5-D02EBF4C0AC6}"/>
              </a:ext>
            </a:extLst>
          </p:cNvPr>
          <p:cNvGrpSpPr/>
          <p:nvPr/>
        </p:nvGrpSpPr>
        <p:grpSpPr>
          <a:xfrm>
            <a:off x="6007100" y="2197100"/>
            <a:ext cx="4749800" cy="1422400"/>
            <a:chOff x="38100" y="4533900"/>
            <a:chExt cx="4749800" cy="14224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ED9889A-D576-6948-99EB-B6AAAAF94FF1}"/>
                </a:ext>
              </a:extLst>
            </p:cNvPr>
            <p:cNvSpPr/>
            <p:nvPr/>
          </p:nvSpPr>
          <p:spPr>
            <a:xfrm>
              <a:off x="342900" y="4686300"/>
              <a:ext cx="4267200" cy="127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8">
              <a:extLst>
                <a:ext uri="{FF2B5EF4-FFF2-40B4-BE49-F238E27FC236}">
                  <a16:creationId xmlns:a16="http://schemas.microsoft.com/office/drawing/2014/main" id="{12492D08-6387-3C44-BE8F-DFB7A535E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" y="4991100"/>
              <a:ext cx="4749800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57200" marR="0" lvl="1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cut sending rate in half at each loss event</a:t>
              </a:r>
              <a:endPara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Char char="v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4FA342B4-82DA-FE44-A283-F18BBA2F6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533900"/>
              <a:ext cx="3746500" cy="44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1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M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ultiplicative </a:t>
              </a:r>
              <a:r>
                <a:rPr kumimoji="0" lang="en-US" sz="2800" b="0" i="1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ecrease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B9E571-5EFE-DF45-ABEE-F217088B731C}"/>
              </a:ext>
            </a:extLst>
          </p:cNvPr>
          <p:cNvGrpSpPr/>
          <p:nvPr/>
        </p:nvGrpSpPr>
        <p:grpSpPr>
          <a:xfrm>
            <a:off x="3952943" y="3784600"/>
            <a:ext cx="3599234" cy="1591283"/>
            <a:chOff x="3965643" y="3797300"/>
            <a:chExt cx="3599234" cy="159128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98081F5-35B5-A849-A6DC-D92ECEF0752A}"/>
                </a:ext>
              </a:extLst>
            </p:cNvPr>
            <p:cNvGrpSpPr/>
            <p:nvPr/>
          </p:nvGrpSpPr>
          <p:grpSpPr>
            <a:xfrm>
              <a:off x="3965643" y="4159386"/>
              <a:ext cx="3599234" cy="1229197"/>
              <a:chOff x="3965643" y="4159386"/>
              <a:chExt cx="3599234" cy="1229197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1079667-0DAA-D94E-A312-DB3C9977FD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2128" y="4163438"/>
                <a:ext cx="0" cy="10562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E4E7717F-1A0D-FF4E-812D-3FD618E53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28" y="4163438"/>
                <a:ext cx="0" cy="12213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D125F63-AD27-6B45-AE19-4ABD9BFAAB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5630" y="4163438"/>
                <a:ext cx="0" cy="1225145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072EFC86-C803-E843-B374-808FCECBC3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64941" y="4171542"/>
                <a:ext cx="0" cy="1204339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519D5D13-5D07-4C47-B49B-8AC41BCDC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4500" y="4165056"/>
                <a:ext cx="0" cy="119380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449C30FB-E09A-8645-AF59-0F93ED23D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9743" y="4159386"/>
                <a:ext cx="0" cy="110652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CE80244-8AE8-9244-8BD7-F7A494EF7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5643" y="4162357"/>
                <a:ext cx="3599234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A3311EB-6DA1-BE40-8300-E0A7E76CCC9C}"/>
                </a:ext>
              </a:extLst>
            </p:cNvPr>
            <p:cNvCxnSpPr/>
            <p:nvPr/>
          </p:nvCxnSpPr>
          <p:spPr>
            <a:xfrm>
              <a:off x="5651500" y="3797300"/>
              <a:ext cx="0" cy="38100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6745885-D0C9-5C4A-8189-6C1C08532D61}"/>
              </a:ext>
            </a:extLst>
          </p:cNvPr>
          <p:cNvGrpSpPr/>
          <p:nvPr/>
        </p:nvGrpSpPr>
        <p:grpSpPr>
          <a:xfrm>
            <a:off x="4108450" y="3622675"/>
            <a:ext cx="3819526" cy="1695450"/>
            <a:chOff x="4108450" y="3622675"/>
            <a:chExt cx="3819526" cy="169545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E8174FE-3375-6647-833E-1BBA1779B8E0}"/>
                </a:ext>
              </a:extLst>
            </p:cNvPr>
            <p:cNvGrpSpPr/>
            <p:nvPr/>
          </p:nvGrpSpPr>
          <p:grpSpPr>
            <a:xfrm>
              <a:off x="4108450" y="3975100"/>
              <a:ext cx="3819526" cy="1343025"/>
              <a:chOff x="4108450" y="3975100"/>
              <a:chExt cx="3819526" cy="1343025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9182BCB-9C63-4F4E-9BFE-C6ED53E720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5350" y="3981450"/>
                <a:ext cx="679450" cy="1254125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3A530988-F896-F240-A4FD-4D4D80C11F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8450" y="3975100"/>
                <a:ext cx="3816350" cy="133985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D2A9933-F916-0E46-A509-25FD8F0018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0475" y="3978275"/>
                <a:ext cx="2854325" cy="1298575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BDE4AE1E-DD47-A648-8E75-B628D3E56B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07050" y="3984625"/>
                <a:ext cx="2320926" cy="133350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2C801921-8F99-4345-AADF-C79B5379AB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65900" y="3984625"/>
                <a:ext cx="1358900" cy="119380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7A7E738-8F7C-B641-98A4-26125EAB1AA9}"/>
                </a:ext>
              </a:extLst>
            </p:cNvPr>
            <p:cNvCxnSpPr/>
            <p:nvPr/>
          </p:nvCxnSpPr>
          <p:spPr>
            <a:xfrm flipV="1">
              <a:off x="7921625" y="3622675"/>
              <a:ext cx="0" cy="3587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3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0" y="25815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b="0" dirty="0"/>
              <a:t>TCP AIMD: more</a:t>
            </a:r>
            <a:endParaRPr lang="en-US" sz="4400" b="0" dirty="0"/>
          </a:p>
        </p:txBody>
      </p:sp>
      <p:sp>
        <p:nvSpPr>
          <p:cNvPr id="135" name="Rectangle 8">
            <a:extLst>
              <a:ext uri="{FF2B5EF4-FFF2-40B4-BE49-F238E27FC236}">
                <a16:creationId xmlns:a16="http://schemas.microsoft.com/office/drawing/2014/main" id="{C755821F-F513-514B-9B5B-FF9A16FD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1361440"/>
            <a:ext cx="9847580" cy="17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Multiplicative decrease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detail:  sending rate is </a:t>
            </a:r>
          </a:p>
          <a:p>
            <a:pPr marL="406400" marR="0" lvl="0" indent="-304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Cut in half on loss detected by triple duplicate ACK (TCP Reno)</a:t>
            </a:r>
          </a:p>
          <a:p>
            <a:pPr marL="406400" marR="0" lvl="0" indent="-304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Cut to 1 MSS (maximum segment size) when loss detected by timeout</a:t>
            </a: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FEB15F8D-408A-A649-8405-2EA6EA738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" y="3362960"/>
            <a:ext cx="9847580" cy="17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Why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?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</a:p>
          <a:p>
            <a:pPr marL="406400" marR="0" lvl="0" indent="-3048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AIMD – a distributed, asynchronous algorithm – has been shown to:</a:t>
            </a:r>
          </a:p>
          <a:p>
            <a:pPr marL="690563" marR="0" lvl="1" indent="-28416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optimize congested flow rates network wide!</a:t>
            </a:r>
          </a:p>
          <a:p>
            <a:pPr marL="690563" marR="0" lvl="1" indent="-28416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have desirable stability and fairness properties</a:t>
            </a:r>
          </a:p>
          <a:p>
            <a:pPr marL="10160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DCE9A74-28EC-4B49-833C-3052DE209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Layer: 3-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3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0" y="259719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slow start </a:t>
            </a:r>
            <a:endParaRPr lang="en-US" sz="4400" b="0" dirty="0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8A57114D-913B-0446-AF23-3E8C1F4B81CA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384299"/>
            <a:ext cx="5118100" cy="521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marR="0" lvl="0" indent="-263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connection begins, increase rate exponentially until first loss event: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initially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cwnd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1 MSS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cwnd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every RTT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 by incrementing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+mn-ea"/>
                <a:cs typeface="+mn-cs"/>
              </a:rPr>
              <a:t>cwnd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every ACK received</a:t>
            </a:r>
          </a:p>
        </p:txBody>
      </p:sp>
      <p:sp>
        <p:nvSpPr>
          <p:cNvPr id="224" name="Line 6">
            <a:extLst>
              <a:ext uri="{FF2B5EF4-FFF2-40B4-BE49-F238E27FC236}">
                <a16:creationId xmlns:a16="http://schemas.microsoft.com/office/drawing/2014/main" id="{6A528287-EE91-2148-8BF9-9042AB1CF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5075" y="2306590"/>
            <a:ext cx="2505075" cy="3524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25" name="Text Box 8">
            <a:extLst>
              <a:ext uri="{FF2B5EF4-FFF2-40B4-BE49-F238E27FC236}">
                <a16:creationId xmlns:a16="http://schemas.microsoft.com/office/drawing/2014/main" id="{BF8683E2-9BD1-4641-8269-1F97FE16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1168352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Host A</a:t>
            </a:r>
          </a:p>
        </p:txBody>
      </p:sp>
      <p:sp>
        <p:nvSpPr>
          <p:cNvPr id="226" name="Text Box 9">
            <a:extLst>
              <a:ext uri="{FF2B5EF4-FFF2-40B4-BE49-F238E27FC236}">
                <a16:creationId xmlns:a16="http://schemas.microsoft.com/office/drawing/2014/main" id="{C49CE5EE-9C21-9E4F-B95D-B87D2E6CA9D2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8591550" y="2273252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one segment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28" name="Text Box 12">
            <a:extLst>
              <a:ext uri="{FF2B5EF4-FFF2-40B4-BE49-F238E27FC236}">
                <a16:creationId xmlns:a16="http://schemas.microsoft.com/office/drawing/2014/main" id="{51858FD0-9B85-8441-9B12-8875189F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663" y="1154065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Host B</a:t>
            </a:r>
          </a:p>
        </p:txBody>
      </p:sp>
      <p:sp>
        <p:nvSpPr>
          <p:cNvPr id="229" name="Line 13">
            <a:extLst>
              <a:ext uri="{FF2B5EF4-FFF2-40B4-BE49-F238E27FC236}">
                <a16:creationId xmlns:a16="http://schemas.microsoft.com/office/drawing/2014/main" id="{A18AC8EC-DBD1-E34E-B3EA-D3876A530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0313" y="2120852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0" name="Line 14">
            <a:extLst>
              <a:ext uri="{FF2B5EF4-FFF2-40B4-BE49-F238E27FC236}">
                <a16:creationId xmlns:a16="http://schemas.microsoft.com/office/drawing/2014/main" id="{77B3310E-1B60-414E-9423-328982307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4913" y="2158952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9B56F2-B7D2-5247-8C5B-11CDFE50D6C7}"/>
              </a:ext>
            </a:extLst>
          </p:cNvPr>
          <p:cNvGrpSpPr/>
          <p:nvPr/>
        </p:nvGrpSpPr>
        <p:grpSpPr>
          <a:xfrm>
            <a:off x="7254875" y="2270077"/>
            <a:ext cx="304800" cy="830263"/>
            <a:chOff x="7254875" y="2270077"/>
            <a:chExt cx="304800" cy="830263"/>
          </a:xfrm>
        </p:grpSpPr>
        <p:sp>
          <p:nvSpPr>
            <p:cNvPr id="227" name="Text Box 10">
              <a:extLst>
                <a:ext uri="{FF2B5EF4-FFF2-40B4-BE49-F238E27FC236}">
                  <a16:creationId xmlns:a16="http://schemas.microsoft.com/office/drawing/2014/main" id="{A25707E3-FE96-074A-AE26-F8222C4C3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7142956" y="2510584"/>
              <a:ext cx="5286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RTT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231" name="Line 15">
              <a:extLst>
                <a:ext uri="{FF2B5EF4-FFF2-40B4-BE49-F238E27FC236}">
                  <a16:creationId xmlns:a16="http://schemas.microsoft.com/office/drawing/2014/main" id="{1BE79FAE-9CDC-7B45-A6C0-E89FC9FC2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399338" y="2270077"/>
              <a:ext cx="4762" cy="2190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Line 16">
              <a:extLst>
                <a:ext uri="{FF2B5EF4-FFF2-40B4-BE49-F238E27FC236}">
                  <a16:creationId xmlns:a16="http://schemas.microsoft.com/office/drawing/2014/main" id="{59A77926-4B5A-AC4A-B560-0B735D6BC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8863" y="2876502"/>
              <a:ext cx="4762" cy="223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33" name="Line 17">
            <a:extLst>
              <a:ext uri="{FF2B5EF4-FFF2-40B4-BE49-F238E27FC236}">
                <a16:creationId xmlns:a16="http://schemas.microsoft.com/office/drawing/2014/main" id="{6F1B852B-55C3-8747-96CA-AA2F2AB5E5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1263" y="2711402"/>
            <a:ext cx="2505075" cy="3524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34" name="Group 18">
            <a:extLst>
              <a:ext uri="{FF2B5EF4-FFF2-40B4-BE49-F238E27FC236}">
                <a16:creationId xmlns:a16="http://schemas.microsoft.com/office/drawing/2014/main" id="{065B59AF-8C8D-9041-B965-0C2B0A5F8CEF}"/>
              </a:ext>
            </a:extLst>
          </p:cNvPr>
          <p:cNvGrpSpPr>
            <a:grpSpLocks/>
          </p:cNvGrpSpPr>
          <p:nvPr/>
        </p:nvGrpSpPr>
        <p:grpSpPr bwMode="auto">
          <a:xfrm>
            <a:off x="9809163" y="5453015"/>
            <a:ext cx="615950" cy="366712"/>
            <a:chOff x="3317" y="3527"/>
            <a:chExt cx="388" cy="231"/>
          </a:xfrm>
        </p:grpSpPr>
        <p:sp>
          <p:nvSpPr>
            <p:cNvPr id="235" name="Rectangle 19">
              <a:extLst>
                <a:ext uri="{FF2B5EF4-FFF2-40B4-BE49-F238E27FC236}">
                  <a16:creationId xmlns:a16="http://schemas.microsoft.com/office/drawing/2014/main" id="{87C76A64-BE9B-B84D-B23B-73554D8DC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6" name="Text Box 20">
              <a:extLst>
                <a:ext uri="{FF2B5EF4-FFF2-40B4-BE49-F238E27FC236}">
                  <a16:creationId xmlns:a16="http://schemas.microsoft.com/office/drawing/2014/main" id="{0453126D-C0BC-5F4F-8DBD-30CD1FA8A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time</a:t>
              </a: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00408E-3418-754E-97D5-873085045522}"/>
              </a:ext>
            </a:extLst>
          </p:cNvPr>
          <p:cNvGrpSpPr/>
          <p:nvPr/>
        </p:nvGrpSpPr>
        <p:grpSpPr>
          <a:xfrm>
            <a:off x="7585075" y="3087640"/>
            <a:ext cx="2509838" cy="438150"/>
            <a:chOff x="7585075" y="3087640"/>
            <a:chExt cx="2509838" cy="438150"/>
          </a:xfrm>
        </p:grpSpPr>
        <p:sp>
          <p:nvSpPr>
            <p:cNvPr id="237" name="Line 21">
              <a:extLst>
                <a:ext uri="{FF2B5EF4-FFF2-40B4-BE49-F238E27FC236}">
                  <a16:creationId xmlns:a16="http://schemas.microsoft.com/office/drawing/2014/main" id="{9884C69B-71B1-0942-8DD7-4BADAC4C5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9838" y="3087640"/>
              <a:ext cx="2505075" cy="35242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8" name="Line 22">
              <a:extLst>
                <a:ext uri="{FF2B5EF4-FFF2-40B4-BE49-F238E27FC236}">
                  <a16:creationId xmlns:a16="http://schemas.microsoft.com/office/drawing/2014/main" id="{51BC13AD-02C4-1049-8BE5-DF4431F84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5075" y="3173365"/>
              <a:ext cx="2505075" cy="35242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04703D-5DBE-F940-8D53-F844A095856D}"/>
              </a:ext>
            </a:extLst>
          </p:cNvPr>
          <p:cNvGrpSpPr/>
          <p:nvPr/>
        </p:nvGrpSpPr>
        <p:grpSpPr>
          <a:xfrm>
            <a:off x="7558088" y="3697240"/>
            <a:ext cx="2555875" cy="612775"/>
            <a:chOff x="7558088" y="3697240"/>
            <a:chExt cx="2555875" cy="612775"/>
          </a:xfrm>
        </p:grpSpPr>
        <p:sp>
          <p:nvSpPr>
            <p:cNvPr id="239" name="Line 23">
              <a:extLst>
                <a:ext uri="{FF2B5EF4-FFF2-40B4-BE49-F238E27FC236}">
                  <a16:creationId xmlns:a16="http://schemas.microsoft.com/office/drawing/2014/main" id="{4B52376E-4BCD-9A4A-845B-15A59AA4F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5075" y="3697240"/>
              <a:ext cx="2528888" cy="36195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Line 24">
              <a:extLst>
                <a:ext uri="{FF2B5EF4-FFF2-40B4-BE49-F238E27FC236}">
                  <a16:creationId xmlns:a16="http://schemas.microsoft.com/office/drawing/2014/main" id="{645C0ACA-0EDA-5E4A-9046-377D9678C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8088" y="3957590"/>
              <a:ext cx="2505075" cy="352425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41" name="Text Box 25">
            <a:extLst>
              <a:ext uri="{FF2B5EF4-FFF2-40B4-BE49-F238E27FC236}">
                <a16:creationId xmlns:a16="http://schemas.microsoft.com/office/drawing/2014/main" id="{01076F6F-B790-D24D-9445-FAC03A5C45E4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8589963" y="3059065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two segments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42" name="Text Box 26">
            <a:extLst>
              <a:ext uri="{FF2B5EF4-FFF2-40B4-BE49-F238E27FC236}">
                <a16:creationId xmlns:a16="http://schemas.microsoft.com/office/drawing/2014/main" id="{1B8C0342-7E57-2343-86AD-47B5AB1AA675}"/>
              </a:ext>
            </a:extLst>
          </p:cNvPr>
          <p:cNvSpPr txBox="1">
            <a:spLocks noChangeArrowheads="1"/>
          </p:cNvSpPr>
          <p:nvPr/>
        </p:nvSpPr>
        <p:spPr bwMode="auto">
          <a:xfrm rot="408567">
            <a:off x="8682038" y="4073477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four segments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243" name="Group 27">
            <a:extLst>
              <a:ext uri="{FF2B5EF4-FFF2-40B4-BE49-F238E27FC236}">
                <a16:creationId xmlns:a16="http://schemas.microsoft.com/office/drawing/2014/main" id="{B634F089-4244-B04A-8749-7ACF0E0264A8}"/>
              </a:ext>
            </a:extLst>
          </p:cNvPr>
          <p:cNvGrpSpPr>
            <a:grpSpLocks/>
          </p:cNvGrpSpPr>
          <p:nvPr/>
        </p:nvGrpSpPr>
        <p:grpSpPr bwMode="auto">
          <a:xfrm>
            <a:off x="7580316" y="4092527"/>
            <a:ext cx="2519363" cy="652463"/>
            <a:chOff x="3954" y="2214"/>
            <a:chExt cx="1587" cy="411"/>
          </a:xfrm>
        </p:grpSpPr>
        <p:sp>
          <p:nvSpPr>
            <p:cNvPr id="244" name="Line 28">
              <a:extLst>
                <a:ext uri="{FF2B5EF4-FFF2-40B4-BE49-F238E27FC236}">
                  <a16:creationId xmlns:a16="http://schemas.microsoft.com/office/drawing/2014/main" id="{6F92F39D-0B5B-8944-8B48-2B288C8AA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5" name="Line 29">
              <a:extLst>
                <a:ext uri="{FF2B5EF4-FFF2-40B4-BE49-F238E27FC236}">
                  <a16:creationId xmlns:a16="http://schemas.microsoft.com/office/drawing/2014/main" id="{C48577E5-7DD4-034F-9CF0-3D303E956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Line 30">
              <a:extLst>
                <a:ext uri="{FF2B5EF4-FFF2-40B4-BE49-F238E27FC236}">
                  <a16:creationId xmlns:a16="http://schemas.microsoft.com/office/drawing/2014/main" id="{B96B9B7F-8E30-7743-AEDD-727B51D6B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Line 31">
              <a:extLst>
                <a:ext uri="{FF2B5EF4-FFF2-40B4-BE49-F238E27FC236}">
                  <a16:creationId xmlns:a16="http://schemas.microsoft.com/office/drawing/2014/main" id="{B83505EC-39A5-D64D-8E5C-39A07A090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48" name="Group 32">
            <a:extLst>
              <a:ext uri="{FF2B5EF4-FFF2-40B4-BE49-F238E27FC236}">
                <a16:creationId xmlns:a16="http://schemas.microsoft.com/office/drawing/2014/main" id="{00C5C000-11E9-BE42-9849-B1B7B9E99FE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866063" y="4473527"/>
            <a:ext cx="2228850" cy="604838"/>
            <a:chOff x="3954" y="2214"/>
            <a:chExt cx="1587" cy="411"/>
          </a:xfrm>
        </p:grpSpPr>
        <p:sp>
          <p:nvSpPr>
            <p:cNvPr id="249" name="Line 33">
              <a:extLst>
                <a:ext uri="{FF2B5EF4-FFF2-40B4-BE49-F238E27FC236}">
                  <a16:creationId xmlns:a16="http://schemas.microsoft.com/office/drawing/2014/main" id="{4332886D-58A3-5C48-9DD4-0435A9D31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Line 34">
              <a:extLst>
                <a:ext uri="{FF2B5EF4-FFF2-40B4-BE49-F238E27FC236}">
                  <a16:creationId xmlns:a16="http://schemas.microsoft.com/office/drawing/2014/main" id="{C0026D13-F3ED-354E-AB62-DED685C67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1" name="Line 35">
              <a:extLst>
                <a:ext uri="{FF2B5EF4-FFF2-40B4-BE49-F238E27FC236}">
                  <a16:creationId xmlns:a16="http://schemas.microsoft.com/office/drawing/2014/main" id="{36EDBC83-2FCD-4D49-9A45-B0773BAEE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2" name="Line 36">
              <a:extLst>
                <a:ext uri="{FF2B5EF4-FFF2-40B4-BE49-F238E27FC236}">
                  <a16:creationId xmlns:a16="http://schemas.microsoft.com/office/drawing/2014/main" id="{8BA1B8D7-7D1E-2947-8988-7C4595578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53" name="Group 43">
            <a:extLst>
              <a:ext uri="{FF2B5EF4-FFF2-40B4-BE49-F238E27FC236}">
                <a16:creationId xmlns:a16="http://schemas.microsoft.com/office/drawing/2014/main" id="{D0982D30-E871-F344-B80E-157861960777}"/>
              </a:ext>
            </a:extLst>
          </p:cNvPr>
          <p:cNvGrpSpPr>
            <a:grpSpLocks/>
          </p:cNvGrpSpPr>
          <p:nvPr/>
        </p:nvGrpSpPr>
        <p:grpSpPr bwMode="auto">
          <a:xfrm>
            <a:off x="7142163" y="1492202"/>
            <a:ext cx="654050" cy="601663"/>
            <a:chOff x="-44" y="1473"/>
            <a:chExt cx="981" cy="1105"/>
          </a:xfrm>
        </p:grpSpPr>
        <p:pic>
          <p:nvPicPr>
            <p:cNvPr id="254" name="Picture 44" descr="desktop_computer_stylized_medium">
              <a:extLst>
                <a:ext uri="{FF2B5EF4-FFF2-40B4-BE49-F238E27FC236}">
                  <a16:creationId xmlns:a16="http://schemas.microsoft.com/office/drawing/2014/main" id="{0C5F9445-24EE-C948-8E49-3FEF71FC5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5" name="Freeform 45">
              <a:extLst>
                <a:ext uri="{FF2B5EF4-FFF2-40B4-BE49-F238E27FC236}">
                  <a16:creationId xmlns:a16="http://schemas.microsoft.com/office/drawing/2014/main" id="{568D3F7F-13C8-1742-BB47-FC4C8107BA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6" name="Group 46">
            <a:extLst>
              <a:ext uri="{FF2B5EF4-FFF2-40B4-BE49-F238E27FC236}">
                <a16:creationId xmlns:a16="http://schemas.microsoft.com/office/drawing/2014/main" id="{514EF769-BED4-DE47-BE55-0913ABFB155D}"/>
              </a:ext>
            </a:extLst>
          </p:cNvPr>
          <p:cNvGrpSpPr>
            <a:grpSpLocks/>
          </p:cNvGrpSpPr>
          <p:nvPr/>
        </p:nvGrpSpPr>
        <p:grpSpPr bwMode="auto">
          <a:xfrm>
            <a:off x="9877425" y="1506490"/>
            <a:ext cx="382588" cy="547687"/>
            <a:chOff x="4140" y="429"/>
            <a:chExt cx="1425" cy="2396"/>
          </a:xfrm>
        </p:grpSpPr>
        <p:sp>
          <p:nvSpPr>
            <p:cNvPr id="257" name="Freeform 47">
              <a:extLst>
                <a:ext uri="{FF2B5EF4-FFF2-40B4-BE49-F238E27FC236}">
                  <a16:creationId xmlns:a16="http://schemas.microsoft.com/office/drawing/2014/main" id="{9A7FEAB4-C4F3-E042-96AB-2FC0D99EA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48">
              <a:extLst>
                <a:ext uri="{FF2B5EF4-FFF2-40B4-BE49-F238E27FC236}">
                  <a16:creationId xmlns:a16="http://schemas.microsoft.com/office/drawing/2014/main" id="{0E59C13E-BE84-BA48-8D46-C29C02703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9" name="Freeform 49">
              <a:extLst>
                <a:ext uri="{FF2B5EF4-FFF2-40B4-BE49-F238E27FC236}">
                  <a16:creationId xmlns:a16="http://schemas.microsoft.com/office/drawing/2014/main" id="{CF502E49-4DFE-2340-8749-43933F838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0" name="Freeform 50">
              <a:extLst>
                <a:ext uri="{FF2B5EF4-FFF2-40B4-BE49-F238E27FC236}">
                  <a16:creationId xmlns:a16="http://schemas.microsoft.com/office/drawing/2014/main" id="{C8ED811D-DAEF-B141-A80E-204FE9D19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Rectangle 51">
              <a:extLst>
                <a:ext uri="{FF2B5EF4-FFF2-40B4-BE49-F238E27FC236}">
                  <a16:creationId xmlns:a16="http://schemas.microsoft.com/office/drawing/2014/main" id="{E540E7B8-30E6-B846-823A-6925D960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2" name="Group 52">
              <a:extLst>
                <a:ext uri="{FF2B5EF4-FFF2-40B4-BE49-F238E27FC236}">
                  <a16:creationId xmlns:a16="http://schemas.microsoft.com/office/drawing/2014/main" id="{DE3F2659-D2D6-6C4C-9DF4-EEDFBE720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87" name="AutoShape 53">
                <a:extLst>
                  <a:ext uri="{FF2B5EF4-FFF2-40B4-BE49-F238E27FC236}">
                    <a16:creationId xmlns:a16="http://schemas.microsoft.com/office/drawing/2014/main" id="{0ABA0FE6-EF08-7D42-838B-AEB8F187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8" name="AutoShape 54">
                <a:extLst>
                  <a:ext uri="{FF2B5EF4-FFF2-40B4-BE49-F238E27FC236}">
                    <a16:creationId xmlns:a16="http://schemas.microsoft.com/office/drawing/2014/main" id="{AD5B052B-FFFB-424E-B4B9-AC7809F4B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3" name="Rectangle 55">
              <a:extLst>
                <a:ext uri="{FF2B5EF4-FFF2-40B4-BE49-F238E27FC236}">
                  <a16:creationId xmlns:a16="http://schemas.microsoft.com/office/drawing/2014/main" id="{E9301038-767E-E14B-8FDB-B55EE9CA1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4" name="Group 56">
              <a:extLst>
                <a:ext uri="{FF2B5EF4-FFF2-40B4-BE49-F238E27FC236}">
                  <a16:creationId xmlns:a16="http://schemas.microsoft.com/office/drawing/2014/main" id="{2654E7B8-586D-8C4D-A5CD-CC6977E95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85" name="AutoShape 57">
                <a:extLst>
                  <a:ext uri="{FF2B5EF4-FFF2-40B4-BE49-F238E27FC236}">
                    <a16:creationId xmlns:a16="http://schemas.microsoft.com/office/drawing/2014/main" id="{4E195FC5-FC94-1542-9BBD-0BDFF1D5C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6" name="AutoShape 58">
                <a:extLst>
                  <a:ext uri="{FF2B5EF4-FFF2-40B4-BE49-F238E27FC236}">
                    <a16:creationId xmlns:a16="http://schemas.microsoft.com/office/drawing/2014/main" id="{7E2D9C3B-E255-964C-9508-E66C9FF59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5" name="Rectangle 59">
              <a:extLst>
                <a:ext uri="{FF2B5EF4-FFF2-40B4-BE49-F238E27FC236}">
                  <a16:creationId xmlns:a16="http://schemas.microsoft.com/office/drawing/2014/main" id="{0D35C755-AFBC-C143-94D5-E34C8F255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6" name="Rectangle 60">
              <a:extLst>
                <a:ext uri="{FF2B5EF4-FFF2-40B4-BE49-F238E27FC236}">
                  <a16:creationId xmlns:a16="http://schemas.microsoft.com/office/drawing/2014/main" id="{8990E763-A8F8-E645-8A01-F6B16D853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7" name="Group 61">
              <a:extLst>
                <a:ext uri="{FF2B5EF4-FFF2-40B4-BE49-F238E27FC236}">
                  <a16:creationId xmlns:a16="http://schemas.microsoft.com/office/drawing/2014/main" id="{6F65B17F-5946-9A47-9972-2B907C0598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3" name="AutoShape 62">
                <a:extLst>
                  <a:ext uri="{FF2B5EF4-FFF2-40B4-BE49-F238E27FC236}">
                    <a16:creationId xmlns:a16="http://schemas.microsoft.com/office/drawing/2014/main" id="{F08D8399-0C1A-1847-A17B-5B4FDBE7F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4" name="AutoShape 63">
                <a:extLst>
                  <a:ext uri="{FF2B5EF4-FFF2-40B4-BE49-F238E27FC236}">
                    <a16:creationId xmlns:a16="http://schemas.microsoft.com/office/drawing/2014/main" id="{99FEA9D9-F58C-C34F-AA76-A96DFE0C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8" name="Freeform 64">
              <a:extLst>
                <a:ext uri="{FF2B5EF4-FFF2-40B4-BE49-F238E27FC236}">
                  <a16:creationId xmlns:a16="http://schemas.microsoft.com/office/drawing/2014/main" id="{76F83DEB-6CB2-5740-875B-1B89844BE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69" name="Group 65">
              <a:extLst>
                <a:ext uri="{FF2B5EF4-FFF2-40B4-BE49-F238E27FC236}">
                  <a16:creationId xmlns:a16="http://schemas.microsoft.com/office/drawing/2014/main" id="{7398C74D-4650-204D-91E2-CBB3BD6419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1" name="AutoShape 66">
                <a:extLst>
                  <a:ext uri="{FF2B5EF4-FFF2-40B4-BE49-F238E27FC236}">
                    <a16:creationId xmlns:a16="http://schemas.microsoft.com/office/drawing/2014/main" id="{039023CA-977C-5946-9E46-D41AFAF2B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2" name="AutoShape 67">
                <a:extLst>
                  <a:ext uri="{FF2B5EF4-FFF2-40B4-BE49-F238E27FC236}">
                    <a16:creationId xmlns:a16="http://schemas.microsoft.com/office/drawing/2014/main" id="{A95F4972-A071-D241-8DB3-965104C3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70" name="Rectangle 68">
              <a:extLst>
                <a:ext uri="{FF2B5EF4-FFF2-40B4-BE49-F238E27FC236}">
                  <a16:creationId xmlns:a16="http://schemas.microsoft.com/office/drawing/2014/main" id="{87EA3775-452B-1C4A-BCB4-1F82D746E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1" name="Freeform 69">
              <a:extLst>
                <a:ext uri="{FF2B5EF4-FFF2-40B4-BE49-F238E27FC236}">
                  <a16:creationId xmlns:a16="http://schemas.microsoft.com/office/drawing/2014/main" id="{45913A8B-722F-4340-A919-72B4EE032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Freeform 70">
              <a:extLst>
                <a:ext uri="{FF2B5EF4-FFF2-40B4-BE49-F238E27FC236}">
                  <a16:creationId xmlns:a16="http://schemas.microsoft.com/office/drawing/2014/main" id="{2676EFF8-49E0-8440-A1AD-B54B20D4F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Oval 71">
              <a:extLst>
                <a:ext uri="{FF2B5EF4-FFF2-40B4-BE49-F238E27FC236}">
                  <a16:creationId xmlns:a16="http://schemas.microsoft.com/office/drawing/2014/main" id="{1F85A707-5AE3-F64D-94EF-B9C82DB6D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4" name="Freeform 72">
              <a:extLst>
                <a:ext uri="{FF2B5EF4-FFF2-40B4-BE49-F238E27FC236}">
                  <a16:creationId xmlns:a16="http://schemas.microsoft.com/office/drawing/2014/main" id="{CAAAAF2D-30B7-D84B-BF96-1507DDCB2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5" name="AutoShape 73">
              <a:extLst>
                <a:ext uri="{FF2B5EF4-FFF2-40B4-BE49-F238E27FC236}">
                  <a16:creationId xmlns:a16="http://schemas.microsoft.com/office/drawing/2014/main" id="{BA3EE2C3-2176-8A45-B380-5804587A3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AutoShape 74">
              <a:extLst>
                <a:ext uri="{FF2B5EF4-FFF2-40B4-BE49-F238E27FC236}">
                  <a16:creationId xmlns:a16="http://schemas.microsoft.com/office/drawing/2014/main" id="{08D47FAF-BF1B-1F44-985D-760303B47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7" name="Oval 75">
              <a:extLst>
                <a:ext uri="{FF2B5EF4-FFF2-40B4-BE49-F238E27FC236}">
                  <a16:creationId xmlns:a16="http://schemas.microsoft.com/office/drawing/2014/main" id="{AF962D89-4DC3-CB40-AD48-4E975B0F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8" name="Oval 76">
              <a:extLst>
                <a:ext uri="{FF2B5EF4-FFF2-40B4-BE49-F238E27FC236}">
                  <a16:creationId xmlns:a16="http://schemas.microsoft.com/office/drawing/2014/main" id="{BA8014D1-6702-5849-87C3-1AE05DDF6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9" name="Oval 77">
              <a:extLst>
                <a:ext uri="{FF2B5EF4-FFF2-40B4-BE49-F238E27FC236}">
                  <a16:creationId xmlns:a16="http://schemas.microsoft.com/office/drawing/2014/main" id="{3083C069-59B7-F047-91ED-17672B32B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0" name="Rectangle 78">
              <a:extLst>
                <a:ext uri="{FF2B5EF4-FFF2-40B4-BE49-F238E27FC236}">
                  <a16:creationId xmlns:a16="http://schemas.microsoft.com/office/drawing/2014/main" id="{A0E616B9-1439-8B49-B42F-245B61F6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3" name="Rectangle 3">
            <a:extLst>
              <a:ext uri="{FF2B5EF4-FFF2-40B4-BE49-F238E27FC236}">
                <a16:creationId xmlns:a16="http://schemas.microsoft.com/office/drawing/2014/main" id="{E8DFB3C6-E718-DE4A-87C1-CF7178F7C295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4597399"/>
            <a:ext cx="5118100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marR="0" lvl="0" indent="-2635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rate is slow, but ramps up exponentially fast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E6BF77EC-AB9F-944C-99D2-21B2DB400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Layer: 3-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0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6" grpId="0"/>
      <p:bldP spid="233" grpId="0" animBg="1"/>
      <p:bldP spid="241" grpId="0"/>
      <p:bldP spid="24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EF4A4-686E-6449-9CFE-D18976448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Layer: 3-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6F808-9A2F-0540-B21F-F035E632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08" y="-276446"/>
            <a:ext cx="1163157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FCC7A3-0622-AD41-8A9B-EA5D59B7263C}"/>
              </a:ext>
            </a:extLst>
          </p:cNvPr>
          <p:cNvSpPr txBox="1"/>
          <p:nvPr/>
        </p:nvSpPr>
        <p:spPr>
          <a:xfrm>
            <a:off x="4742122" y="1063257"/>
            <a:ext cx="58691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intervals as: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slow start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congestion avoidance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91297-974A-2140-AE4E-DCD2AB3032F4}"/>
              </a:ext>
            </a:extLst>
          </p:cNvPr>
          <p:cNvSpPr txBox="1"/>
          <p:nvPr/>
        </p:nvSpPr>
        <p:spPr>
          <a:xfrm>
            <a:off x="10153650" y="400050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JFK: do poll</a:t>
            </a:r>
          </a:p>
        </p:txBody>
      </p:sp>
    </p:spTree>
    <p:extLst>
      <p:ext uri="{BB962C8B-B14F-4D97-AF65-F5344CB8AC3E}">
        <p14:creationId xmlns:p14="http://schemas.microsoft.com/office/powerpoint/2010/main" val="131607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DBB9026-12F2-A349-BFEF-8C31C7F86092}"/>
              </a:ext>
            </a:extLst>
          </p:cNvPr>
          <p:cNvGrpSpPr/>
          <p:nvPr/>
        </p:nvGrpSpPr>
        <p:grpSpPr>
          <a:xfrm>
            <a:off x="7593761" y="3434252"/>
            <a:ext cx="1100814" cy="719137"/>
            <a:chOff x="7493876" y="2774731"/>
            <a:chExt cx="1481958" cy="894622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EAD1D45-E7DC-F546-BF28-57362134135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917A520-A78E-6F4B-A627-C017D0408DA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15FCDD6-C861-564F-B521-7551F1A8280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B9B6B9B-3107-CD48-AEC1-E65E25BE6AC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B5DD3803-6AF8-3847-B395-25898737955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A65177F-9EDB-4144-8C88-7E37D8240A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97906B30-472F-354C-82AF-33220C002B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0DB66D8-759D-3E45-8AD9-CC358022D572}"/>
              </a:ext>
            </a:extLst>
          </p:cNvPr>
          <p:cNvGrpSpPr/>
          <p:nvPr/>
        </p:nvGrpSpPr>
        <p:grpSpPr>
          <a:xfrm>
            <a:off x="5720127" y="3438633"/>
            <a:ext cx="1100814" cy="719137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483E17D-400D-C84C-8056-02B78CDD0DE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18D9153-5EE4-3340-BCD3-478931CFC7F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AAFD939-A5C2-6A45-BE89-14CD8870A5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762F9A94-D8D0-934F-94BA-2BF1A64428C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05790B6-6F8F-394F-AEFC-DC10F8B5D5D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355156BC-1504-E74B-8008-40A919B5BE4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216A1E01-4397-904B-AF75-454F94DE105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19" y="27175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fairness</a:t>
            </a:r>
            <a:endParaRPr lang="en-US" sz="4400" b="0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C515608-44C0-AE4F-9716-2C57F89C9FF4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271325"/>
            <a:ext cx="10174288" cy="108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Fairness goal: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if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sessions share same bottleneck link of bandwidth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each should have average rate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R/K</a:t>
            </a:r>
          </a:p>
        </p:txBody>
      </p:sp>
      <p:sp>
        <p:nvSpPr>
          <p:cNvPr id="61" name="Line 68">
            <a:extLst>
              <a:ext uri="{FF2B5EF4-FFF2-40B4-BE49-F238E27FC236}">
                <a16:creationId xmlns:a16="http://schemas.microsoft.com/office/drawing/2014/main" id="{CDC7342A-49E4-EA42-944C-558FC96B49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6123" y="3752849"/>
            <a:ext cx="819151" cy="891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75F28C3D-FB3C-2547-B5A0-31713944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588" y="3552825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1" name="Rectangle 26">
            <a:extLst>
              <a:ext uri="{FF2B5EF4-FFF2-40B4-BE49-F238E27FC236}">
                <a16:creationId xmlns:a16="http://schemas.microsoft.com/office/drawing/2014/main" id="{2FFB7F49-0A17-8244-A6C8-A042CD8FF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3614738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2" name="Rectangle 27">
            <a:extLst>
              <a:ext uri="{FF2B5EF4-FFF2-40B4-BE49-F238E27FC236}">
                <a16:creationId xmlns:a16="http://schemas.microsoft.com/office/drawing/2014/main" id="{506AE97C-512B-D047-B5C2-A8583E61E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538" y="3552825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3" name="Text Box 28">
            <a:extLst>
              <a:ext uri="{FF2B5EF4-FFF2-40B4-BE49-F238E27FC236}">
                <a16:creationId xmlns:a16="http://schemas.microsoft.com/office/drawing/2014/main" id="{D7035546-992D-A546-9880-E3DFD92C3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566" y="2468215"/>
            <a:ext cx="2338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connection 1</a:t>
            </a:r>
          </a:p>
        </p:txBody>
      </p:sp>
      <p:sp>
        <p:nvSpPr>
          <p:cNvPr id="84" name="Text Box 29">
            <a:extLst>
              <a:ext uri="{FF2B5EF4-FFF2-40B4-BE49-F238E27FC236}">
                <a16:creationId xmlns:a16="http://schemas.microsoft.com/office/drawing/2014/main" id="{7297E699-0BA6-F14E-9015-0764C0BCD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979" y="4275418"/>
            <a:ext cx="1518813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bottleneck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router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capacity R</a:t>
            </a:r>
          </a:p>
        </p:txBody>
      </p:sp>
      <p:sp>
        <p:nvSpPr>
          <p:cNvPr id="85" name="Freeform 40">
            <a:extLst>
              <a:ext uri="{FF2B5EF4-FFF2-40B4-BE49-F238E27FC236}">
                <a16:creationId xmlns:a16="http://schemas.microsoft.com/office/drawing/2014/main" id="{7B18511C-E0F5-ED42-B886-442969765A2C}"/>
              </a:ext>
            </a:extLst>
          </p:cNvPr>
          <p:cNvSpPr>
            <a:spLocks/>
          </p:cNvSpPr>
          <p:nvPr/>
        </p:nvSpPr>
        <p:spPr bwMode="auto">
          <a:xfrm>
            <a:off x="4765675" y="2967952"/>
            <a:ext cx="4227323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Rectangle 41">
            <a:extLst>
              <a:ext uri="{FF2B5EF4-FFF2-40B4-BE49-F238E27FC236}">
                <a16:creationId xmlns:a16="http://schemas.microsoft.com/office/drawing/2014/main" id="{B87FB624-4166-674A-B3AB-E61FF504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3614738"/>
            <a:ext cx="147638" cy="200025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7" name="Freeform 42">
            <a:extLst>
              <a:ext uri="{FF2B5EF4-FFF2-40B4-BE49-F238E27FC236}">
                <a16:creationId xmlns:a16="http://schemas.microsoft.com/office/drawing/2014/main" id="{219FFC1B-3A12-DC4B-B53E-9BB5E48658B7}"/>
              </a:ext>
            </a:extLst>
          </p:cNvPr>
          <p:cNvSpPr>
            <a:spLocks/>
          </p:cNvSpPr>
          <p:nvPr/>
        </p:nvSpPr>
        <p:spPr bwMode="auto">
          <a:xfrm>
            <a:off x="4724400" y="3763963"/>
            <a:ext cx="4268598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Text Box 48">
            <a:extLst>
              <a:ext uri="{FF2B5EF4-FFF2-40B4-BE49-F238E27FC236}">
                <a16:creationId xmlns:a16="http://schemas.microsoft.com/office/drawing/2014/main" id="{1859B4C2-A97D-4B48-B306-9FC98BD5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381" y="4692948"/>
            <a:ext cx="2338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TCP connection 2</a:t>
            </a:r>
          </a:p>
        </p:txBody>
      </p:sp>
      <p:grpSp>
        <p:nvGrpSpPr>
          <p:cNvPr id="89" name="Group 69">
            <a:extLst>
              <a:ext uri="{FF2B5EF4-FFF2-40B4-BE49-F238E27FC236}">
                <a16:creationId xmlns:a16="http://schemas.microsoft.com/office/drawing/2014/main" id="{E41C4D8C-20B4-204B-B9D2-EF53C43D06A8}"/>
              </a:ext>
            </a:extLst>
          </p:cNvPr>
          <p:cNvGrpSpPr>
            <a:grpSpLocks/>
          </p:cNvGrpSpPr>
          <p:nvPr/>
        </p:nvGrpSpPr>
        <p:grpSpPr bwMode="auto">
          <a:xfrm>
            <a:off x="3975100" y="2860675"/>
            <a:ext cx="766763" cy="704850"/>
            <a:chOff x="-44" y="1473"/>
            <a:chExt cx="981" cy="1105"/>
          </a:xfrm>
        </p:grpSpPr>
        <p:pic>
          <p:nvPicPr>
            <p:cNvPr id="90" name="Picture 70" descr="desktop_computer_stylized_medium">
              <a:extLst>
                <a:ext uri="{FF2B5EF4-FFF2-40B4-BE49-F238E27FC236}">
                  <a16:creationId xmlns:a16="http://schemas.microsoft.com/office/drawing/2014/main" id="{0A14B506-3AAE-F546-9A74-AC6072F15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F6DE560E-4DD1-2842-AD9C-065090AD36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2" name="Group 72">
            <a:extLst>
              <a:ext uri="{FF2B5EF4-FFF2-40B4-BE49-F238E27FC236}">
                <a16:creationId xmlns:a16="http://schemas.microsoft.com/office/drawing/2014/main" id="{D4B132ED-F65A-8349-9956-0282CD84A913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4106863"/>
            <a:ext cx="766763" cy="704850"/>
            <a:chOff x="-44" y="1473"/>
            <a:chExt cx="981" cy="1105"/>
          </a:xfrm>
        </p:grpSpPr>
        <p:pic>
          <p:nvPicPr>
            <p:cNvPr id="93" name="Picture 73" descr="desktop_computer_stylized_medium">
              <a:extLst>
                <a:ext uri="{FF2B5EF4-FFF2-40B4-BE49-F238E27FC236}">
                  <a16:creationId xmlns:a16="http://schemas.microsoft.com/office/drawing/2014/main" id="{4A386E2E-C0EC-8A47-9B1E-88CB80A47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021EC07F-1EE7-F54E-88B9-7C2A3644AA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BB114D03-0978-4146-94B8-68FCC4AA2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Layer: 3-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663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34526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Q: is TCP Fair?</a:t>
            </a:r>
            <a:endParaRPr lang="en-US" sz="4400" b="0" dirty="0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F376200C-B032-3845-A02F-653A6DB1CA80}"/>
              </a:ext>
            </a:extLst>
          </p:cNvPr>
          <p:cNvSpPr txBox="1">
            <a:spLocks noChangeArrowheads="1"/>
          </p:cNvSpPr>
          <p:nvPr/>
        </p:nvSpPr>
        <p:spPr>
          <a:xfrm>
            <a:off x="1028116" y="1209675"/>
            <a:ext cx="1064318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two competing TCP sessions: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additive increase gives slope of 1, as throughout increases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multiplicative decrease decreases throughput proportionally </a:t>
            </a: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DBA281FC-CC2B-3B4C-8CA6-4EDCC95E7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1800" y="6091237"/>
            <a:ext cx="36385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" name="Line 5">
            <a:extLst>
              <a:ext uri="{FF2B5EF4-FFF2-40B4-BE49-F238E27FC236}">
                <a16:creationId xmlns:a16="http://schemas.microsoft.com/office/drawing/2014/main" id="{B4E196DB-854B-3549-98E9-F41F0D1F0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1800" y="2995612"/>
            <a:ext cx="0" cy="3086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5542C2C0-67F6-994A-AEFC-E5B2460F1F4B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1095375" y="4730750"/>
            <a:ext cx="3560763" cy="142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2" name="Line 7">
            <a:extLst>
              <a:ext uri="{FF2B5EF4-FFF2-40B4-BE49-F238E27FC236}">
                <a16:creationId xmlns:a16="http://schemas.microsoft.com/office/drawing/2014/main" id="{7A0A4AB6-5EF9-8440-BAF1-06A321FDC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50" y="3243262"/>
            <a:ext cx="2819400" cy="280987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17AEECBA-CCAD-AA47-9887-C9E20B682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71812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5D2A8ED6-62FA-AA4E-B95C-0B1A80981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6119812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R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5" name="Text Box 10">
            <a:extLst>
              <a:ext uri="{FF2B5EF4-FFF2-40B4-BE49-F238E27FC236}">
                <a16:creationId xmlns:a16="http://schemas.microsoft.com/office/drawing/2014/main" id="{B2E2FDC0-B672-3448-804D-624A98C1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3062287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equal bandwidth share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6" name="Text Box 11">
            <a:extLst>
              <a:ext uri="{FF2B5EF4-FFF2-40B4-BE49-F238E27FC236}">
                <a16:creationId xmlns:a16="http://schemas.microsoft.com/office/drawing/2014/main" id="{14F93699-B5A1-D14D-8FB0-AA9B5389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100762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Connection 1 throughput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21CCCAB1-09D9-8E4C-AB43-05B1CC4E61F5}"/>
              </a:ext>
            </a:extLst>
          </p:cNvPr>
          <p:cNvSpPr txBox="1">
            <a:spLocks noChangeArrowheads="1"/>
          </p:cNvSpPr>
          <p:nvPr/>
        </p:nvSpPr>
        <p:spPr bwMode="auto">
          <a:xfrm rot="-5396642">
            <a:off x="-273844" y="4639469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Connection 2 throughput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8" name="Line 13">
            <a:extLst>
              <a:ext uri="{FF2B5EF4-FFF2-40B4-BE49-F238E27FC236}">
                <a16:creationId xmlns:a16="http://schemas.microsoft.com/office/drawing/2014/main" id="{5F5EBC46-A27F-8D4B-BB71-A9A69889B2CA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805112" y="5348288"/>
            <a:ext cx="1293813" cy="4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69" name="Text Box 14">
            <a:extLst>
              <a:ext uri="{FF2B5EF4-FFF2-40B4-BE49-F238E27FC236}">
                <a16:creationId xmlns:a16="http://schemas.microsoft.com/office/drawing/2014/main" id="{40C340D3-D186-C146-A88F-B4C6DA37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4919662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congestion avoidance: additive increase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0" name="Line 15">
            <a:extLst>
              <a:ext uri="{FF2B5EF4-FFF2-40B4-BE49-F238E27FC236}">
                <a16:creationId xmlns:a16="http://schemas.microsoft.com/office/drawing/2014/main" id="{F674B59D-1466-9848-98C7-F85A4B7C26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2400" y="4881562"/>
            <a:ext cx="1171575" cy="6318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1" name="Text Box 16">
            <a:extLst>
              <a:ext uri="{FF2B5EF4-FFF2-40B4-BE49-F238E27FC236}">
                <a16:creationId xmlns:a16="http://schemas.microsoft.com/office/drawing/2014/main" id="{0A077D32-CBC6-0E40-85C7-A1E8D5167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4675187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loss: decrease window by factor of 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2" name="Line 17">
            <a:extLst>
              <a:ext uri="{FF2B5EF4-FFF2-40B4-BE49-F238E27FC236}">
                <a16:creationId xmlns:a16="http://schemas.microsoft.com/office/drawing/2014/main" id="{B9476A6C-10EE-1541-8903-FE6263CE8822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484438" y="5021262"/>
            <a:ext cx="1303337" cy="2381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3" name="Text Box 18">
            <a:extLst>
              <a:ext uri="{FF2B5EF4-FFF2-40B4-BE49-F238E27FC236}">
                <a16:creationId xmlns:a16="http://schemas.microsoft.com/office/drawing/2014/main" id="{FCED3372-6EB5-0244-B6B3-A1566B98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4433887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congestion avoidance: additive increase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4" name="Line 19">
            <a:extLst>
              <a:ext uri="{FF2B5EF4-FFF2-40B4-BE49-F238E27FC236}">
                <a16:creationId xmlns:a16="http://schemas.microsoft.com/office/drawing/2014/main" id="{4E5DDD32-0D26-E049-B9F7-C4FBF7E651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9525" y="4595812"/>
            <a:ext cx="981075" cy="76517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5" name="Text Box 20">
            <a:extLst>
              <a:ext uri="{FF2B5EF4-FFF2-40B4-BE49-F238E27FC236}">
                <a16:creationId xmlns:a16="http://schemas.microsoft.com/office/drawing/2014/main" id="{A03E8186-B72C-F340-B288-4F7DBF876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4227512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loss: decrease window by factor of 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6" name="Line 21">
            <a:extLst>
              <a:ext uri="{FF2B5EF4-FFF2-40B4-BE49-F238E27FC236}">
                <a16:creationId xmlns:a16="http://schemas.microsoft.com/office/drawing/2014/main" id="{23ACBCF3-355B-D845-A208-0AA50EB86E08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340769" y="4874419"/>
            <a:ext cx="1279525" cy="1428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7" name="Line 22">
            <a:extLst>
              <a:ext uri="{FF2B5EF4-FFF2-40B4-BE49-F238E27FC236}">
                <a16:creationId xmlns:a16="http://schemas.microsoft.com/office/drawing/2014/main" id="{E273C730-C7D8-1A43-9E3B-00ABA35C53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2850" y="4414837"/>
            <a:ext cx="911225" cy="889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8" name="Line 23">
            <a:extLst>
              <a:ext uri="{FF2B5EF4-FFF2-40B4-BE49-F238E27FC236}">
                <a16:creationId xmlns:a16="http://schemas.microsoft.com/office/drawing/2014/main" id="{D3308B5F-47D8-A74E-B415-FFCEF8B0042F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261394" y="4810919"/>
            <a:ext cx="1279525" cy="1428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161D4D-6036-7840-9C2A-DD136DFE6AC3}"/>
              </a:ext>
            </a:extLst>
          </p:cNvPr>
          <p:cNvGrpSpPr/>
          <p:nvPr/>
        </p:nvGrpSpPr>
        <p:grpSpPr>
          <a:xfrm>
            <a:off x="7983110" y="3205277"/>
            <a:ext cx="3864041" cy="2713458"/>
            <a:chOff x="7983110" y="3205277"/>
            <a:chExt cx="3864041" cy="27134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689499-145C-2146-9B69-DB52B42A4EDB}"/>
                </a:ext>
              </a:extLst>
            </p:cNvPr>
            <p:cNvSpPr txBox="1"/>
            <p:nvPr/>
          </p:nvSpPr>
          <p:spPr>
            <a:xfrm>
              <a:off x="8130707" y="3671674"/>
              <a:ext cx="3703160" cy="2197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A: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Yes, under idealized assumptions:</a:t>
              </a:r>
            </a:p>
            <a:p>
              <a:pPr marL="3429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same RTT</a:t>
              </a:r>
            </a:p>
            <a:p>
              <a:pPr marL="3429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fixed number of sessions only in congestion avoidance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B3A82D-3CAE-9B48-AD89-484CB7470DDC}"/>
                </a:ext>
              </a:extLst>
            </p:cNvPr>
            <p:cNvSpPr/>
            <p:nvPr/>
          </p:nvSpPr>
          <p:spPr>
            <a:xfrm>
              <a:off x="7983110" y="3468687"/>
              <a:ext cx="3864041" cy="2450048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10BBF2-F84D-F54A-8EA9-8C4CDEC1F8FC}"/>
                </a:ext>
              </a:extLst>
            </p:cNvPr>
            <p:cNvSpPr/>
            <p:nvPr/>
          </p:nvSpPr>
          <p:spPr>
            <a:xfrm>
              <a:off x="8338252" y="3328994"/>
              <a:ext cx="1762727" cy="255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F32648-965E-544D-9501-D321D85B1D2E}"/>
                </a:ext>
              </a:extLst>
            </p:cNvPr>
            <p:cNvSpPr txBox="1"/>
            <p:nvPr/>
          </p:nvSpPr>
          <p:spPr>
            <a:xfrm>
              <a:off x="8332482" y="3205277"/>
              <a:ext cx="1768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TCP fair?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F874365-E6FC-E74F-ABF0-F2402AFDE7DD}"/>
              </a:ext>
            </a:extLst>
          </p:cNvPr>
          <p:cNvSpPr/>
          <p:nvPr/>
        </p:nvSpPr>
        <p:spPr>
          <a:xfrm>
            <a:off x="2998274" y="5695379"/>
            <a:ext cx="166255" cy="16625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06E0EBD2-9213-6D40-8DF6-4E431B8B6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Layer: 3-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7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utoUpdateAnimBg="0"/>
      <p:bldP spid="71" grpId="0" autoUpdateAnimBg="0"/>
      <p:bldP spid="73" grpId="0" autoUpdateAnimBg="0"/>
      <p:bldP spid="75" grpId="0" autoUpdateAnimBg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333" y="2804928"/>
            <a:ext cx="6764457" cy="306424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ahead:</a:t>
            </a:r>
          </a:p>
          <a:p>
            <a:pPr marL="406400" indent="-276225"/>
            <a:r>
              <a:rPr lang="en-US" sz="3600" dirty="0"/>
              <a:t>Sections 4.1 – 4.3 in textbook </a:t>
            </a:r>
          </a:p>
          <a:p>
            <a:pPr marL="406400" indent="-276225"/>
            <a:r>
              <a:rPr lang="en-US" sz="3600" dirty="0"/>
              <a:t>Network layer: </a:t>
            </a:r>
          </a:p>
          <a:p>
            <a:pPr marL="749300" lvl="1" indent="-276225"/>
            <a:r>
              <a:rPr lang="en-US" sz="3200" dirty="0"/>
              <a:t>What’s inside a router?</a:t>
            </a:r>
          </a:p>
          <a:p>
            <a:pPr marL="749300" lvl="1" indent="-276225"/>
            <a:r>
              <a:rPr lang="en-US" sz="3200" dirty="0"/>
              <a:t>Internet protocol (IP)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b="0" dirty="0"/>
              <a:t>Where are we?</a:t>
            </a:r>
            <a:endParaRPr lang="en-US" sz="5400" b="0" dirty="0"/>
          </a:p>
        </p:txBody>
      </p:sp>
      <p:grpSp>
        <p:nvGrpSpPr>
          <p:cNvPr id="801" name="Group 800">
            <a:extLst>
              <a:ext uri="{FF2B5EF4-FFF2-40B4-BE49-F238E27FC236}">
                <a16:creationId xmlns:a16="http://schemas.microsoft.com/office/drawing/2014/main" id="{120F2BC7-BB63-8D47-A127-7655CBFA7174}"/>
              </a:ext>
            </a:extLst>
          </p:cNvPr>
          <p:cNvGrpSpPr/>
          <p:nvPr/>
        </p:nvGrpSpPr>
        <p:grpSpPr>
          <a:xfrm>
            <a:off x="7205350" y="1488461"/>
            <a:ext cx="4525460" cy="4859961"/>
            <a:chOff x="7268561" y="1458365"/>
            <a:chExt cx="4525460" cy="4859961"/>
          </a:xfrm>
        </p:grpSpPr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21662630-62BB-AE4A-A779-AEACD21E6D7C}"/>
                </a:ext>
              </a:extLst>
            </p:cNvPr>
            <p:cNvSpPr/>
            <p:nvPr/>
          </p:nvSpPr>
          <p:spPr>
            <a:xfrm>
              <a:off x="9048399" y="3035682"/>
              <a:ext cx="1124807" cy="133791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288567 w 1811701"/>
                <a:gd name="connsiteY0" fmla="*/ 555674 h 1898251"/>
                <a:gd name="connsiteX1" fmla="*/ 88590 w 1811701"/>
                <a:gd name="connsiteY1" fmla="*/ 947092 h 1898251"/>
                <a:gd name="connsiteX2" fmla="*/ 10243 w 1811701"/>
                <a:gd name="connsiteY2" fmla="*/ 1744704 h 1898251"/>
                <a:gd name="connsiteX3" fmla="*/ 306327 w 1811701"/>
                <a:gd name="connsiteY3" fmla="*/ 1898251 h 1898251"/>
                <a:gd name="connsiteX4" fmla="*/ 1666327 w 1811701"/>
                <a:gd name="connsiteY4" fmla="*/ 1847529 h 1898251"/>
                <a:gd name="connsiteX5" fmla="*/ 1685455 w 1811701"/>
                <a:gd name="connsiteY5" fmla="*/ 1299247 h 1898251"/>
                <a:gd name="connsiteX6" fmla="*/ 1306672 w 1811701"/>
                <a:gd name="connsiteY6" fmla="*/ 1053233 h 1898251"/>
                <a:gd name="connsiteX7" fmla="*/ 1616888 w 1811701"/>
                <a:gd name="connsiteY7" fmla="*/ 533291 h 1898251"/>
                <a:gd name="connsiteX8" fmla="*/ 1485303 w 1811701"/>
                <a:gd name="connsiteY8" fmla="*/ 127710 h 1898251"/>
                <a:gd name="connsiteX9" fmla="*/ 927674 w 1811701"/>
                <a:gd name="connsiteY9" fmla="*/ 28097 h 1898251"/>
                <a:gd name="connsiteX10" fmla="*/ 288567 w 1811701"/>
                <a:gd name="connsiteY10" fmla="*/ 555674 h 1898251"/>
                <a:gd name="connsiteX0" fmla="*/ 288567 w 1811701"/>
                <a:gd name="connsiteY0" fmla="*/ 479828 h 1822405"/>
                <a:gd name="connsiteX1" fmla="*/ 88590 w 1811701"/>
                <a:gd name="connsiteY1" fmla="*/ 871246 h 1822405"/>
                <a:gd name="connsiteX2" fmla="*/ 10243 w 1811701"/>
                <a:gd name="connsiteY2" fmla="*/ 1668858 h 1822405"/>
                <a:gd name="connsiteX3" fmla="*/ 306327 w 1811701"/>
                <a:gd name="connsiteY3" fmla="*/ 1822405 h 1822405"/>
                <a:gd name="connsiteX4" fmla="*/ 1666327 w 1811701"/>
                <a:gd name="connsiteY4" fmla="*/ 1771683 h 1822405"/>
                <a:gd name="connsiteX5" fmla="*/ 1685455 w 1811701"/>
                <a:gd name="connsiteY5" fmla="*/ 1223401 h 1822405"/>
                <a:gd name="connsiteX6" fmla="*/ 1306672 w 1811701"/>
                <a:gd name="connsiteY6" fmla="*/ 977387 h 1822405"/>
                <a:gd name="connsiteX7" fmla="*/ 1616888 w 1811701"/>
                <a:gd name="connsiteY7" fmla="*/ 457445 h 1822405"/>
                <a:gd name="connsiteX8" fmla="*/ 1485303 w 1811701"/>
                <a:gd name="connsiteY8" fmla="*/ 51864 h 1822405"/>
                <a:gd name="connsiteX9" fmla="*/ 895599 w 1811701"/>
                <a:gd name="connsiteY9" fmla="*/ 79530 h 1822405"/>
                <a:gd name="connsiteX10" fmla="*/ 288567 w 1811701"/>
                <a:gd name="connsiteY10" fmla="*/ 479828 h 182240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616888 w 1811701"/>
                <a:gd name="connsiteY7" fmla="*/ 396875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811701"/>
                <a:gd name="connsiteY0" fmla="*/ 419258 h 1761835"/>
                <a:gd name="connsiteX1" fmla="*/ 88590 w 1811701"/>
                <a:gd name="connsiteY1" fmla="*/ 810676 h 1761835"/>
                <a:gd name="connsiteX2" fmla="*/ 10243 w 1811701"/>
                <a:gd name="connsiteY2" fmla="*/ 1608288 h 1761835"/>
                <a:gd name="connsiteX3" fmla="*/ 306327 w 1811701"/>
                <a:gd name="connsiteY3" fmla="*/ 1761835 h 1761835"/>
                <a:gd name="connsiteX4" fmla="*/ 1666327 w 1811701"/>
                <a:gd name="connsiteY4" fmla="*/ 1711113 h 1761835"/>
                <a:gd name="connsiteX5" fmla="*/ 1685455 w 1811701"/>
                <a:gd name="connsiteY5" fmla="*/ 1162831 h 1761835"/>
                <a:gd name="connsiteX6" fmla="*/ 1306672 w 1811701"/>
                <a:gd name="connsiteY6" fmla="*/ 916817 h 1761835"/>
                <a:gd name="connsiteX7" fmla="*/ 1584814 w 1811701"/>
                <a:gd name="connsiteY7" fmla="*/ 510012 h 1761835"/>
                <a:gd name="connsiteX8" fmla="*/ 1373040 w 1811701"/>
                <a:gd name="connsiteY8" fmla="*/ 118574 h 1761835"/>
                <a:gd name="connsiteX9" fmla="*/ 895599 w 1811701"/>
                <a:gd name="connsiteY9" fmla="*/ 18960 h 1761835"/>
                <a:gd name="connsiteX10" fmla="*/ 288567 w 1811701"/>
                <a:gd name="connsiteY10" fmla="*/ 419258 h 1761835"/>
                <a:gd name="connsiteX0" fmla="*/ 288567 w 1770444"/>
                <a:gd name="connsiteY0" fmla="*/ 419258 h 1761835"/>
                <a:gd name="connsiteX1" fmla="*/ 88590 w 1770444"/>
                <a:gd name="connsiteY1" fmla="*/ 810676 h 1761835"/>
                <a:gd name="connsiteX2" fmla="*/ 10243 w 1770444"/>
                <a:gd name="connsiteY2" fmla="*/ 1608288 h 1761835"/>
                <a:gd name="connsiteX3" fmla="*/ 306327 w 1770444"/>
                <a:gd name="connsiteY3" fmla="*/ 1761835 h 1761835"/>
                <a:gd name="connsiteX4" fmla="*/ 1666327 w 1770444"/>
                <a:gd name="connsiteY4" fmla="*/ 1711113 h 1761835"/>
                <a:gd name="connsiteX5" fmla="*/ 1589229 w 1770444"/>
                <a:gd name="connsiteY5" fmla="*/ 1176973 h 1761835"/>
                <a:gd name="connsiteX6" fmla="*/ 1306672 w 1770444"/>
                <a:gd name="connsiteY6" fmla="*/ 916817 h 1761835"/>
                <a:gd name="connsiteX7" fmla="*/ 1584814 w 1770444"/>
                <a:gd name="connsiteY7" fmla="*/ 510012 h 1761835"/>
                <a:gd name="connsiteX8" fmla="*/ 1373040 w 1770444"/>
                <a:gd name="connsiteY8" fmla="*/ 118574 h 1761835"/>
                <a:gd name="connsiteX9" fmla="*/ 895599 w 1770444"/>
                <a:gd name="connsiteY9" fmla="*/ 18960 h 1761835"/>
                <a:gd name="connsiteX10" fmla="*/ 288567 w 1770444"/>
                <a:gd name="connsiteY10" fmla="*/ 419258 h 1761835"/>
                <a:gd name="connsiteX0" fmla="*/ 288567 w 1592514"/>
                <a:gd name="connsiteY0" fmla="*/ 419258 h 1863058"/>
                <a:gd name="connsiteX1" fmla="*/ 88590 w 1592514"/>
                <a:gd name="connsiteY1" fmla="*/ 810676 h 1863058"/>
                <a:gd name="connsiteX2" fmla="*/ 10243 w 1592514"/>
                <a:gd name="connsiteY2" fmla="*/ 1608288 h 1863058"/>
                <a:gd name="connsiteX3" fmla="*/ 306327 w 1592514"/>
                <a:gd name="connsiteY3" fmla="*/ 1761835 h 1863058"/>
                <a:gd name="connsiteX4" fmla="*/ 1377650 w 1592514"/>
                <a:gd name="connsiteY4" fmla="*/ 1838393 h 1863058"/>
                <a:gd name="connsiteX5" fmla="*/ 1589229 w 1592514"/>
                <a:gd name="connsiteY5" fmla="*/ 1176973 h 1863058"/>
                <a:gd name="connsiteX6" fmla="*/ 1306672 w 1592514"/>
                <a:gd name="connsiteY6" fmla="*/ 916817 h 1863058"/>
                <a:gd name="connsiteX7" fmla="*/ 1584814 w 1592514"/>
                <a:gd name="connsiteY7" fmla="*/ 510012 h 1863058"/>
                <a:gd name="connsiteX8" fmla="*/ 1373040 w 1592514"/>
                <a:gd name="connsiteY8" fmla="*/ 118574 h 1863058"/>
                <a:gd name="connsiteX9" fmla="*/ 895599 w 1592514"/>
                <a:gd name="connsiteY9" fmla="*/ 18960 h 1863058"/>
                <a:gd name="connsiteX10" fmla="*/ 288567 w 1592514"/>
                <a:gd name="connsiteY10" fmla="*/ 419258 h 1863058"/>
                <a:gd name="connsiteX0" fmla="*/ 421322 w 1594935"/>
                <a:gd name="connsiteY0" fmla="*/ 616342 h 1876292"/>
                <a:gd name="connsiteX1" fmla="*/ 91011 w 1594935"/>
                <a:gd name="connsiteY1" fmla="*/ 823910 h 1876292"/>
                <a:gd name="connsiteX2" fmla="*/ 12664 w 1594935"/>
                <a:gd name="connsiteY2" fmla="*/ 1621522 h 1876292"/>
                <a:gd name="connsiteX3" fmla="*/ 308748 w 1594935"/>
                <a:gd name="connsiteY3" fmla="*/ 1775069 h 1876292"/>
                <a:gd name="connsiteX4" fmla="*/ 1380071 w 1594935"/>
                <a:gd name="connsiteY4" fmla="*/ 1851627 h 1876292"/>
                <a:gd name="connsiteX5" fmla="*/ 1591650 w 1594935"/>
                <a:gd name="connsiteY5" fmla="*/ 1190207 h 1876292"/>
                <a:gd name="connsiteX6" fmla="*/ 1309093 w 1594935"/>
                <a:gd name="connsiteY6" fmla="*/ 930051 h 1876292"/>
                <a:gd name="connsiteX7" fmla="*/ 1587235 w 1594935"/>
                <a:gd name="connsiteY7" fmla="*/ 523246 h 1876292"/>
                <a:gd name="connsiteX8" fmla="*/ 1375461 w 1594935"/>
                <a:gd name="connsiteY8" fmla="*/ 131808 h 1876292"/>
                <a:gd name="connsiteX9" fmla="*/ 898020 w 1594935"/>
                <a:gd name="connsiteY9" fmla="*/ 32194 h 1876292"/>
                <a:gd name="connsiteX10" fmla="*/ 421322 w 1594935"/>
                <a:gd name="connsiteY10" fmla="*/ 616342 h 1876292"/>
                <a:gd name="connsiteX0" fmla="*/ 413257 w 1586870"/>
                <a:gd name="connsiteY0" fmla="*/ 616342 h 1876292"/>
                <a:gd name="connsiteX1" fmla="*/ 140873 w 1586870"/>
                <a:gd name="connsiteY1" fmla="*/ 993617 h 1876292"/>
                <a:gd name="connsiteX2" fmla="*/ 4599 w 1586870"/>
                <a:gd name="connsiteY2" fmla="*/ 1621522 h 1876292"/>
                <a:gd name="connsiteX3" fmla="*/ 300683 w 1586870"/>
                <a:gd name="connsiteY3" fmla="*/ 1775069 h 1876292"/>
                <a:gd name="connsiteX4" fmla="*/ 1372006 w 1586870"/>
                <a:gd name="connsiteY4" fmla="*/ 1851627 h 1876292"/>
                <a:gd name="connsiteX5" fmla="*/ 1583585 w 1586870"/>
                <a:gd name="connsiteY5" fmla="*/ 1190207 h 1876292"/>
                <a:gd name="connsiteX6" fmla="*/ 1301028 w 1586870"/>
                <a:gd name="connsiteY6" fmla="*/ 930051 h 1876292"/>
                <a:gd name="connsiteX7" fmla="*/ 1579170 w 1586870"/>
                <a:gd name="connsiteY7" fmla="*/ 523246 h 1876292"/>
                <a:gd name="connsiteX8" fmla="*/ 1367396 w 1586870"/>
                <a:gd name="connsiteY8" fmla="*/ 131808 h 1876292"/>
                <a:gd name="connsiteX9" fmla="*/ 889955 w 1586870"/>
                <a:gd name="connsiteY9" fmla="*/ 32194 h 1876292"/>
                <a:gd name="connsiteX10" fmla="*/ 413257 w 1586870"/>
                <a:gd name="connsiteY10" fmla="*/ 616342 h 1876292"/>
                <a:gd name="connsiteX0" fmla="*/ 284962 w 1458575"/>
                <a:gd name="connsiteY0" fmla="*/ 616342 h 1908017"/>
                <a:gd name="connsiteX1" fmla="*/ 12578 w 1458575"/>
                <a:gd name="connsiteY1" fmla="*/ 993617 h 1908017"/>
                <a:gd name="connsiteX2" fmla="*/ 172388 w 1458575"/>
                <a:gd name="connsiteY2" fmla="*/ 1775069 h 1908017"/>
                <a:gd name="connsiteX3" fmla="*/ 1243711 w 1458575"/>
                <a:gd name="connsiteY3" fmla="*/ 1851627 h 1908017"/>
                <a:gd name="connsiteX4" fmla="*/ 1455290 w 1458575"/>
                <a:gd name="connsiteY4" fmla="*/ 1190207 h 1908017"/>
                <a:gd name="connsiteX5" fmla="*/ 1172733 w 1458575"/>
                <a:gd name="connsiteY5" fmla="*/ 930051 h 1908017"/>
                <a:gd name="connsiteX6" fmla="*/ 1450875 w 1458575"/>
                <a:gd name="connsiteY6" fmla="*/ 523246 h 1908017"/>
                <a:gd name="connsiteX7" fmla="*/ 1239101 w 1458575"/>
                <a:gd name="connsiteY7" fmla="*/ 131808 h 1908017"/>
                <a:gd name="connsiteX8" fmla="*/ 761660 w 1458575"/>
                <a:gd name="connsiteY8" fmla="*/ 32194 h 1908017"/>
                <a:gd name="connsiteX9" fmla="*/ 284962 w 1458575"/>
                <a:gd name="connsiteY9" fmla="*/ 616342 h 1908017"/>
                <a:gd name="connsiteX0" fmla="*/ 343858 w 1519131"/>
                <a:gd name="connsiteY0" fmla="*/ 616342 h 1885036"/>
                <a:gd name="connsiteX1" fmla="*/ 71474 w 1519131"/>
                <a:gd name="connsiteY1" fmla="*/ 993617 h 1885036"/>
                <a:gd name="connsiteX2" fmla="*/ 115432 w 1519131"/>
                <a:gd name="connsiteY2" fmla="*/ 1704358 h 1885036"/>
                <a:gd name="connsiteX3" fmla="*/ 1302607 w 1519131"/>
                <a:gd name="connsiteY3" fmla="*/ 1851627 h 1885036"/>
                <a:gd name="connsiteX4" fmla="*/ 1514186 w 1519131"/>
                <a:gd name="connsiteY4" fmla="*/ 1190207 h 1885036"/>
                <a:gd name="connsiteX5" fmla="*/ 1231629 w 1519131"/>
                <a:gd name="connsiteY5" fmla="*/ 930051 h 1885036"/>
                <a:gd name="connsiteX6" fmla="*/ 1509771 w 1519131"/>
                <a:gd name="connsiteY6" fmla="*/ 523246 h 1885036"/>
                <a:gd name="connsiteX7" fmla="*/ 1297997 w 1519131"/>
                <a:gd name="connsiteY7" fmla="*/ 131808 h 1885036"/>
                <a:gd name="connsiteX8" fmla="*/ 820556 w 1519131"/>
                <a:gd name="connsiteY8" fmla="*/ 32194 h 1885036"/>
                <a:gd name="connsiteX9" fmla="*/ 343858 w 1519131"/>
                <a:gd name="connsiteY9" fmla="*/ 616342 h 1885036"/>
                <a:gd name="connsiteX0" fmla="*/ 343858 w 1549812"/>
                <a:gd name="connsiteY0" fmla="*/ 616342 h 1800235"/>
                <a:gd name="connsiteX1" fmla="*/ 71474 w 1549812"/>
                <a:gd name="connsiteY1" fmla="*/ 993617 h 1800235"/>
                <a:gd name="connsiteX2" fmla="*/ 115432 w 1549812"/>
                <a:gd name="connsiteY2" fmla="*/ 1704358 h 1800235"/>
                <a:gd name="connsiteX3" fmla="*/ 1389496 w 1549812"/>
                <a:gd name="connsiteY3" fmla="*/ 1724347 h 1800235"/>
                <a:gd name="connsiteX4" fmla="*/ 1514186 w 1549812"/>
                <a:gd name="connsiteY4" fmla="*/ 1190207 h 1800235"/>
                <a:gd name="connsiteX5" fmla="*/ 1231629 w 1549812"/>
                <a:gd name="connsiteY5" fmla="*/ 930051 h 1800235"/>
                <a:gd name="connsiteX6" fmla="*/ 1509771 w 1549812"/>
                <a:gd name="connsiteY6" fmla="*/ 523246 h 1800235"/>
                <a:gd name="connsiteX7" fmla="*/ 1297997 w 1549812"/>
                <a:gd name="connsiteY7" fmla="*/ 131808 h 1800235"/>
                <a:gd name="connsiteX8" fmla="*/ 820556 w 1549812"/>
                <a:gd name="connsiteY8" fmla="*/ 32194 h 1800235"/>
                <a:gd name="connsiteX9" fmla="*/ 343858 w 1549812"/>
                <a:gd name="connsiteY9" fmla="*/ 616342 h 180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9812" h="1800235">
                  <a:moveTo>
                    <a:pt x="343858" y="616342"/>
                  </a:moveTo>
                  <a:cubicBezTo>
                    <a:pt x="219011" y="776579"/>
                    <a:pt x="109545" y="812281"/>
                    <a:pt x="71474" y="993617"/>
                  </a:cubicBezTo>
                  <a:cubicBezTo>
                    <a:pt x="33403" y="1174953"/>
                    <a:pt x="-89757" y="1561356"/>
                    <a:pt x="115432" y="1704358"/>
                  </a:cubicBezTo>
                  <a:cubicBezTo>
                    <a:pt x="320621" y="1847360"/>
                    <a:pt x="1156371" y="1810039"/>
                    <a:pt x="1389496" y="1724347"/>
                  </a:cubicBezTo>
                  <a:cubicBezTo>
                    <a:pt x="1622621" y="1638655"/>
                    <a:pt x="1540497" y="1322590"/>
                    <a:pt x="1514186" y="1190207"/>
                  </a:cubicBezTo>
                  <a:cubicBezTo>
                    <a:pt x="1487875" y="1057824"/>
                    <a:pt x="1240336" y="1148914"/>
                    <a:pt x="1231629" y="930051"/>
                  </a:cubicBezTo>
                  <a:cubicBezTo>
                    <a:pt x="1248292" y="693847"/>
                    <a:pt x="1498710" y="656286"/>
                    <a:pt x="1509771" y="523246"/>
                  </a:cubicBezTo>
                  <a:cubicBezTo>
                    <a:pt x="1520832" y="390206"/>
                    <a:pt x="1431655" y="305130"/>
                    <a:pt x="1297997" y="131808"/>
                  </a:cubicBezTo>
                  <a:cubicBezTo>
                    <a:pt x="1189251" y="36824"/>
                    <a:pt x="979579" y="-48562"/>
                    <a:pt x="820556" y="32194"/>
                  </a:cubicBezTo>
                  <a:cubicBezTo>
                    <a:pt x="661533" y="112950"/>
                    <a:pt x="468705" y="456105"/>
                    <a:pt x="343858" y="616342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417">
              <a:extLst>
                <a:ext uri="{FF2B5EF4-FFF2-40B4-BE49-F238E27FC236}">
                  <a16:creationId xmlns:a16="http://schemas.microsoft.com/office/drawing/2014/main" id="{22352293-C7A6-4C41-9DD8-CAA48CB29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287" y="1795939"/>
              <a:ext cx="1736725" cy="1317704"/>
            </a:xfrm>
            <a:custGeom>
              <a:avLst/>
              <a:gdLst>
                <a:gd name="T0" fmla="*/ 2147483646 w 1036"/>
                <a:gd name="T1" fmla="*/ 2147483646 h 675"/>
                <a:gd name="T2" fmla="*/ 2147483646 w 1036"/>
                <a:gd name="T3" fmla="*/ 2147483646 h 675"/>
                <a:gd name="T4" fmla="*/ 2147483646 w 1036"/>
                <a:gd name="T5" fmla="*/ 2147483646 h 675"/>
                <a:gd name="T6" fmla="*/ 2147483646 w 1036"/>
                <a:gd name="T7" fmla="*/ 2147483646 h 675"/>
                <a:gd name="T8" fmla="*/ 2147483646 w 1036"/>
                <a:gd name="T9" fmla="*/ 2147483646 h 675"/>
                <a:gd name="T10" fmla="*/ 2147483646 w 1036"/>
                <a:gd name="T11" fmla="*/ 2147483646 h 675"/>
                <a:gd name="T12" fmla="*/ 2147483646 w 1036"/>
                <a:gd name="T13" fmla="*/ 2147483646 h 675"/>
                <a:gd name="T14" fmla="*/ 2147483646 w 1036"/>
                <a:gd name="T15" fmla="*/ 2147483646 h 675"/>
                <a:gd name="T16" fmla="*/ 2147483646 w 1036"/>
                <a:gd name="T17" fmla="*/ 2147483646 h 675"/>
                <a:gd name="T18" fmla="*/ 2147483646 w 1036"/>
                <a:gd name="T19" fmla="*/ 2147483646 h 675"/>
                <a:gd name="T20" fmla="*/ 2147483646 w 1036"/>
                <a:gd name="T21" fmla="*/ 2147483646 h 675"/>
                <a:gd name="T22" fmla="*/ 2147483646 w 1036"/>
                <a:gd name="T23" fmla="*/ 2147483646 h 675"/>
                <a:gd name="T24" fmla="*/ 2147483646 w 1036"/>
                <a:gd name="T25" fmla="*/ 2147483646 h 675"/>
                <a:gd name="T26" fmla="*/ 2147483646 w 1036"/>
                <a:gd name="T27" fmla="*/ 2147483646 h 675"/>
                <a:gd name="T28" fmla="*/ 2147483646 w 1036"/>
                <a:gd name="T29" fmla="*/ 2147483646 h 675"/>
                <a:gd name="T30" fmla="*/ 2147483646 w 1036"/>
                <a:gd name="T31" fmla="*/ 2147483646 h 675"/>
                <a:gd name="T32" fmla="*/ 2147483646 w 1036"/>
                <a:gd name="T33" fmla="*/ 2147483646 h 675"/>
                <a:gd name="T34" fmla="*/ 2147483646 w 1036"/>
                <a:gd name="T35" fmla="*/ 2147483646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418">
              <a:extLst>
                <a:ext uri="{FF2B5EF4-FFF2-40B4-BE49-F238E27FC236}">
                  <a16:creationId xmlns:a16="http://schemas.microsoft.com/office/drawing/2014/main" id="{BE0D451A-5CE4-4C4B-B3DF-A408288ED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8561" y="3259155"/>
              <a:ext cx="1458912" cy="933450"/>
              <a:chOff x="2889" y="1631"/>
              <a:chExt cx="980" cy="743"/>
            </a:xfrm>
          </p:grpSpPr>
          <p:sp>
            <p:nvSpPr>
              <p:cNvPr id="369" name="Rectangle 419">
                <a:extLst>
                  <a:ext uri="{FF2B5EF4-FFF2-40B4-BE49-F238E27FC236}">
                    <a16:creationId xmlns:a16="http://schemas.microsoft.com/office/drawing/2014/main" id="{F39DA03D-3BDA-2344-B3D3-3A95FB5EE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70" name="AutoShape 420">
                <a:extLst>
                  <a:ext uri="{FF2B5EF4-FFF2-40B4-BE49-F238E27FC236}">
                    <a16:creationId xmlns:a16="http://schemas.microsoft.com/office/drawing/2014/main" id="{579866B0-F884-A84A-B74A-EFEA50EBF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9CD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Freeform 427">
              <a:extLst>
                <a:ext uri="{FF2B5EF4-FFF2-40B4-BE49-F238E27FC236}">
                  <a16:creationId xmlns:a16="http://schemas.microsoft.com/office/drawing/2014/main" id="{3F97D486-CCD5-C043-940C-EC1740EC7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612" y="4653038"/>
              <a:ext cx="3079750" cy="1665288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 Box 580">
              <a:extLst>
                <a:ext uri="{FF2B5EF4-FFF2-40B4-BE49-F238E27FC236}">
                  <a16:creationId xmlns:a16="http://schemas.microsoft.com/office/drawing/2014/main" id="{16C4E384-62E0-DC41-883F-EB2C4C99F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485" y="1458365"/>
              <a:ext cx="1339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mobile network</a:t>
              </a:r>
            </a:p>
          </p:txBody>
        </p:sp>
        <p:sp>
          <p:nvSpPr>
            <p:cNvPr id="69" name="Text Box 580">
              <a:extLst>
                <a:ext uri="{FF2B5EF4-FFF2-40B4-BE49-F238E27FC236}">
                  <a16:creationId xmlns:a16="http://schemas.microsoft.com/office/drawing/2014/main" id="{9AC056F8-729E-D344-BD7D-917810217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046" y="4161826"/>
              <a:ext cx="1955646" cy="268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home network</a:t>
              </a:r>
            </a:p>
          </p:txBody>
        </p:sp>
        <p:sp>
          <p:nvSpPr>
            <p:cNvPr id="70" name="Text Box 580">
              <a:extLst>
                <a:ext uri="{FF2B5EF4-FFF2-40B4-BE49-F238E27FC236}">
                  <a16:creationId xmlns:a16="http://schemas.microsoft.com/office/drawing/2014/main" id="{8A1A4F41-0243-4946-9F02-F301CBD59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0119" y="5749679"/>
              <a:ext cx="1195135" cy="4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enterprise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          network</a:t>
              </a:r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C89E7C56-1DE4-7143-8EEB-E5965035CC42}"/>
                </a:ext>
              </a:extLst>
            </p:cNvPr>
            <p:cNvSpPr/>
            <p:nvPr/>
          </p:nvSpPr>
          <p:spPr>
            <a:xfrm>
              <a:off x="10285357" y="3149444"/>
              <a:ext cx="1273167" cy="193574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534770"/>
                <a:gd name="connsiteY0" fmla="*/ 553225 h 1800672"/>
                <a:gd name="connsiteX1" fmla="*/ 3 w 1534770"/>
                <a:gd name="connsiteY1" fmla="*/ 958784 h 1800672"/>
                <a:gd name="connsiteX2" fmla="*/ 367657 w 1534770"/>
                <a:gd name="connsiteY2" fmla="*/ 1526890 h 1800672"/>
                <a:gd name="connsiteX3" fmla="*/ 1186523 w 1534770"/>
                <a:gd name="connsiteY3" fmla="*/ 1794234 h 1800672"/>
                <a:gd name="connsiteX4" fmla="*/ 1520754 w 1534770"/>
                <a:gd name="connsiteY4" fmla="*/ 1276255 h 1800672"/>
                <a:gd name="connsiteX5" fmla="*/ 1468513 w 1534770"/>
                <a:gd name="connsiteY5" fmla="*/ 691440 h 1800672"/>
                <a:gd name="connsiteX6" fmla="*/ 1435794 w 1534770"/>
                <a:gd name="connsiteY6" fmla="*/ 107761 h 1800672"/>
                <a:gd name="connsiteX7" fmla="*/ 839087 w 1534770"/>
                <a:gd name="connsiteY7" fmla="*/ 39789 h 1800672"/>
                <a:gd name="connsiteX8" fmla="*/ 360355 w 1534770"/>
                <a:gd name="connsiteY8" fmla="*/ 553225 h 1800672"/>
                <a:gd name="connsiteX0" fmla="*/ 360355 w 1580585"/>
                <a:gd name="connsiteY0" fmla="*/ 553225 h 1880420"/>
                <a:gd name="connsiteX1" fmla="*/ 3 w 1580585"/>
                <a:gd name="connsiteY1" fmla="*/ 958784 h 1880420"/>
                <a:gd name="connsiteX2" fmla="*/ 367657 w 1580585"/>
                <a:gd name="connsiteY2" fmla="*/ 1526890 h 1880420"/>
                <a:gd name="connsiteX3" fmla="*/ 1186523 w 1580585"/>
                <a:gd name="connsiteY3" fmla="*/ 1794234 h 1880420"/>
                <a:gd name="connsiteX4" fmla="*/ 1570188 w 1580585"/>
                <a:gd name="connsiteY4" fmla="*/ 1785433 h 1880420"/>
                <a:gd name="connsiteX5" fmla="*/ 1468513 w 1580585"/>
                <a:gd name="connsiteY5" fmla="*/ 691440 h 1880420"/>
                <a:gd name="connsiteX6" fmla="*/ 1435794 w 1580585"/>
                <a:gd name="connsiteY6" fmla="*/ 107761 h 1880420"/>
                <a:gd name="connsiteX7" fmla="*/ 839087 w 1580585"/>
                <a:gd name="connsiteY7" fmla="*/ 39789 h 1880420"/>
                <a:gd name="connsiteX8" fmla="*/ 360355 w 1580585"/>
                <a:gd name="connsiteY8" fmla="*/ 553225 h 1880420"/>
                <a:gd name="connsiteX0" fmla="*/ 316588 w 1580732"/>
                <a:gd name="connsiteY0" fmla="*/ 359285 h 1867156"/>
                <a:gd name="connsiteX1" fmla="*/ 150 w 1580732"/>
                <a:gd name="connsiteY1" fmla="*/ 945520 h 1867156"/>
                <a:gd name="connsiteX2" fmla="*/ 367804 w 1580732"/>
                <a:gd name="connsiteY2" fmla="*/ 1513626 h 1867156"/>
                <a:gd name="connsiteX3" fmla="*/ 1186670 w 1580732"/>
                <a:gd name="connsiteY3" fmla="*/ 1780970 h 1867156"/>
                <a:gd name="connsiteX4" fmla="*/ 1570335 w 1580732"/>
                <a:gd name="connsiteY4" fmla="*/ 1772169 h 1867156"/>
                <a:gd name="connsiteX5" fmla="*/ 1468660 w 1580732"/>
                <a:gd name="connsiteY5" fmla="*/ 678176 h 1867156"/>
                <a:gd name="connsiteX6" fmla="*/ 1435941 w 1580732"/>
                <a:gd name="connsiteY6" fmla="*/ 94497 h 1867156"/>
                <a:gd name="connsiteX7" fmla="*/ 839234 w 1580732"/>
                <a:gd name="connsiteY7" fmla="*/ 26525 h 1867156"/>
                <a:gd name="connsiteX8" fmla="*/ 316588 w 1580732"/>
                <a:gd name="connsiteY8" fmla="*/ 359285 h 1867156"/>
                <a:gd name="connsiteX0" fmla="*/ 163575 w 1427719"/>
                <a:gd name="connsiteY0" fmla="*/ 359285 h 1867156"/>
                <a:gd name="connsiteX1" fmla="*/ 836 w 1427719"/>
                <a:gd name="connsiteY1" fmla="*/ 1076921 h 1867156"/>
                <a:gd name="connsiteX2" fmla="*/ 214791 w 1427719"/>
                <a:gd name="connsiteY2" fmla="*/ 1513626 h 1867156"/>
                <a:gd name="connsiteX3" fmla="*/ 1033657 w 1427719"/>
                <a:gd name="connsiteY3" fmla="*/ 1780970 h 1867156"/>
                <a:gd name="connsiteX4" fmla="*/ 1417322 w 1427719"/>
                <a:gd name="connsiteY4" fmla="*/ 1772169 h 1867156"/>
                <a:gd name="connsiteX5" fmla="*/ 1315647 w 1427719"/>
                <a:gd name="connsiteY5" fmla="*/ 678176 h 1867156"/>
                <a:gd name="connsiteX6" fmla="*/ 1282928 w 1427719"/>
                <a:gd name="connsiteY6" fmla="*/ 94497 h 1867156"/>
                <a:gd name="connsiteX7" fmla="*/ 686221 w 1427719"/>
                <a:gd name="connsiteY7" fmla="*/ 26525 h 1867156"/>
                <a:gd name="connsiteX8" fmla="*/ 163575 w 1427719"/>
                <a:gd name="connsiteY8" fmla="*/ 359285 h 1867156"/>
                <a:gd name="connsiteX0" fmla="*/ 163575 w 1426632"/>
                <a:gd name="connsiteY0" fmla="*/ 394322 h 1902193"/>
                <a:gd name="connsiteX1" fmla="*/ 836 w 1426632"/>
                <a:gd name="connsiteY1" fmla="*/ 1111958 h 1902193"/>
                <a:gd name="connsiteX2" fmla="*/ 214791 w 1426632"/>
                <a:gd name="connsiteY2" fmla="*/ 1548663 h 1902193"/>
                <a:gd name="connsiteX3" fmla="*/ 1033657 w 1426632"/>
                <a:gd name="connsiteY3" fmla="*/ 1816007 h 1902193"/>
                <a:gd name="connsiteX4" fmla="*/ 1417322 w 1426632"/>
                <a:gd name="connsiteY4" fmla="*/ 1807206 h 1902193"/>
                <a:gd name="connsiteX5" fmla="*/ 1315647 w 1426632"/>
                <a:gd name="connsiteY5" fmla="*/ 713213 h 1902193"/>
                <a:gd name="connsiteX6" fmla="*/ 1401843 w 1426632"/>
                <a:gd name="connsiteY6" fmla="*/ 63834 h 1902193"/>
                <a:gd name="connsiteX7" fmla="*/ 686221 w 1426632"/>
                <a:gd name="connsiteY7" fmla="*/ 61562 h 1902193"/>
                <a:gd name="connsiteX8" fmla="*/ 163575 w 1426632"/>
                <a:gd name="connsiteY8" fmla="*/ 394322 h 1902193"/>
                <a:gd name="connsiteX0" fmla="*/ 163575 w 1435249"/>
                <a:gd name="connsiteY0" fmla="*/ 394322 h 1885560"/>
                <a:gd name="connsiteX1" fmla="*/ 836 w 1435249"/>
                <a:gd name="connsiteY1" fmla="*/ 1111958 h 1885560"/>
                <a:gd name="connsiteX2" fmla="*/ 214791 w 1435249"/>
                <a:gd name="connsiteY2" fmla="*/ 1548663 h 1885560"/>
                <a:gd name="connsiteX3" fmla="*/ 1033657 w 1435249"/>
                <a:gd name="connsiteY3" fmla="*/ 1816007 h 1885560"/>
                <a:gd name="connsiteX4" fmla="*/ 1417322 w 1435249"/>
                <a:gd name="connsiteY4" fmla="*/ 1807206 h 1885560"/>
                <a:gd name="connsiteX5" fmla="*/ 1375103 w 1435249"/>
                <a:gd name="connsiteY5" fmla="*/ 943164 h 1885560"/>
                <a:gd name="connsiteX6" fmla="*/ 1401843 w 1435249"/>
                <a:gd name="connsiteY6" fmla="*/ 63834 h 1885560"/>
                <a:gd name="connsiteX7" fmla="*/ 686221 w 1435249"/>
                <a:gd name="connsiteY7" fmla="*/ 61562 h 1885560"/>
                <a:gd name="connsiteX8" fmla="*/ 163575 w 1435249"/>
                <a:gd name="connsiteY8" fmla="*/ 394322 h 1885560"/>
                <a:gd name="connsiteX0" fmla="*/ 128947 w 1438213"/>
                <a:gd name="connsiteY0" fmla="*/ 345176 h 1883146"/>
                <a:gd name="connsiteX1" fmla="*/ 3802 w 1438213"/>
                <a:gd name="connsiteY1" fmla="*/ 1109544 h 1883146"/>
                <a:gd name="connsiteX2" fmla="*/ 217757 w 1438213"/>
                <a:gd name="connsiteY2" fmla="*/ 1546249 h 1883146"/>
                <a:gd name="connsiteX3" fmla="*/ 1036623 w 1438213"/>
                <a:gd name="connsiteY3" fmla="*/ 1813593 h 1883146"/>
                <a:gd name="connsiteX4" fmla="*/ 1420288 w 1438213"/>
                <a:gd name="connsiteY4" fmla="*/ 1804792 h 1883146"/>
                <a:gd name="connsiteX5" fmla="*/ 1378069 w 1438213"/>
                <a:gd name="connsiteY5" fmla="*/ 940750 h 1883146"/>
                <a:gd name="connsiteX6" fmla="*/ 1404809 w 1438213"/>
                <a:gd name="connsiteY6" fmla="*/ 61420 h 1883146"/>
                <a:gd name="connsiteX7" fmla="*/ 689187 w 1438213"/>
                <a:gd name="connsiteY7" fmla="*/ 59148 h 1883146"/>
                <a:gd name="connsiteX8" fmla="*/ 128947 w 1438213"/>
                <a:gd name="connsiteY8" fmla="*/ 345176 h 1883146"/>
                <a:gd name="connsiteX0" fmla="*/ 126587 w 1435854"/>
                <a:gd name="connsiteY0" fmla="*/ 353278 h 1891248"/>
                <a:gd name="connsiteX1" fmla="*/ 1442 w 1435854"/>
                <a:gd name="connsiteY1" fmla="*/ 1117646 h 1891248"/>
                <a:gd name="connsiteX2" fmla="*/ 215397 w 1435854"/>
                <a:gd name="connsiteY2" fmla="*/ 1554351 h 1891248"/>
                <a:gd name="connsiteX3" fmla="*/ 1034263 w 1435854"/>
                <a:gd name="connsiteY3" fmla="*/ 1821695 h 1891248"/>
                <a:gd name="connsiteX4" fmla="*/ 1417928 w 1435854"/>
                <a:gd name="connsiteY4" fmla="*/ 1812894 h 1891248"/>
                <a:gd name="connsiteX5" fmla="*/ 1375709 w 1435854"/>
                <a:gd name="connsiteY5" fmla="*/ 948852 h 1891248"/>
                <a:gd name="connsiteX6" fmla="*/ 1402449 w 1435854"/>
                <a:gd name="connsiteY6" fmla="*/ 69522 h 1891248"/>
                <a:gd name="connsiteX7" fmla="*/ 221605 w 1435854"/>
                <a:gd name="connsiteY7" fmla="*/ 47778 h 1891248"/>
                <a:gd name="connsiteX8" fmla="*/ 126587 w 1435854"/>
                <a:gd name="connsiteY8" fmla="*/ 353278 h 1891248"/>
                <a:gd name="connsiteX0" fmla="*/ 35803 w 1453152"/>
                <a:gd name="connsiteY0" fmla="*/ 439993 h 1896181"/>
                <a:gd name="connsiteX1" fmla="*/ 18740 w 1453152"/>
                <a:gd name="connsiteY1" fmla="*/ 1122579 h 1896181"/>
                <a:gd name="connsiteX2" fmla="*/ 232695 w 1453152"/>
                <a:gd name="connsiteY2" fmla="*/ 1559284 h 1896181"/>
                <a:gd name="connsiteX3" fmla="*/ 1051561 w 1453152"/>
                <a:gd name="connsiteY3" fmla="*/ 1826628 h 1896181"/>
                <a:gd name="connsiteX4" fmla="*/ 1435226 w 1453152"/>
                <a:gd name="connsiteY4" fmla="*/ 1817827 h 1896181"/>
                <a:gd name="connsiteX5" fmla="*/ 1393007 w 1453152"/>
                <a:gd name="connsiteY5" fmla="*/ 953785 h 1896181"/>
                <a:gd name="connsiteX6" fmla="*/ 1419747 w 1453152"/>
                <a:gd name="connsiteY6" fmla="*/ 74455 h 1896181"/>
                <a:gd name="connsiteX7" fmla="*/ 238903 w 1453152"/>
                <a:gd name="connsiteY7" fmla="*/ 52711 h 1896181"/>
                <a:gd name="connsiteX8" fmla="*/ 35803 w 1453152"/>
                <a:gd name="connsiteY8" fmla="*/ 439993 h 1896181"/>
                <a:gd name="connsiteX0" fmla="*/ 35803 w 1447873"/>
                <a:gd name="connsiteY0" fmla="*/ 439993 h 1952840"/>
                <a:gd name="connsiteX1" fmla="*/ 18740 w 1447873"/>
                <a:gd name="connsiteY1" fmla="*/ 1122579 h 1952840"/>
                <a:gd name="connsiteX2" fmla="*/ 232695 w 1447873"/>
                <a:gd name="connsiteY2" fmla="*/ 1559284 h 1952840"/>
                <a:gd name="connsiteX3" fmla="*/ 1130848 w 1447873"/>
                <a:gd name="connsiteY3" fmla="*/ 1925181 h 1952840"/>
                <a:gd name="connsiteX4" fmla="*/ 1435226 w 1447873"/>
                <a:gd name="connsiteY4" fmla="*/ 1817827 h 1952840"/>
                <a:gd name="connsiteX5" fmla="*/ 1393007 w 1447873"/>
                <a:gd name="connsiteY5" fmla="*/ 953785 h 1952840"/>
                <a:gd name="connsiteX6" fmla="*/ 1419747 w 1447873"/>
                <a:gd name="connsiteY6" fmla="*/ 74455 h 1952840"/>
                <a:gd name="connsiteX7" fmla="*/ 238903 w 1447873"/>
                <a:gd name="connsiteY7" fmla="*/ 52711 h 1952840"/>
                <a:gd name="connsiteX8" fmla="*/ 35803 w 1447873"/>
                <a:gd name="connsiteY8" fmla="*/ 439993 h 195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73" h="1952840">
                  <a:moveTo>
                    <a:pt x="35803" y="439993"/>
                  </a:moveTo>
                  <a:cubicBezTo>
                    <a:pt x="-891" y="618304"/>
                    <a:pt x="-14075" y="936031"/>
                    <a:pt x="18740" y="1122579"/>
                  </a:cubicBezTo>
                  <a:cubicBezTo>
                    <a:pt x="51555" y="1309127"/>
                    <a:pt x="47344" y="1425517"/>
                    <a:pt x="232695" y="1559284"/>
                  </a:cubicBezTo>
                  <a:cubicBezTo>
                    <a:pt x="418046" y="1693051"/>
                    <a:pt x="930426" y="1882091"/>
                    <a:pt x="1130848" y="1925181"/>
                  </a:cubicBezTo>
                  <a:cubicBezTo>
                    <a:pt x="1331270" y="1968271"/>
                    <a:pt x="1391533" y="1979726"/>
                    <a:pt x="1435226" y="1817827"/>
                  </a:cubicBezTo>
                  <a:cubicBezTo>
                    <a:pt x="1478919" y="1655928"/>
                    <a:pt x="1395587" y="1244347"/>
                    <a:pt x="1393007" y="953785"/>
                  </a:cubicBezTo>
                  <a:cubicBezTo>
                    <a:pt x="1390427" y="663223"/>
                    <a:pt x="1458740" y="183063"/>
                    <a:pt x="1419747" y="74455"/>
                  </a:cubicBezTo>
                  <a:cubicBezTo>
                    <a:pt x="1380754" y="-34153"/>
                    <a:pt x="469560" y="-8212"/>
                    <a:pt x="238903" y="52711"/>
                  </a:cubicBezTo>
                  <a:cubicBezTo>
                    <a:pt x="8246" y="113634"/>
                    <a:pt x="72497" y="261682"/>
                    <a:pt x="35803" y="4399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9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96BCCD85-1D07-EF4E-A878-EC23CD23096A}"/>
                </a:ext>
              </a:extLst>
            </p:cNvPr>
            <p:cNvGrpSpPr/>
            <p:nvPr/>
          </p:nvGrpSpPr>
          <p:grpSpPr>
            <a:xfrm>
              <a:off x="10900911" y="3897954"/>
              <a:ext cx="687393" cy="721548"/>
              <a:chOff x="5203089" y="1751190"/>
              <a:chExt cx="858331" cy="662414"/>
            </a:xfrm>
          </p:grpSpPr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D6FAD5AB-6E93-5E47-BE32-4993FD767B8F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2A115C8B-7EC0-084D-A3CF-7AEF0487F301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16F8043F-8502-904C-9632-B3658D71B8BE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B4B3A6DE-2E70-F74C-8CA1-13247C912682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4B9DB078-BD58-F64A-B873-E1187205EB94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D321DD82-9D22-0B49-ADF9-8BE310E97E71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18A2FB0C-53B9-5248-AA65-9BA9B429FC4C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44FBB965-69F3-F546-AE9F-4AD14078F37E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BDA3EF41-5873-7D4B-8A04-F8D62DFD2DB6}"/>
                </a:ext>
              </a:extLst>
            </p:cNvPr>
            <p:cNvGrpSpPr/>
            <p:nvPr/>
          </p:nvGrpSpPr>
          <p:grpSpPr>
            <a:xfrm>
              <a:off x="10834382" y="3164075"/>
              <a:ext cx="594613" cy="648336"/>
              <a:chOff x="5203089" y="1751190"/>
              <a:chExt cx="858331" cy="662414"/>
            </a:xfrm>
          </p:grpSpPr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325473B9-6F55-684D-B22D-FF70325540CE}"/>
                  </a:ext>
                </a:extLst>
              </p:cNvPr>
              <p:cNvSpPr/>
              <p:nvPr/>
            </p:nvSpPr>
            <p:spPr>
              <a:xfrm>
                <a:off x="5536769" y="1751190"/>
                <a:ext cx="524651" cy="662124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  <a:gd name="connsiteX0" fmla="*/ 3618 w 651290"/>
                  <a:gd name="connsiteY0" fmla="*/ 593378 h 593378"/>
                  <a:gd name="connsiteX1" fmla="*/ 0 w 651290"/>
                  <a:gd name="connsiteY1" fmla="*/ 242416 h 593378"/>
                  <a:gd name="connsiteX2" fmla="*/ 423338 w 651290"/>
                  <a:gd name="connsiteY2" fmla="*/ 101308 h 593378"/>
                  <a:gd name="connsiteX3" fmla="*/ 647672 w 651290"/>
                  <a:gd name="connsiteY3" fmla="*/ 0 h 593378"/>
                  <a:gd name="connsiteX4" fmla="*/ 651290 w 651290"/>
                  <a:gd name="connsiteY4" fmla="*/ 593378 h 593378"/>
                  <a:gd name="connsiteX5" fmla="*/ 3618 w 651290"/>
                  <a:gd name="connsiteY5" fmla="*/ 593378 h 593378"/>
                  <a:gd name="connsiteX0" fmla="*/ 3618 w 651290"/>
                  <a:gd name="connsiteY0" fmla="*/ 662124 h 662124"/>
                  <a:gd name="connsiteX1" fmla="*/ 0 w 651290"/>
                  <a:gd name="connsiteY1" fmla="*/ 311162 h 662124"/>
                  <a:gd name="connsiteX2" fmla="*/ 376300 w 651290"/>
                  <a:gd name="connsiteY2" fmla="*/ 0 h 662124"/>
                  <a:gd name="connsiteX3" fmla="*/ 647672 w 651290"/>
                  <a:gd name="connsiteY3" fmla="*/ 68746 h 662124"/>
                  <a:gd name="connsiteX4" fmla="*/ 651290 w 651290"/>
                  <a:gd name="connsiteY4" fmla="*/ 662124 h 662124"/>
                  <a:gd name="connsiteX5" fmla="*/ 3618 w 651290"/>
                  <a:gd name="connsiteY5" fmla="*/ 662124 h 662124"/>
                  <a:gd name="connsiteX0" fmla="*/ 0 w 647672"/>
                  <a:gd name="connsiteY0" fmla="*/ 662124 h 662124"/>
                  <a:gd name="connsiteX1" fmla="*/ 123021 w 647672"/>
                  <a:gd name="connsiteY1" fmla="*/ 83217 h 662124"/>
                  <a:gd name="connsiteX2" fmla="*/ 372682 w 647672"/>
                  <a:gd name="connsiteY2" fmla="*/ 0 h 662124"/>
                  <a:gd name="connsiteX3" fmla="*/ 644054 w 647672"/>
                  <a:gd name="connsiteY3" fmla="*/ 68746 h 662124"/>
                  <a:gd name="connsiteX4" fmla="*/ 647672 w 647672"/>
                  <a:gd name="connsiteY4" fmla="*/ 662124 h 662124"/>
                  <a:gd name="connsiteX5" fmla="*/ 0 w 647672"/>
                  <a:gd name="connsiteY5" fmla="*/ 662124 h 662124"/>
                  <a:gd name="connsiteX0" fmla="*/ 7238 w 524651"/>
                  <a:gd name="connsiteY0" fmla="*/ 669360 h 669360"/>
                  <a:gd name="connsiteX1" fmla="*/ 0 w 524651"/>
                  <a:gd name="connsiteY1" fmla="*/ 83217 h 669360"/>
                  <a:gd name="connsiteX2" fmla="*/ 249661 w 524651"/>
                  <a:gd name="connsiteY2" fmla="*/ 0 h 669360"/>
                  <a:gd name="connsiteX3" fmla="*/ 521033 w 524651"/>
                  <a:gd name="connsiteY3" fmla="*/ 68746 h 669360"/>
                  <a:gd name="connsiteX4" fmla="*/ 524651 w 524651"/>
                  <a:gd name="connsiteY4" fmla="*/ 662124 h 669360"/>
                  <a:gd name="connsiteX5" fmla="*/ 7238 w 524651"/>
                  <a:gd name="connsiteY5" fmla="*/ 669360 h 669360"/>
                  <a:gd name="connsiteX0" fmla="*/ 438 w 528706"/>
                  <a:gd name="connsiteY0" fmla="*/ 665742 h 665742"/>
                  <a:gd name="connsiteX1" fmla="*/ 4055 w 528706"/>
                  <a:gd name="connsiteY1" fmla="*/ 83217 h 665742"/>
                  <a:gd name="connsiteX2" fmla="*/ 253716 w 528706"/>
                  <a:gd name="connsiteY2" fmla="*/ 0 h 665742"/>
                  <a:gd name="connsiteX3" fmla="*/ 525088 w 528706"/>
                  <a:gd name="connsiteY3" fmla="*/ 68746 h 665742"/>
                  <a:gd name="connsiteX4" fmla="*/ 528706 w 528706"/>
                  <a:gd name="connsiteY4" fmla="*/ 662124 h 665742"/>
                  <a:gd name="connsiteX5" fmla="*/ 438 w 528706"/>
                  <a:gd name="connsiteY5" fmla="*/ 665742 h 665742"/>
                  <a:gd name="connsiteX0" fmla="*/ 155 w 546514"/>
                  <a:gd name="connsiteY0" fmla="*/ 662124 h 662124"/>
                  <a:gd name="connsiteX1" fmla="*/ 21863 w 546514"/>
                  <a:gd name="connsiteY1" fmla="*/ 83217 h 662124"/>
                  <a:gd name="connsiteX2" fmla="*/ 271524 w 546514"/>
                  <a:gd name="connsiteY2" fmla="*/ 0 h 662124"/>
                  <a:gd name="connsiteX3" fmla="*/ 542896 w 546514"/>
                  <a:gd name="connsiteY3" fmla="*/ 68746 h 662124"/>
                  <a:gd name="connsiteX4" fmla="*/ 546514 w 546514"/>
                  <a:gd name="connsiteY4" fmla="*/ 662124 h 662124"/>
                  <a:gd name="connsiteX5" fmla="*/ 155 w 546514"/>
                  <a:gd name="connsiteY5" fmla="*/ 662124 h 662124"/>
                  <a:gd name="connsiteX0" fmla="*/ 10856 w 524651"/>
                  <a:gd name="connsiteY0" fmla="*/ 658506 h 662124"/>
                  <a:gd name="connsiteX1" fmla="*/ 0 w 524651"/>
                  <a:gd name="connsiteY1" fmla="*/ 83217 h 662124"/>
                  <a:gd name="connsiteX2" fmla="*/ 249661 w 524651"/>
                  <a:gd name="connsiteY2" fmla="*/ 0 h 662124"/>
                  <a:gd name="connsiteX3" fmla="*/ 521033 w 524651"/>
                  <a:gd name="connsiteY3" fmla="*/ 68746 h 662124"/>
                  <a:gd name="connsiteX4" fmla="*/ 524651 w 524651"/>
                  <a:gd name="connsiteY4" fmla="*/ 662124 h 662124"/>
                  <a:gd name="connsiteX5" fmla="*/ 10856 w 524651"/>
                  <a:gd name="connsiteY5" fmla="*/ 658506 h 6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651" h="662124">
                    <a:moveTo>
                      <a:pt x="10856" y="658506"/>
                    </a:moveTo>
                    <a:cubicBezTo>
                      <a:pt x="8443" y="463125"/>
                      <a:pt x="2413" y="278598"/>
                      <a:pt x="0" y="83217"/>
                    </a:cubicBezTo>
                    <a:lnTo>
                      <a:pt x="249661" y="0"/>
                    </a:lnTo>
                    <a:lnTo>
                      <a:pt x="521033" y="68746"/>
                    </a:lnTo>
                    <a:lnTo>
                      <a:pt x="524651" y="662124"/>
                    </a:lnTo>
                    <a:lnTo>
                      <a:pt x="10856" y="658506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06CE85F7-18B2-3947-975F-CEA32EE2FBA7}"/>
                  </a:ext>
                </a:extLst>
              </p:cNvPr>
              <p:cNvSpPr/>
              <p:nvPr/>
            </p:nvSpPr>
            <p:spPr>
              <a:xfrm>
                <a:off x="5203089" y="1921244"/>
                <a:ext cx="651290" cy="492070"/>
              </a:xfrm>
              <a:custGeom>
                <a:avLst/>
                <a:gdLst>
                  <a:gd name="connsiteX0" fmla="*/ 3618 w 651290"/>
                  <a:gd name="connsiteY0" fmla="*/ 492070 h 492070"/>
                  <a:gd name="connsiteX1" fmla="*/ 0 w 651290"/>
                  <a:gd name="connsiteY1" fmla="*/ 141108 h 492070"/>
                  <a:gd name="connsiteX2" fmla="*/ 423338 w 651290"/>
                  <a:gd name="connsiteY2" fmla="*/ 0 h 492070"/>
                  <a:gd name="connsiteX3" fmla="*/ 647672 w 651290"/>
                  <a:gd name="connsiteY3" fmla="*/ 57891 h 492070"/>
                  <a:gd name="connsiteX4" fmla="*/ 651290 w 651290"/>
                  <a:gd name="connsiteY4" fmla="*/ 492070 h 492070"/>
                  <a:gd name="connsiteX5" fmla="*/ 3618 w 651290"/>
                  <a:gd name="connsiteY5" fmla="*/ 492070 h 492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1290" h="492070">
                    <a:moveTo>
                      <a:pt x="3618" y="492070"/>
                    </a:moveTo>
                    <a:lnTo>
                      <a:pt x="0" y="141108"/>
                    </a:lnTo>
                    <a:lnTo>
                      <a:pt x="423338" y="0"/>
                    </a:lnTo>
                    <a:lnTo>
                      <a:pt x="647672" y="57891"/>
                    </a:lnTo>
                    <a:lnTo>
                      <a:pt x="651290" y="492070"/>
                    </a:lnTo>
                    <a:lnTo>
                      <a:pt x="3618" y="492070"/>
                    </a:lnTo>
                    <a:close/>
                  </a:path>
                </a:pathLst>
              </a:custGeom>
              <a:solidFill>
                <a:srgbClr val="E0EBF1"/>
              </a:solidFill>
              <a:ln w="12700">
                <a:solidFill>
                  <a:srgbClr val="0000A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F3F3D0FA-374D-9147-8047-2B7B3AAF05DF}"/>
                  </a:ext>
                </a:extLst>
              </p:cNvPr>
              <p:cNvCxnSpPr/>
              <p:nvPr/>
            </p:nvCxnSpPr>
            <p:spPr>
              <a:xfrm flipV="1">
                <a:off x="5270526" y="2029553"/>
                <a:ext cx="295249" cy="73468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AFF00F79-7128-E243-BBD5-A97200EABABC}"/>
                  </a:ext>
                </a:extLst>
              </p:cNvPr>
              <p:cNvCxnSpPr/>
              <p:nvPr/>
            </p:nvCxnSpPr>
            <p:spPr>
              <a:xfrm flipV="1">
                <a:off x="5275406" y="2261710"/>
                <a:ext cx="290369" cy="1675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729D9C8D-B396-A049-9B7A-BE878812629D}"/>
                  </a:ext>
                </a:extLst>
              </p:cNvPr>
              <p:cNvCxnSpPr/>
              <p:nvPr/>
            </p:nvCxnSpPr>
            <p:spPr>
              <a:xfrm flipV="1">
                <a:off x="5275406" y="2151772"/>
                <a:ext cx="290369" cy="48402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4B32C41F-58E3-CC4F-9625-B6688BEB2140}"/>
                  </a:ext>
                </a:extLst>
              </p:cNvPr>
              <p:cNvCxnSpPr/>
              <p:nvPr/>
            </p:nvCxnSpPr>
            <p:spPr>
              <a:xfrm>
                <a:off x="5270094" y="2354086"/>
                <a:ext cx="295681" cy="0"/>
              </a:xfrm>
              <a:prstGeom prst="line">
                <a:avLst/>
              </a:prstGeom>
              <a:ln w="444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58933865-B1C6-3244-A0F5-136E4C6DD92E}"/>
                  </a:ext>
                </a:extLst>
              </p:cNvPr>
              <p:cNvCxnSpPr/>
              <p:nvPr/>
            </p:nvCxnSpPr>
            <p:spPr>
              <a:xfrm flipV="1">
                <a:off x="5950242" y="1866900"/>
                <a:ext cx="0" cy="465273"/>
              </a:xfrm>
              <a:prstGeom prst="line">
                <a:avLst/>
              </a:prstGeom>
              <a:ln w="44450">
                <a:solidFill>
                  <a:schemeClr val="bg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76C939A7-C3F0-5A45-B81D-4E775CF1C92C}"/>
                  </a:ext>
                </a:extLst>
              </p:cNvPr>
              <p:cNvCxnSpPr/>
              <p:nvPr/>
            </p:nvCxnSpPr>
            <p:spPr>
              <a:xfrm>
                <a:off x="5628589" y="1936750"/>
                <a:ext cx="0" cy="476854"/>
              </a:xfrm>
              <a:prstGeom prst="line">
                <a:avLst/>
              </a:prstGeom>
              <a:ln w="15875">
                <a:solidFill>
                  <a:srgbClr val="0000A8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BE088278-C41B-3E4A-87CE-FD65749FA13D}"/>
                </a:ext>
              </a:extLst>
            </p:cNvPr>
            <p:cNvSpPr/>
            <p:nvPr/>
          </p:nvSpPr>
          <p:spPr>
            <a:xfrm>
              <a:off x="9604024" y="1751946"/>
              <a:ext cx="1497864" cy="1386455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60355 w 1494463"/>
                <a:gd name="connsiteY0" fmla="*/ 534641 h 1775651"/>
                <a:gd name="connsiteX1" fmla="*/ 3 w 1494463"/>
                <a:gd name="connsiteY1" fmla="*/ 940200 h 1775651"/>
                <a:gd name="connsiteX2" fmla="*/ 367657 w 1494463"/>
                <a:gd name="connsiteY2" fmla="*/ 1508306 h 1775651"/>
                <a:gd name="connsiteX3" fmla="*/ 1186523 w 1494463"/>
                <a:gd name="connsiteY3" fmla="*/ 1775650 h 1775651"/>
                <a:gd name="connsiteX4" fmla="*/ 1467465 w 1494463"/>
                <a:gd name="connsiteY4" fmla="*/ 1510813 h 1775651"/>
                <a:gd name="connsiteX5" fmla="*/ 1468513 w 1494463"/>
                <a:gd name="connsiteY5" fmla="*/ 672856 h 1775651"/>
                <a:gd name="connsiteX6" fmla="*/ 1336927 w 1494463"/>
                <a:gd name="connsiteY6" fmla="*/ 154877 h 1775651"/>
                <a:gd name="connsiteX7" fmla="*/ 839087 w 1494463"/>
                <a:gd name="connsiteY7" fmla="*/ 21205 h 1775651"/>
                <a:gd name="connsiteX8" fmla="*/ 360355 w 1494463"/>
                <a:gd name="connsiteY8" fmla="*/ 534641 h 1775651"/>
                <a:gd name="connsiteX0" fmla="*/ 360355 w 1491064"/>
                <a:gd name="connsiteY0" fmla="*/ 552327 h 1793337"/>
                <a:gd name="connsiteX1" fmla="*/ 3 w 1491064"/>
                <a:gd name="connsiteY1" fmla="*/ 957886 h 1793337"/>
                <a:gd name="connsiteX2" fmla="*/ 367657 w 1491064"/>
                <a:gd name="connsiteY2" fmla="*/ 1525992 h 1793337"/>
                <a:gd name="connsiteX3" fmla="*/ 1186523 w 1491064"/>
                <a:gd name="connsiteY3" fmla="*/ 1793336 h 1793337"/>
                <a:gd name="connsiteX4" fmla="*/ 1467465 w 1491064"/>
                <a:gd name="connsiteY4" fmla="*/ 1528499 h 1793337"/>
                <a:gd name="connsiteX5" fmla="*/ 1468513 w 1491064"/>
                <a:gd name="connsiteY5" fmla="*/ 690542 h 1793337"/>
                <a:gd name="connsiteX6" fmla="*/ 1407977 w 1491064"/>
                <a:gd name="connsiteY6" fmla="*/ 109278 h 1793337"/>
                <a:gd name="connsiteX7" fmla="*/ 839087 w 1491064"/>
                <a:gd name="connsiteY7" fmla="*/ 38891 h 1793337"/>
                <a:gd name="connsiteX8" fmla="*/ 360355 w 1491064"/>
                <a:gd name="connsiteY8" fmla="*/ 552327 h 1793337"/>
                <a:gd name="connsiteX0" fmla="*/ 360355 w 1502818"/>
                <a:gd name="connsiteY0" fmla="*/ 552327 h 1612281"/>
                <a:gd name="connsiteX1" fmla="*/ 3 w 1502818"/>
                <a:gd name="connsiteY1" fmla="*/ 957886 h 1612281"/>
                <a:gd name="connsiteX2" fmla="*/ 367657 w 1502818"/>
                <a:gd name="connsiteY2" fmla="*/ 1525992 h 1612281"/>
                <a:gd name="connsiteX3" fmla="*/ 1026659 w 1502818"/>
                <a:gd name="connsiteY3" fmla="*/ 1582385 h 1612281"/>
                <a:gd name="connsiteX4" fmla="*/ 1467465 w 1502818"/>
                <a:gd name="connsiteY4" fmla="*/ 1528499 h 1612281"/>
                <a:gd name="connsiteX5" fmla="*/ 1468513 w 1502818"/>
                <a:gd name="connsiteY5" fmla="*/ 690542 h 1612281"/>
                <a:gd name="connsiteX6" fmla="*/ 1407977 w 1502818"/>
                <a:gd name="connsiteY6" fmla="*/ 109278 h 1612281"/>
                <a:gd name="connsiteX7" fmla="*/ 839087 w 1502818"/>
                <a:gd name="connsiteY7" fmla="*/ 38891 h 1612281"/>
                <a:gd name="connsiteX8" fmla="*/ 360355 w 1502818"/>
                <a:gd name="connsiteY8" fmla="*/ 552327 h 1612281"/>
                <a:gd name="connsiteX0" fmla="*/ 360384 w 1502847"/>
                <a:gd name="connsiteY0" fmla="*/ 552327 h 1803602"/>
                <a:gd name="connsiteX1" fmla="*/ 32 w 1502847"/>
                <a:gd name="connsiteY1" fmla="*/ 957886 h 1803602"/>
                <a:gd name="connsiteX2" fmla="*/ 385448 w 1502847"/>
                <a:gd name="connsiteY2" fmla="*/ 1779134 h 1803602"/>
                <a:gd name="connsiteX3" fmla="*/ 1026688 w 1502847"/>
                <a:gd name="connsiteY3" fmla="*/ 1582385 h 1803602"/>
                <a:gd name="connsiteX4" fmla="*/ 1467494 w 1502847"/>
                <a:gd name="connsiteY4" fmla="*/ 1528499 h 1803602"/>
                <a:gd name="connsiteX5" fmla="*/ 1468542 w 1502847"/>
                <a:gd name="connsiteY5" fmla="*/ 690542 h 1803602"/>
                <a:gd name="connsiteX6" fmla="*/ 1408006 w 1502847"/>
                <a:gd name="connsiteY6" fmla="*/ 109278 h 1803602"/>
                <a:gd name="connsiteX7" fmla="*/ 839116 w 1502847"/>
                <a:gd name="connsiteY7" fmla="*/ 38891 h 1803602"/>
                <a:gd name="connsiteX8" fmla="*/ 360384 w 1502847"/>
                <a:gd name="connsiteY8" fmla="*/ 552327 h 1803602"/>
                <a:gd name="connsiteX0" fmla="*/ 360384 w 1502847"/>
                <a:gd name="connsiteY0" fmla="*/ 552327 h 1826319"/>
                <a:gd name="connsiteX1" fmla="*/ 32 w 1502847"/>
                <a:gd name="connsiteY1" fmla="*/ 957886 h 1826319"/>
                <a:gd name="connsiteX2" fmla="*/ 385448 w 1502847"/>
                <a:gd name="connsiteY2" fmla="*/ 1779134 h 1826319"/>
                <a:gd name="connsiteX3" fmla="*/ 1026688 w 1502847"/>
                <a:gd name="connsiteY3" fmla="*/ 1582385 h 1826319"/>
                <a:gd name="connsiteX4" fmla="*/ 1467494 w 1502847"/>
                <a:gd name="connsiteY4" fmla="*/ 1528499 h 1826319"/>
                <a:gd name="connsiteX5" fmla="*/ 1468542 w 1502847"/>
                <a:gd name="connsiteY5" fmla="*/ 690542 h 1826319"/>
                <a:gd name="connsiteX6" fmla="*/ 1408006 w 1502847"/>
                <a:gd name="connsiteY6" fmla="*/ 109278 h 1826319"/>
                <a:gd name="connsiteX7" fmla="*/ 839116 w 1502847"/>
                <a:gd name="connsiteY7" fmla="*/ 38891 h 1826319"/>
                <a:gd name="connsiteX8" fmla="*/ 360384 w 1502847"/>
                <a:gd name="connsiteY8" fmla="*/ 552327 h 1826319"/>
                <a:gd name="connsiteX0" fmla="*/ 289852 w 1503366"/>
                <a:gd name="connsiteY0" fmla="*/ 461730 h 1820101"/>
                <a:gd name="connsiteX1" fmla="*/ 551 w 1503366"/>
                <a:gd name="connsiteY1" fmla="*/ 951668 h 1820101"/>
                <a:gd name="connsiteX2" fmla="*/ 385967 w 1503366"/>
                <a:gd name="connsiteY2" fmla="*/ 1772916 h 1820101"/>
                <a:gd name="connsiteX3" fmla="*/ 1027207 w 1503366"/>
                <a:gd name="connsiteY3" fmla="*/ 1576167 h 1820101"/>
                <a:gd name="connsiteX4" fmla="*/ 1468013 w 1503366"/>
                <a:gd name="connsiteY4" fmla="*/ 1522281 h 1820101"/>
                <a:gd name="connsiteX5" fmla="*/ 1469061 w 1503366"/>
                <a:gd name="connsiteY5" fmla="*/ 684324 h 1820101"/>
                <a:gd name="connsiteX6" fmla="*/ 1408525 w 1503366"/>
                <a:gd name="connsiteY6" fmla="*/ 103060 h 1820101"/>
                <a:gd name="connsiteX7" fmla="*/ 839635 w 1503366"/>
                <a:gd name="connsiteY7" fmla="*/ 32673 h 1820101"/>
                <a:gd name="connsiteX8" fmla="*/ 289852 w 1503366"/>
                <a:gd name="connsiteY8" fmla="*/ 461730 h 1820101"/>
                <a:gd name="connsiteX0" fmla="*/ 293376 w 1506890"/>
                <a:gd name="connsiteY0" fmla="*/ 461730 h 1820101"/>
                <a:gd name="connsiteX1" fmla="*/ 4075 w 1506890"/>
                <a:gd name="connsiteY1" fmla="*/ 951668 h 1820101"/>
                <a:gd name="connsiteX2" fmla="*/ 389491 w 1506890"/>
                <a:gd name="connsiteY2" fmla="*/ 1772916 h 1820101"/>
                <a:gd name="connsiteX3" fmla="*/ 1030731 w 1506890"/>
                <a:gd name="connsiteY3" fmla="*/ 1576167 h 1820101"/>
                <a:gd name="connsiteX4" fmla="*/ 1471537 w 1506890"/>
                <a:gd name="connsiteY4" fmla="*/ 1522281 h 1820101"/>
                <a:gd name="connsiteX5" fmla="*/ 1472585 w 1506890"/>
                <a:gd name="connsiteY5" fmla="*/ 684324 h 1820101"/>
                <a:gd name="connsiteX6" fmla="*/ 1412049 w 1506890"/>
                <a:gd name="connsiteY6" fmla="*/ 103060 h 1820101"/>
                <a:gd name="connsiteX7" fmla="*/ 843159 w 1506890"/>
                <a:gd name="connsiteY7" fmla="*/ 32673 h 1820101"/>
                <a:gd name="connsiteX8" fmla="*/ 293376 w 1506890"/>
                <a:gd name="connsiteY8" fmla="*/ 461730 h 1820101"/>
                <a:gd name="connsiteX0" fmla="*/ 203955 w 1545103"/>
                <a:gd name="connsiteY0" fmla="*/ 206126 h 1802639"/>
                <a:gd name="connsiteX1" fmla="*/ 42288 w 1545103"/>
                <a:gd name="connsiteY1" fmla="*/ 934206 h 1802639"/>
                <a:gd name="connsiteX2" fmla="*/ 427704 w 1545103"/>
                <a:gd name="connsiteY2" fmla="*/ 1755454 h 1802639"/>
                <a:gd name="connsiteX3" fmla="*/ 1068944 w 1545103"/>
                <a:gd name="connsiteY3" fmla="*/ 1558705 h 1802639"/>
                <a:gd name="connsiteX4" fmla="*/ 1509750 w 1545103"/>
                <a:gd name="connsiteY4" fmla="*/ 1504819 h 1802639"/>
                <a:gd name="connsiteX5" fmla="*/ 1510798 w 1545103"/>
                <a:gd name="connsiteY5" fmla="*/ 666862 h 1802639"/>
                <a:gd name="connsiteX6" fmla="*/ 1450262 w 1545103"/>
                <a:gd name="connsiteY6" fmla="*/ 85598 h 1802639"/>
                <a:gd name="connsiteX7" fmla="*/ 881372 w 1545103"/>
                <a:gd name="connsiteY7" fmla="*/ 15211 h 1802639"/>
                <a:gd name="connsiteX8" fmla="*/ 203955 w 1545103"/>
                <a:gd name="connsiteY8" fmla="*/ 206126 h 1802639"/>
                <a:gd name="connsiteX0" fmla="*/ 147252 w 1634267"/>
                <a:gd name="connsiteY0" fmla="*/ 113266 h 1796376"/>
                <a:gd name="connsiteX1" fmla="*/ 131452 w 1634267"/>
                <a:gd name="connsiteY1" fmla="*/ 927943 h 1796376"/>
                <a:gd name="connsiteX2" fmla="*/ 516868 w 1634267"/>
                <a:gd name="connsiteY2" fmla="*/ 1749191 h 1796376"/>
                <a:gd name="connsiteX3" fmla="*/ 1158108 w 1634267"/>
                <a:gd name="connsiteY3" fmla="*/ 1552442 h 1796376"/>
                <a:gd name="connsiteX4" fmla="*/ 1598914 w 1634267"/>
                <a:gd name="connsiteY4" fmla="*/ 1498556 h 1796376"/>
                <a:gd name="connsiteX5" fmla="*/ 1599962 w 1634267"/>
                <a:gd name="connsiteY5" fmla="*/ 660599 h 1796376"/>
                <a:gd name="connsiteX6" fmla="*/ 1539426 w 1634267"/>
                <a:gd name="connsiteY6" fmla="*/ 79335 h 1796376"/>
                <a:gd name="connsiteX7" fmla="*/ 970536 w 1634267"/>
                <a:gd name="connsiteY7" fmla="*/ 8948 h 1796376"/>
                <a:gd name="connsiteX8" fmla="*/ 147252 w 1634267"/>
                <a:gd name="connsiteY8" fmla="*/ 113266 h 17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267" h="1796376">
                  <a:moveTo>
                    <a:pt x="147252" y="113266"/>
                  </a:moveTo>
                  <a:cubicBezTo>
                    <a:pt x="-139307" y="245497"/>
                    <a:pt x="69849" y="655289"/>
                    <a:pt x="131452" y="927943"/>
                  </a:cubicBezTo>
                  <a:cubicBezTo>
                    <a:pt x="193055" y="1200597"/>
                    <a:pt x="345759" y="1645108"/>
                    <a:pt x="516868" y="1749191"/>
                  </a:cubicBezTo>
                  <a:cubicBezTo>
                    <a:pt x="687977" y="1853274"/>
                    <a:pt x="1013294" y="1784070"/>
                    <a:pt x="1158108" y="1552442"/>
                  </a:cubicBezTo>
                  <a:cubicBezTo>
                    <a:pt x="1302922" y="1320814"/>
                    <a:pt x="1525272" y="1647197"/>
                    <a:pt x="1598914" y="1498556"/>
                  </a:cubicBezTo>
                  <a:cubicBezTo>
                    <a:pt x="1672556" y="1349916"/>
                    <a:pt x="1609877" y="897136"/>
                    <a:pt x="1599962" y="660599"/>
                  </a:cubicBezTo>
                  <a:cubicBezTo>
                    <a:pt x="1590047" y="424062"/>
                    <a:pt x="1578419" y="187943"/>
                    <a:pt x="1539426" y="79335"/>
                  </a:cubicBezTo>
                  <a:cubicBezTo>
                    <a:pt x="1500433" y="-29273"/>
                    <a:pt x="1202565" y="3293"/>
                    <a:pt x="970536" y="8948"/>
                  </a:cubicBezTo>
                  <a:cubicBezTo>
                    <a:pt x="738507" y="14603"/>
                    <a:pt x="433811" y="-18965"/>
                    <a:pt x="147252" y="1132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CDFF9"/>
                </a:gs>
                <a:gs pos="100000">
                  <a:schemeClr val="bg1"/>
                </a:gs>
                <a:gs pos="57000">
                  <a:schemeClr val="accent5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59DB778E-F23D-6C41-8A2D-8F08BD46CBCB}"/>
                </a:ext>
              </a:extLst>
            </p:cNvPr>
            <p:cNvSpPr txBox="1"/>
            <p:nvPr/>
          </p:nvSpPr>
          <p:spPr>
            <a:xfrm>
              <a:off x="9490412" y="1821099"/>
              <a:ext cx="1725088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or global ISP</a:t>
              </a:r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2DCB9395-41DC-D844-A0B1-59B5BDD3151F}"/>
                </a:ext>
              </a:extLst>
            </p:cNvPr>
            <p:cNvSpPr/>
            <p:nvPr/>
          </p:nvSpPr>
          <p:spPr>
            <a:xfrm>
              <a:off x="9342279" y="3647812"/>
              <a:ext cx="305749" cy="197847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C34CA97E-4007-3540-925A-3C739C254049}"/>
                </a:ext>
              </a:extLst>
            </p:cNvPr>
            <p:cNvSpPr txBox="1"/>
            <p:nvPr/>
          </p:nvSpPr>
          <p:spPr>
            <a:xfrm>
              <a:off x="8829373" y="3417823"/>
              <a:ext cx="1040639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 or regional ISP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7DCF99E9-1DFC-0241-B2E7-471998268663}"/>
                </a:ext>
              </a:extLst>
            </p:cNvPr>
            <p:cNvSpPr txBox="1"/>
            <p:nvPr/>
          </p:nvSpPr>
          <p:spPr>
            <a:xfrm>
              <a:off x="10980978" y="4647841"/>
              <a:ext cx="813043" cy="383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datacenter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173BD163-3F4D-944E-B86B-3275B779D5A8}"/>
                </a:ext>
              </a:extLst>
            </p:cNvPr>
            <p:cNvSpPr txBox="1"/>
            <p:nvPr/>
          </p:nvSpPr>
          <p:spPr>
            <a:xfrm>
              <a:off x="10126229" y="4198152"/>
              <a:ext cx="843051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content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provider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7334F8A-78E8-5447-8C7B-A897E1246B5B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cxnSp>
          <p:nvCxnSpPr>
            <p:cNvPr id="830" name="Straight Connector 829">
              <a:extLst>
                <a:ext uri="{FF2B5EF4-FFF2-40B4-BE49-F238E27FC236}">
                  <a16:creationId xmlns:a16="http://schemas.microsoft.com/office/drawing/2014/main" id="{B163CA8C-EB1E-A14C-9A66-BC297C1207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9920" y="3580125"/>
              <a:ext cx="412964" cy="63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5423E50E-9196-7E41-B2E3-7EFFBB8078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60835" y="3640684"/>
              <a:ext cx="345866" cy="7389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D736E0FF-D607-3B4C-A87A-D415301D6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6897" y="3633421"/>
              <a:ext cx="335987" cy="395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>
              <a:extLst>
                <a:ext uri="{FF2B5EF4-FFF2-40B4-BE49-F238E27FC236}">
                  <a16:creationId xmlns:a16="http://schemas.microsoft.com/office/drawing/2014/main" id="{412118DA-F614-8A42-80A7-8D427CB9D0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0774" y="3594896"/>
              <a:ext cx="1" cy="485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>
              <a:extLst>
                <a:ext uri="{FF2B5EF4-FFF2-40B4-BE49-F238E27FC236}">
                  <a16:creationId xmlns:a16="http://schemas.microsoft.com/office/drawing/2014/main" id="{1F000A1C-019C-AC40-8B26-99394BC90A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0620" y="4071642"/>
              <a:ext cx="508543" cy="348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>
              <a:extLst>
                <a:ext uri="{FF2B5EF4-FFF2-40B4-BE49-F238E27FC236}">
                  <a16:creationId xmlns:a16="http://schemas.microsoft.com/office/drawing/2014/main" id="{E581177E-ADBB-324A-BE56-FFA64730F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95195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Straight Connector 815">
              <a:extLst>
                <a:ext uri="{FF2B5EF4-FFF2-40B4-BE49-F238E27FC236}">
                  <a16:creationId xmlns:a16="http://schemas.microsoft.com/office/drawing/2014/main" id="{D0BFF2F4-0B07-CF45-A69B-7B91FA12DE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9616" y="4087742"/>
              <a:ext cx="655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>
              <a:extLst>
                <a:ext uri="{FF2B5EF4-FFF2-40B4-BE49-F238E27FC236}">
                  <a16:creationId xmlns:a16="http://schemas.microsoft.com/office/drawing/2014/main" id="{E3568D00-797E-F542-B47B-DC40257A1A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868" y="3507672"/>
              <a:ext cx="382424" cy="517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>
              <a:extLst>
                <a:ext uri="{FF2B5EF4-FFF2-40B4-BE49-F238E27FC236}">
                  <a16:creationId xmlns:a16="http://schemas.microsoft.com/office/drawing/2014/main" id="{B5D2DFB3-E4DE-3C49-8F72-DC09F553A5F3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69" y="3507672"/>
              <a:ext cx="0" cy="5402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F9A85AAA-3DAA-6946-B559-D97F731B61D5}"/>
                </a:ext>
              </a:extLst>
            </p:cNvPr>
            <p:cNvCxnSpPr/>
            <p:nvPr/>
          </p:nvCxnSpPr>
          <p:spPr>
            <a:xfrm>
              <a:off x="10137668" y="2754692"/>
              <a:ext cx="488174" cy="83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12CE73BA-DDE8-5741-9E5E-64CA353BA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8719" y="2695013"/>
              <a:ext cx="380432" cy="69480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4429D23B-C424-D54E-A99F-D3FC646B3D08}"/>
                </a:ext>
              </a:extLst>
            </p:cNvPr>
            <p:cNvGrpSpPr/>
            <p:nvPr/>
          </p:nvGrpSpPr>
          <p:grpSpPr>
            <a:xfrm>
              <a:off x="7562238" y="2127325"/>
              <a:ext cx="3578867" cy="3640283"/>
              <a:chOff x="7562238" y="2127325"/>
              <a:chExt cx="3578867" cy="3640283"/>
            </a:xfrm>
          </p:grpSpPr>
          <p:grpSp>
            <p:nvGrpSpPr>
              <p:cNvPr id="800" name="Group 799">
                <a:extLst>
                  <a:ext uri="{FF2B5EF4-FFF2-40B4-BE49-F238E27FC236}">
                    <a16:creationId xmlns:a16="http://schemas.microsoft.com/office/drawing/2014/main" id="{C0FB38C4-8D4E-FD46-8BA5-A01F983C9AF5}"/>
                  </a:ext>
                </a:extLst>
              </p:cNvPr>
              <p:cNvGrpSpPr/>
              <p:nvPr/>
            </p:nvGrpSpPr>
            <p:grpSpPr>
              <a:xfrm>
                <a:off x="7857253" y="2127325"/>
                <a:ext cx="3283852" cy="3640283"/>
                <a:chOff x="7881336" y="2104198"/>
                <a:chExt cx="3283852" cy="3640283"/>
              </a:xfrm>
            </p:grpSpPr>
            <p:sp>
              <p:nvSpPr>
                <p:cNvPr id="22" name="Line 428">
                  <a:extLst>
                    <a:ext uri="{FF2B5EF4-FFF2-40B4-BE49-F238E27FC236}">
                      <a16:creationId xmlns:a16="http://schemas.microsoft.com/office/drawing/2014/main" id="{28DDE19D-11FD-214B-B68A-9F6AAEA3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813692" y="5228612"/>
                  <a:ext cx="388062" cy="75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430">
                  <a:extLst>
                    <a:ext uri="{FF2B5EF4-FFF2-40B4-BE49-F238E27FC236}">
                      <a16:creationId xmlns:a16="http://schemas.microsoft.com/office/drawing/2014/main" id="{3188928B-5976-7142-B509-B67C32631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>
                  <a:off x="10234009" y="5382159"/>
                  <a:ext cx="0" cy="1143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Line 431">
                  <a:extLst>
                    <a:ext uri="{FF2B5EF4-FFF2-40B4-BE49-F238E27FC236}">
                      <a16:creationId xmlns:a16="http://schemas.microsoft.com/office/drawing/2014/main" id="{B61C3274-819B-1A4B-9892-BC7A0AB4B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457042" y="4815390"/>
                  <a:ext cx="524483" cy="2615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Line 432">
                  <a:extLst>
                    <a:ext uri="{FF2B5EF4-FFF2-40B4-BE49-F238E27FC236}">
                      <a16:creationId xmlns:a16="http://schemas.microsoft.com/office/drawing/2014/main" id="{6434324A-C183-F645-84E8-7170D215D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74149" y="4815390"/>
                  <a:ext cx="569255" cy="2462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Line 433">
                  <a:extLst>
                    <a:ext uri="{FF2B5EF4-FFF2-40B4-BE49-F238E27FC236}">
                      <a16:creationId xmlns:a16="http://schemas.microsoft.com/office/drawing/2014/main" id="{4326369B-7050-F54A-9B61-51FBE98316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45827" y="5085749"/>
                  <a:ext cx="10305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435">
                  <a:extLst>
                    <a:ext uri="{FF2B5EF4-FFF2-40B4-BE49-F238E27FC236}">
                      <a16:creationId xmlns:a16="http://schemas.microsoft.com/office/drawing/2014/main" id="{D2EFF5DE-9380-7D46-847C-7986E80C6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34290" y="5094207"/>
                  <a:ext cx="22680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436">
                  <a:extLst>
                    <a:ext uri="{FF2B5EF4-FFF2-40B4-BE49-F238E27FC236}">
                      <a16:creationId xmlns:a16="http://schemas.microsoft.com/office/drawing/2014/main" id="{CAD2281A-59A4-DA4C-A9DC-E37CA4991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2450" y="5267343"/>
                  <a:ext cx="412750" cy="127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Line 439">
                  <a:extLst>
                    <a:ext uri="{FF2B5EF4-FFF2-40B4-BE49-F238E27FC236}">
                      <a16:creationId xmlns:a16="http://schemas.microsoft.com/office/drawing/2014/main" id="{59746900-72D7-BF46-8B59-62F2A5D47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397900" y="5259125"/>
                  <a:ext cx="68080" cy="2939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Line 440">
                  <a:extLst>
                    <a:ext uri="{FF2B5EF4-FFF2-40B4-BE49-F238E27FC236}">
                      <a16:creationId xmlns:a16="http://schemas.microsoft.com/office/drawing/2014/main" id="{76AA107C-4028-5D4D-B986-E7C4D7058C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512814" y="5284804"/>
                  <a:ext cx="280374" cy="26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Line 441">
                  <a:extLst>
                    <a:ext uri="{FF2B5EF4-FFF2-40B4-BE49-F238E27FC236}">
                      <a16:creationId xmlns:a16="http://schemas.microsoft.com/office/drawing/2014/main" id="{AF797424-05E8-8345-847C-94DA81395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12814" y="5234921"/>
                  <a:ext cx="914184" cy="468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443">
                  <a:extLst>
                    <a:ext uri="{FF2B5EF4-FFF2-40B4-BE49-F238E27FC236}">
                      <a16:creationId xmlns:a16="http://schemas.microsoft.com/office/drawing/2014/main" id="{BCDF073B-F330-A345-A512-B85DFD399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1861" y="3806843"/>
                  <a:ext cx="0" cy="1317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449">
                  <a:extLst>
                    <a:ext uri="{FF2B5EF4-FFF2-40B4-BE49-F238E27FC236}">
                      <a16:creationId xmlns:a16="http://schemas.microsoft.com/office/drawing/2014/main" id="{53CD988A-3515-7242-9C29-87AF28108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81336" y="4017980"/>
                  <a:ext cx="168275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Line 428">
                  <a:extLst>
                    <a:ext uri="{FF2B5EF4-FFF2-40B4-BE49-F238E27FC236}">
                      <a16:creationId xmlns:a16="http://schemas.microsoft.com/office/drawing/2014/main" id="{538963BA-E603-D94F-A908-92C50EC39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6200000" flipV="1">
                  <a:off x="9909628" y="5560344"/>
                  <a:ext cx="366793" cy="148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Line 440">
                  <a:extLst>
                    <a:ext uri="{FF2B5EF4-FFF2-40B4-BE49-F238E27FC236}">
                      <a16:creationId xmlns:a16="http://schemas.microsoft.com/office/drawing/2014/main" id="{E3BCB46D-EF32-8C42-A43A-1B0DAF759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83508" y="5013435"/>
                  <a:ext cx="404236" cy="207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CE6E1140-BC2F-9947-9B51-91DC5079ABB1}"/>
                    </a:ext>
                  </a:extLst>
                </p:cNvPr>
                <p:cNvCxnSpPr/>
                <p:nvPr/>
              </p:nvCxnSpPr>
              <p:spPr>
                <a:xfrm flipH="1">
                  <a:off x="10124718" y="2146305"/>
                  <a:ext cx="761467" cy="57735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9EF5B4FA-3960-F54C-936B-C64147078447}"/>
                    </a:ext>
                  </a:extLst>
                </p:cNvPr>
                <p:cNvCxnSpPr/>
                <p:nvPr/>
              </p:nvCxnSpPr>
              <p:spPr>
                <a:xfrm flipH="1">
                  <a:off x="10124718" y="2245186"/>
                  <a:ext cx="397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691B45AC-C5E3-D24E-9C63-05D00B08C71D}"/>
                    </a:ext>
                  </a:extLst>
                </p:cNvPr>
                <p:cNvCxnSpPr/>
                <p:nvPr/>
              </p:nvCxnSpPr>
              <p:spPr>
                <a:xfrm flipH="1">
                  <a:off x="10696218" y="2177379"/>
                  <a:ext cx="149360" cy="518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59EB46BB-F3EA-4248-B631-AC80BEB74EF0}"/>
                    </a:ext>
                  </a:extLst>
                </p:cNvPr>
                <p:cNvCxnSpPr/>
                <p:nvPr/>
              </p:nvCxnSpPr>
              <p:spPr>
                <a:xfrm flipH="1">
                  <a:off x="10166249" y="2695840"/>
                  <a:ext cx="574283" cy="278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C562C7DD-3FD1-0E4C-B308-744C6C87FC79}"/>
                    </a:ext>
                  </a:extLst>
                </p:cNvPr>
                <p:cNvCxnSpPr/>
                <p:nvPr/>
              </p:nvCxnSpPr>
              <p:spPr>
                <a:xfrm flipH="1">
                  <a:off x="10093625" y="2146305"/>
                  <a:ext cx="788589" cy="9888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6793D61B-AD50-A246-A5C0-38DF48C17738}"/>
                    </a:ext>
                  </a:extLst>
                </p:cNvPr>
                <p:cNvCxnSpPr/>
                <p:nvPr/>
              </p:nvCxnSpPr>
              <p:spPr>
                <a:xfrm flipH="1">
                  <a:off x="10886186" y="2104198"/>
                  <a:ext cx="279002" cy="421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EDD09B84-3AA8-0948-AB6C-1D5CBFFC5293}"/>
                    </a:ext>
                  </a:extLst>
                </p:cNvPr>
                <p:cNvCxnSpPr/>
                <p:nvPr/>
              </p:nvCxnSpPr>
              <p:spPr>
                <a:xfrm flipH="1" flipV="1">
                  <a:off x="10706077" y="2695840"/>
                  <a:ext cx="353541" cy="6780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C777BA08-17B1-254B-BCB6-583E10254EC6}"/>
                    </a:ext>
                  </a:extLst>
                </p:cNvPr>
                <p:cNvCxnSpPr/>
                <p:nvPr/>
              </p:nvCxnSpPr>
              <p:spPr>
                <a:xfrm flipH="1">
                  <a:off x="8793306" y="2245186"/>
                  <a:ext cx="1300319" cy="6066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Line 541">
                  <a:extLst>
                    <a:ext uri="{FF2B5EF4-FFF2-40B4-BE49-F238E27FC236}">
                      <a16:creationId xmlns:a16="http://schemas.microsoft.com/office/drawing/2014/main" id="{C44ADC96-78DA-C64F-AF97-4FFA68D2E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02788" y="4090252"/>
                  <a:ext cx="429324" cy="705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424">
                  <a:extLst>
                    <a:ext uri="{FF2B5EF4-FFF2-40B4-BE49-F238E27FC236}">
                      <a16:creationId xmlns:a16="http://schemas.microsoft.com/office/drawing/2014/main" id="{845B46BE-685D-2D4E-AD26-5684794D1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68637" y="4024329"/>
                  <a:ext cx="969051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62" name="Picture 778" descr="antenna_radiation_stylized">
                <a:extLst>
                  <a:ext uri="{FF2B5EF4-FFF2-40B4-BE49-F238E27FC236}">
                    <a16:creationId xmlns:a16="http://schemas.microsoft.com/office/drawing/2014/main" id="{B73E5F98-BC74-DB47-BA02-5F29DC6757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2238" y="3813930"/>
                <a:ext cx="506412" cy="106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0" name="Picture 781" descr="antenna_radiation_stylized">
                <a:extLst>
                  <a:ext uri="{FF2B5EF4-FFF2-40B4-BE49-F238E27FC236}">
                    <a16:creationId xmlns:a16="http://schemas.microsoft.com/office/drawing/2014/main" id="{5F858A2F-D0F0-7E47-8EF1-4C37898F9C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2073" y="5480938"/>
                <a:ext cx="452014" cy="95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799" descr="cell_tower_radiation copy">
                <a:extLst>
                  <a:ext uri="{FF2B5EF4-FFF2-40B4-BE49-F238E27FC236}">
                    <a16:creationId xmlns:a16="http://schemas.microsoft.com/office/drawing/2014/main" id="{B5B28CD6-3076-384D-8180-86543C59B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866" y="2158167"/>
                <a:ext cx="457200" cy="33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Oval 800">
                <a:extLst>
                  <a:ext uri="{FF2B5EF4-FFF2-40B4-BE49-F238E27FC236}">
                    <a16:creationId xmlns:a16="http://schemas.microsoft.com/office/drawing/2014/main" id="{271D03F6-D85B-EC41-803D-EFAA96DAE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4541" y="2292995"/>
                <a:ext cx="52388" cy="4948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11D2D3D5-CF37-8945-8D0A-CBA0214240EA}"/>
              </a:ext>
            </a:extLst>
          </p:cNvPr>
          <p:cNvGrpSpPr/>
          <p:nvPr/>
        </p:nvGrpSpPr>
        <p:grpSpPr>
          <a:xfrm>
            <a:off x="7613882" y="2107963"/>
            <a:ext cx="3540395" cy="3733733"/>
            <a:chOff x="7619038" y="2102861"/>
            <a:chExt cx="3540395" cy="3733733"/>
          </a:xfrm>
        </p:grpSpPr>
        <p:sp>
          <p:nvSpPr>
            <p:cNvPr id="239" name="Line 426">
              <a:extLst>
                <a:ext uri="{FF2B5EF4-FFF2-40B4-BE49-F238E27FC236}">
                  <a16:creationId xmlns:a16="http://schemas.microsoft.com/office/drawing/2014/main" id="{DDAEB50C-98DD-DA43-B9C4-9AB7F9ED5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3016" y="2695257"/>
              <a:ext cx="227964" cy="174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1" name="Group 783">
              <a:extLst>
                <a:ext uri="{FF2B5EF4-FFF2-40B4-BE49-F238E27FC236}">
                  <a16:creationId xmlns:a16="http://schemas.microsoft.com/office/drawing/2014/main" id="{02FEAFB4-9831-B64A-9F54-92C532E8F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854" y="2304274"/>
              <a:ext cx="298450" cy="464008"/>
              <a:chOff x="3130" y="3288"/>
              <a:chExt cx="410" cy="742"/>
            </a:xfrm>
          </p:grpSpPr>
          <p:sp>
            <p:nvSpPr>
              <p:cNvPr id="244" name="Line 270">
                <a:extLst>
                  <a:ext uri="{FF2B5EF4-FFF2-40B4-BE49-F238E27FC236}">
                    <a16:creationId xmlns:a16="http://schemas.microsoft.com/office/drawing/2014/main" id="{A9300902-94F3-8949-9A54-8B95986AC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Line 271">
                <a:extLst>
                  <a:ext uri="{FF2B5EF4-FFF2-40B4-BE49-F238E27FC236}">
                    <a16:creationId xmlns:a16="http://schemas.microsoft.com/office/drawing/2014/main" id="{B93F32E3-8690-BD4B-B848-94E1FAAB5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Line 272">
                <a:extLst>
                  <a:ext uri="{FF2B5EF4-FFF2-40B4-BE49-F238E27FC236}">
                    <a16:creationId xmlns:a16="http://schemas.microsoft.com/office/drawing/2014/main" id="{AB0BEDC3-F0F0-4E42-A55F-57AC0548D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Line 273">
                <a:extLst>
                  <a:ext uri="{FF2B5EF4-FFF2-40B4-BE49-F238E27FC236}">
                    <a16:creationId xmlns:a16="http://schemas.microsoft.com/office/drawing/2014/main" id="{3AF299DE-8F54-D84C-B398-5B3B44C53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Line 274">
                <a:extLst>
                  <a:ext uri="{FF2B5EF4-FFF2-40B4-BE49-F238E27FC236}">
                    <a16:creationId xmlns:a16="http://schemas.microsoft.com/office/drawing/2014/main" id="{C2005C3C-C4BA-FD44-A127-E5C4FE594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Line 275">
                <a:extLst>
                  <a:ext uri="{FF2B5EF4-FFF2-40B4-BE49-F238E27FC236}">
                    <a16:creationId xmlns:a16="http://schemas.microsoft.com/office/drawing/2014/main" id="{948DF918-9246-AF45-A55F-C5B743663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Line 276">
                <a:extLst>
                  <a:ext uri="{FF2B5EF4-FFF2-40B4-BE49-F238E27FC236}">
                    <a16:creationId xmlns:a16="http://schemas.microsoft.com/office/drawing/2014/main" id="{3D1534AB-9253-A140-B4C5-81F085C45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Line 277">
                <a:extLst>
                  <a:ext uri="{FF2B5EF4-FFF2-40B4-BE49-F238E27FC236}">
                    <a16:creationId xmlns:a16="http://schemas.microsoft.com/office/drawing/2014/main" id="{3BA377A2-6A51-F64B-AA8B-4FB90FAA7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Line 278">
                <a:extLst>
                  <a:ext uri="{FF2B5EF4-FFF2-40B4-BE49-F238E27FC236}">
                    <a16:creationId xmlns:a16="http://schemas.microsoft.com/office/drawing/2014/main" id="{FA310FA6-4B1E-0047-8066-8AF44673F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Line 279">
                <a:extLst>
                  <a:ext uri="{FF2B5EF4-FFF2-40B4-BE49-F238E27FC236}">
                    <a16:creationId xmlns:a16="http://schemas.microsoft.com/office/drawing/2014/main" id="{254B094E-F3D3-0F46-BF4E-A226644B0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Line 280">
                <a:extLst>
                  <a:ext uri="{FF2B5EF4-FFF2-40B4-BE49-F238E27FC236}">
                    <a16:creationId xmlns:a16="http://schemas.microsoft.com/office/drawing/2014/main" id="{9805319A-9CA5-7340-811A-8DBCB5A2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Line 281">
                <a:extLst>
                  <a:ext uri="{FF2B5EF4-FFF2-40B4-BE49-F238E27FC236}">
                    <a16:creationId xmlns:a16="http://schemas.microsoft.com/office/drawing/2014/main" id="{6042C4DF-7427-904B-A064-26708AF48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Line 282">
                <a:extLst>
                  <a:ext uri="{FF2B5EF4-FFF2-40B4-BE49-F238E27FC236}">
                    <a16:creationId xmlns:a16="http://schemas.microsoft.com/office/drawing/2014/main" id="{21FF36A4-E56F-C94A-8E67-9A6E4DA84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Line 283">
                <a:extLst>
                  <a:ext uri="{FF2B5EF4-FFF2-40B4-BE49-F238E27FC236}">
                    <a16:creationId xmlns:a16="http://schemas.microsoft.com/office/drawing/2014/main" id="{C6A0831D-FA2C-E744-8FE0-FDFDDB5FD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Line 284">
                <a:extLst>
                  <a:ext uri="{FF2B5EF4-FFF2-40B4-BE49-F238E27FC236}">
                    <a16:creationId xmlns:a16="http://schemas.microsoft.com/office/drawing/2014/main" id="{65548550-729A-4849-9DC4-127F8FE86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1" name="Picture 777" descr="access_point_stylized_small">
              <a:extLst>
                <a:ext uri="{FF2B5EF4-FFF2-40B4-BE49-F238E27FC236}">
                  <a16:creationId xmlns:a16="http://schemas.microsoft.com/office/drawing/2014/main" id="{FA9A412B-D725-D449-8707-A3626DCB4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38" y="3856797"/>
              <a:ext cx="370169" cy="30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" name="Picture 780" descr="access_point_stylized_small">
              <a:extLst>
                <a:ext uri="{FF2B5EF4-FFF2-40B4-BE49-F238E27FC236}">
                  <a16:creationId xmlns:a16="http://schemas.microsoft.com/office/drawing/2014/main" id="{AC22920E-0555-BA45-9B6A-B76172153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766" y="5519130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DE035BC7-2762-3044-BE80-C91EC827E65C}"/>
                </a:ext>
              </a:extLst>
            </p:cNvPr>
            <p:cNvGrpSpPr/>
            <p:nvPr/>
          </p:nvGrpSpPr>
          <p:grpSpPr>
            <a:xfrm>
              <a:off x="9788714" y="4984881"/>
              <a:ext cx="393760" cy="218578"/>
              <a:chOff x="7493876" y="2774731"/>
              <a:chExt cx="1481958" cy="894622"/>
            </a:xfrm>
          </p:grpSpPr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BEE06200-7AF9-4A43-9447-2349DCBFF94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3340A80C-5091-6D49-89E5-375F02E9486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B2821126-95C5-B044-AEBC-BA333FAF6B2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75" name="Freeform 474">
                  <a:extLst>
                    <a:ext uri="{FF2B5EF4-FFF2-40B4-BE49-F238E27FC236}">
                      <a16:creationId xmlns:a16="http://schemas.microsoft.com/office/drawing/2014/main" id="{B76A81D4-5DC8-C241-B209-B819BC6D74F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Freeform 475">
                  <a:extLst>
                    <a:ext uri="{FF2B5EF4-FFF2-40B4-BE49-F238E27FC236}">
                      <a16:creationId xmlns:a16="http://schemas.microsoft.com/office/drawing/2014/main" id="{6F6ED06A-086C-754C-BE82-59E2830CF0D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Freeform 476">
                  <a:extLst>
                    <a:ext uri="{FF2B5EF4-FFF2-40B4-BE49-F238E27FC236}">
                      <a16:creationId xmlns:a16="http://schemas.microsoft.com/office/drawing/2014/main" id="{A32340AB-4CC3-5442-987B-A47EF2040F1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AC0AB71B-FD2B-9C4A-AE22-B586FC33568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60B6F784-668B-5D4B-A622-66CCE6350B84}"/>
                </a:ext>
              </a:extLst>
            </p:cNvPr>
            <p:cNvGrpSpPr/>
            <p:nvPr/>
          </p:nvGrpSpPr>
          <p:grpSpPr>
            <a:xfrm>
              <a:off x="9854521" y="5333935"/>
              <a:ext cx="309740" cy="190838"/>
              <a:chOff x="3668110" y="2448910"/>
              <a:chExt cx="3794234" cy="2165130"/>
            </a:xfrm>
          </p:grpSpPr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275B9F34-60F1-4A43-AAD4-D58802DAAC8F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778A1510-2C69-F848-B6B3-6C73FF16369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85BFF772-B3A6-F548-BDE0-8AEB95F33FB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24" name="Freeform 523">
                  <a:extLst>
                    <a:ext uri="{FF2B5EF4-FFF2-40B4-BE49-F238E27FC236}">
                      <a16:creationId xmlns:a16="http://schemas.microsoft.com/office/drawing/2014/main" id="{B37A32DB-8119-5447-A58C-87AD1FDF0EB7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Freeform 524">
                  <a:extLst>
                    <a:ext uri="{FF2B5EF4-FFF2-40B4-BE49-F238E27FC236}">
                      <a16:creationId xmlns:a16="http://schemas.microsoft.com/office/drawing/2014/main" id="{58EF4D92-6D83-864D-92A9-A1264053688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Freeform 525">
                  <a:extLst>
                    <a:ext uri="{FF2B5EF4-FFF2-40B4-BE49-F238E27FC236}">
                      <a16:creationId xmlns:a16="http://schemas.microsoft.com/office/drawing/2014/main" id="{79E03014-7882-0546-B7FE-50715AB53593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Freeform 526">
                  <a:extLst>
                    <a:ext uri="{FF2B5EF4-FFF2-40B4-BE49-F238E27FC236}">
                      <a16:creationId xmlns:a16="http://schemas.microsoft.com/office/drawing/2014/main" id="{530508B2-B7B9-B347-8151-5F7967C6BEDA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11A03BFE-097D-3B42-AA2B-11FFEA70FF5B}"/>
                </a:ext>
              </a:extLst>
            </p:cNvPr>
            <p:cNvGrpSpPr/>
            <p:nvPr/>
          </p:nvGrpSpPr>
          <p:grpSpPr>
            <a:xfrm>
              <a:off x="8681775" y="4962318"/>
              <a:ext cx="393760" cy="218578"/>
              <a:chOff x="7493876" y="2774731"/>
              <a:chExt cx="1481958" cy="894622"/>
            </a:xfrm>
          </p:grpSpPr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89B10910-D4AF-3246-860A-25F1D908938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F9BAB47F-DDD3-BE44-9A9E-FC2F670519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753018A5-48AB-6D40-BB99-E6281192F8D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83" name="Freeform 482">
                  <a:extLst>
                    <a:ext uri="{FF2B5EF4-FFF2-40B4-BE49-F238E27FC236}">
                      <a16:creationId xmlns:a16="http://schemas.microsoft.com/office/drawing/2014/main" id="{BD7DB5A0-40AC-504F-93F8-89A5617E2AE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483">
                  <a:extLst>
                    <a:ext uri="{FF2B5EF4-FFF2-40B4-BE49-F238E27FC236}">
                      <a16:creationId xmlns:a16="http://schemas.microsoft.com/office/drawing/2014/main" id="{DBEBB83D-40BF-8849-BAAA-59AB22EA085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18930CC0-2525-0C49-9555-463122A4FBB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485">
                  <a:extLst>
                    <a:ext uri="{FF2B5EF4-FFF2-40B4-BE49-F238E27FC236}">
                      <a16:creationId xmlns:a16="http://schemas.microsoft.com/office/drawing/2014/main" id="{0C651989-7B8A-F043-A1B6-F47D8764FCE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DE45D3AB-47E3-364E-81D6-324D69CE101C}"/>
                </a:ext>
              </a:extLst>
            </p:cNvPr>
            <p:cNvGrpSpPr/>
            <p:nvPr/>
          </p:nvGrpSpPr>
          <p:grpSpPr>
            <a:xfrm>
              <a:off x="8316676" y="5189331"/>
              <a:ext cx="309740" cy="190838"/>
              <a:chOff x="3668110" y="2448910"/>
              <a:chExt cx="3794234" cy="2165130"/>
            </a:xfrm>
          </p:grpSpPr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72425686-3D93-0646-A923-6ADF75485CDC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6ADFF160-CF04-7049-A6D4-1C789FDD39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AFDD9D33-8D17-F840-A9A5-3807DD3BA314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533" name="Freeform 532">
                  <a:extLst>
                    <a:ext uri="{FF2B5EF4-FFF2-40B4-BE49-F238E27FC236}">
                      <a16:creationId xmlns:a16="http://schemas.microsoft.com/office/drawing/2014/main" id="{3AF3452D-972F-6944-8123-ECA4288786D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 533">
                  <a:extLst>
                    <a:ext uri="{FF2B5EF4-FFF2-40B4-BE49-F238E27FC236}">
                      <a16:creationId xmlns:a16="http://schemas.microsoft.com/office/drawing/2014/main" id="{BA43E42C-CD9B-1744-BEEC-9E664114AC8E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 534">
                  <a:extLst>
                    <a:ext uri="{FF2B5EF4-FFF2-40B4-BE49-F238E27FC236}">
                      <a16:creationId xmlns:a16="http://schemas.microsoft.com/office/drawing/2014/main" id="{42EF7BB0-4257-F646-805E-AFBA92B62F9D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Freeform 535">
                  <a:extLst>
                    <a:ext uri="{FF2B5EF4-FFF2-40B4-BE49-F238E27FC236}">
                      <a16:creationId xmlns:a16="http://schemas.microsoft.com/office/drawing/2014/main" id="{95AEC175-56C0-C14B-9DC5-693400B124A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CBD7A282-C22D-714A-88F1-C7D4EDD107F8}"/>
                </a:ext>
              </a:extLst>
            </p:cNvPr>
            <p:cNvGrpSpPr/>
            <p:nvPr/>
          </p:nvGrpSpPr>
          <p:grpSpPr>
            <a:xfrm>
              <a:off x="8444983" y="2807207"/>
              <a:ext cx="353678" cy="168275"/>
              <a:chOff x="7493876" y="2774731"/>
              <a:chExt cx="1481958" cy="894622"/>
            </a:xfrm>
          </p:grpSpPr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3C206862-9269-EE48-877D-EE261101A44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9B69A2C6-F31C-E749-B77A-1818B15E1B3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08BE9AB8-F5DA-4D4A-9621-9AB05D691F0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56E730F0-5BB3-6446-9D5B-82D51B9EDAF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5BA37E27-2FC6-BA43-8A97-14171CB51FD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CCB37CB3-304F-6144-85D0-8B420BDD088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Freeform 413">
                  <a:extLst>
                    <a:ext uri="{FF2B5EF4-FFF2-40B4-BE49-F238E27FC236}">
                      <a16:creationId xmlns:a16="http://schemas.microsoft.com/office/drawing/2014/main" id="{BD0CA8E5-A033-834A-A402-E2EFB2FBBF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F0DE4078-0801-A244-9A82-F7502B8B24A0}"/>
                </a:ext>
              </a:extLst>
            </p:cNvPr>
            <p:cNvGrpSpPr/>
            <p:nvPr/>
          </p:nvGrpSpPr>
          <p:grpSpPr>
            <a:xfrm>
              <a:off x="8055226" y="3960892"/>
              <a:ext cx="354986" cy="175668"/>
              <a:chOff x="7493876" y="2774731"/>
              <a:chExt cx="1481958" cy="894622"/>
            </a:xfrm>
          </p:grpSpPr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EA784F43-D793-4342-92F3-EBC3632212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5841943-4184-5D4E-AAD4-8FEAC9D7330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3FBC748-DCBA-AA41-A6F7-895374D50CD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19" name="Freeform 418">
                  <a:extLst>
                    <a:ext uri="{FF2B5EF4-FFF2-40B4-BE49-F238E27FC236}">
                      <a16:creationId xmlns:a16="http://schemas.microsoft.com/office/drawing/2014/main" id="{96DA1F2B-2063-8C40-BF46-086C20D317A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 419">
                  <a:extLst>
                    <a:ext uri="{FF2B5EF4-FFF2-40B4-BE49-F238E27FC236}">
                      <a16:creationId xmlns:a16="http://schemas.microsoft.com/office/drawing/2014/main" id="{8A1EF987-02EE-DA4D-8224-02537D5034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 420">
                  <a:extLst>
                    <a:ext uri="{FF2B5EF4-FFF2-40B4-BE49-F238E27FC236}">
                      <a16:creationId xmlns:a16="http://schemas.microsoft.com/office/drawing/2014/main" id="{1FC5854A-AF8F-6841-92AD-B18DDAF1E99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 421">
                  <a:extLst>
                    <a:ext uri="{FF2B5EF4-FFF2-40B4-BE49-F238E27FC236}">
                      <a16:creationId xmlns:a16="http://schemas.microsoft.com/office/drawing/2014/main" id="{A510FA68-BEB6-B54A-A1D4-984168F8571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2B7B73B-1125-084D-8669-C68CC371DDC6}"/>
                </a:ext>
              </a:extLst>
            </p:cNvPr>
            <p:cNvGrpSpPr/>
            <p:nvPr/>
          </p:nvGrpSpPr>
          <p:grpSpPr>
            <a:xfrm>
              <a:off x="10889241" y="3596263"/>
              <a:ext cx="170989" cy="97052"/>
              <a:chOff x="7493876" y="2774731"/>
              <a:chExt cx="1481958" cy="894622"/>
            </a:xfrm>
          </p:grpSpPr>
          <p:sp>
            <p:nvSpPr>
              <p:cNvPr id="456" name="Freeform 455">
                <a:extLst>
                  <a:ext uri="{FF2B5EF4-FFF2-40B4-BE49-F238E27FC236}">
                    <a16:creationId xmlns:a16="http://schemas.microsoft.com/office/drawing/2014/main" id="{3196A4F9-B139-4D4B-B210-0318216604F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1D1C7F3A-BE45-014B-AF9C-58CA77DA029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83DFFE47-64E8-F54C-8ABC-E896DA957F0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9" name="Freeform 458">
                  <a:extLst>
                    <a:ext uri="{FF2B5EF4-FFF2-40B4-BE49-F238E27FC236}">
                      <a16:creationId xmlns:a16="http://schemas.microsoft.com/office/drawing/2014/main" id="{2A9F0EE2-8F99-EB4D-9331-7AE3BDCBE9C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 459">
                  <a:extLst>
                    <a:ext uri="{FF2B5EF4-FFF2-40B4-BE49-F238E27FC236}">
                      <a16:creationId xmlns:a16="http://schemas.microsoft.com/office/drawing/2014/main" id="{2E314A90-8DB8-2A49-8BB6-D51C2DAE9CF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7D8C0277-204E-2B4D-B954-94739B9DE72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69955D3C-6D1B-EA40-8228-73DF0156415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E166183D-5423-4E4A-AD63-A361EDE184C0}"/>
                </a:ext>
              </a:extLst>
            </p:cNvPr>
            <p:cNvGrpSpPr/>
            <p:nvPr/>
          </p:nvGrpSpPr>
          <p:grpSpPr>
            <a:xfrm>
              <a:off x="10415765" y="3491036"/>
              <a:ext cx="353678" cy="198344"/>
              <a:chOff x="7493876" y="2774731"/>
              <a:chExt cx="1481958" cy="894622"/>
            </a:xfrm>
          </p:grpSpPr>
          <p:sp>
            <p:nvSpPr>
              <p:cNvPr id="616" name="Freeform 615">
                <a:extLst>
                  <a:ext uri="{FF2B5EF4-FFF2-40B4-BE49-F238E27FC236}">
                    <a16:creationId xmlns:a16="http://schemas.microsoft.com/office/drawing/2014/main" id="{8470D159-2329-7F46-9191-000B96A32C7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825BDAE5-F4DB-9148-9BC8-0F6F2D1E653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237F0420-A845-064A-97A2-458F63D673C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19" name="Freeform 618">
                  <a:extLst>
                    <a:ext uri="{FF2B5EF4-FFF2-40B4-BE49-F238E27FC236}">
                      <a16:creationId xmlns:a16="http://schemas.microsoft.com/office/drawing/2014/main" id="{D11109B9-8A56-A945-BA04-5A564B10300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>
                  <a:extLst>
                    <a:ext uri="{FF2B5EF4-FFF2-40B4-BE49-F238E27FC236}">
                      <a16:creationId xmlns:a16="http://schemas.microsoft.com/office/drawing/2014/main" id="{170AB2AC-06DB-034E-A5C4-0C8F62E3BE4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>
                  <a:extLst>
                    <a:ext uri="{FF2B5EF4-FFF2-40B4-BE49-F238E27FC236}">
                      <a16:creationId xmlns:a16="http://schemas.microsoft.com/office/drawing/2014/main" id="{E41AEAC2-F85C-4A4E-B0B9-D5C02217D6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>
                  <a:extLst>
                    <a:ext uri="{FF2B5EF4-FFF2-40B4-BE49-F238E27FC236}">
                      <a16:creationId xmlns:a16="http://schemas.microsoft.com/office/drawing/2014/main" id="{7955A7EE-741F-9740-8344-A2BC817675A5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C471E59B-7A0B-AE4F-95D6-F76514D2D55A}"/>
                </a:ext>
              </a:extLst>
            </p:cNvPr>
            <p:cNvGrpSpPr/>
            <p:nvPr/>
          </p:nvGrpSpPr>
          <p:grpSpPr>
            <a:xfrm>
              <a:off x="9953880" y="2197190"/>
              <a:ext cx="353678" cy="198344"/>
              <a:chOff x="7493876" y="2774731"/>
              <a:chExt cx="1481958" cy="894622"/>
            </a:xfrm>
          </p:grpSpPr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8CD016E7-5480-8E4E-94F7-201A1C6046D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593A573C-B6D6-684E-BA73-8F7F7FA8D57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2C09AC60-D16C-A948-B25E-01CF60EAAD7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1" name="Freeform 580">
                  <a:extLst>
                    <a:ext uri="{FF2B5EF4-FFF2-40B4-BE49-F238E27FC236}">
                      <a16:creationId xmlns:a16="http://schemas.microsoft.com/office/drawing/2014/main" id="{D9A85682-B6A6-2344-B24D-66A792630B3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Freeform 581">
                  <a:extLst>
                    <a:ext uri="{FF2B5EF4-FFF2-40B4-BE49-F238E27FC236}">
                      <a16:creationId xmlns:a16="http://schemas.microsoft.com/office/drawing/2014/main" id="{52EBCF47-0621-B64C-B884-20683D14D92A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Freeform 582">
                  <a:extLst>
                    <a:ext uri="{FF2B5EF4-FFF2-40B4-BE49-F238E27FC236}">
                      <a16:creationId xmlns:a16="http://schemas.microsoft.com/office/drawing/2014/main" id="{83AAD1CC-D818-A245-9CF9-C4877A62A5D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Freeform 583">
                  <a:extLst>
                    <a:ext uri="{FF2B5EF4-FFF2-40B4-BE49-F238E27FC236}">
                      <a16:creationId xmlns:a16="http://schemas.microsoft.com/office/drawing/2014/main" id="{51F55DD1-3A8F-0242-A470-690BE99AC68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93" name="Group 592">
              <a:extLst>
                <a:ext uri="{FF2B5EF4-FFF2-40B4-BE49-F238E27FC236}">
                  <a16:creationId xmlns:a16="http://schemas.microsoft.com/office/drawing/2014/main" id="{7BF36121-B4F6-2447-9F5B-F29B627F3B2A}"/>
                </a:ext>
              </a:extLst>
            </p:cNvPr>
            <p:cNvGrpSpPr/>
            <p:nvPr/>
          </p:nvGrpSpPr>
          <p:grpSpPr>
            <a:xfrm>
              <a:off x="10532370" y="2608265"/>
              <a:ext cx="353678" cy="198344"/>
              <a:chOff x="7493876" y="2774731"/>
              <a:chExt cx="1481958" cy="894622"/>
            </a:xfrm>
          </p:grpSpPr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D13949CD-BE6A-5744-98EE-61BE5EE60D4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F3651F16-DD17-4D47-9A8D-8EFA601CA85B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10CA9012-91B2-A449-8A2E-65BA6061B48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97" name="Freeform 596">
                  <a:extLst>
                    <a:ext uri="{FF2B5EF4-FFF2-40B4-BE49-F238E27FC236}">
                      <a16:creationId xmlns:a16="http://schemas.microsoft.com/office/drawing/2014/main" id="{964BBEA0-D220-6747-850B-459388ABF25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Freeform 597">
                  <a:extLst>
                    <a:ext uri="{FF2B5EF4-FFF2-40B4-BE49-F238E27FC236}">
                      <a16:creationId xmlns:a16="http://schemas.microsoft.com/office/drawing/2014/main" id="{ADEC5ED7-ED4C-584D-AB78-AA02A93E946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Freeform 598">
                  <a:extLst>
                    <a:ext uri="{FF2B5EF4-FFF2-40B4-BE49-F238E27FC236}">
                      <a16:creationId xmlns:a16="http://schemas.microsoft.com/office/drawing/2014/main" id="{F45598BF-44BC-354D-9020-97A874C585B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Freeform 599">
                  <a:extLst>
                    <a:ext uri="{FF2B5EF4-FFF2-40B4-BE49-F238E27FC236}">
                      <a16:creationId xmlns:a16="http://schemas.microsoft.com/office/drawing/2014/main" id="{3A2BDF5D-2CA0-2145-8059-D8F121D4D3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187A607B-CA61-BE46-8032-8E34596E7689}"/>
                </a:ext>
              </a:extLst>
            </p:cNvPr>
            <p:cNvGrpSpPr/>
            <p:nvPr/>
          </p:nvGrpSpPr>
          <p:grpSpPr>
            <a:xfrm>
              <a:off x="10648981" y="2102861"/>
              <a:ext cx="353678" cy="198344"/>
              <a:chOff x="7493876" y="2774731"/>
              <a:chExt cx="1481958" cy="894622"/>
            </a:xfrm>
          </p:grpSpPr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EB8C3753-6F83-F64B-9439-656B124AA3B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F476EE06-2893-8D4D-AF54-92697A0FE8A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04" name="Group 603">
                <a:extLst>
                  <a:ext uri="{FF2B5EF4-FFF2-40B4-BE49-F238E27FC236}">
                    <a16:creationId xmlns:a16="http://schemas.microsoft.com/office/drawing/2014/main" id="{5DED3EC9-29B0-8D48-BC37-13731DFE683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05" name="Freeform 604">
                  <a:extLst>
                    <a:ext uri="{FF2B5EF4-FFF2-40B4-BE49-F238E27FC236}">
                      <a16:creationId xmlns:a16="http://schemas.microsoft.com/office/drawing/2014/main" id="{D08D678C-613A-3543-B832-EE51616C693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Freeform 605">
                  <a:extLst>
                    <a:ext uri="{FF2B5EF4-FFF2-40B4-BE49-F238E27FC236}">
                      <a16:creationId xmlns:a16="http://schemas.microsoft.com/office/drawing/2014/main" id="{9EB7819C-4684-3347-AA14-421D743ECB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Freeform 606">
                  <a:extLst>
                    <a:ext uri="{FF2B5EF4-FFF2-40B4-BE49-F238E27FC236}">
                      <a16:creationId xmlns:a16="http://schemas.microsoft.com/office/drawing/2014/main" id="{F23E654E-4CEA-E346-A508-15310ABC704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Freeform 607">
                  <a:extLst>
                    <a:ext uri="{FF2B5EF4-FFF2-40B4-BE49-F238E27FC236}">
                      <a16:creationId xmlns:a16="http://schemas.microsoft.com/office/drawing/2014/main" id="{EF443A10-9F41-BB4D-8E65-E94AEE09BDA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7CCD8656-0FD3-B844-BC6C-33CE0577598D}"/>
                </a:ext>
              </a:extLst>
            </p:cNvPr>
            <p:cNvGrpSpPr/>
            <p:nvPr/>
          </p:nvGrpSpPr>
          <p:grpSpPr>
            <a:xfrm>
              <a:off x="9103944" y="3951522"/>
              <a:ext cx="367224" cy="240304"/>
              <a:chOff x="7493876" y="2774731"/>
              <a:chExt cx="1481958" cy="894622"/>
            </a:xfrm>
          </p:grpSpPr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7CF4B187-63BE-654E-852A-09C69503C97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3B5270E4-3067-1643-B96C-CE5CEE09747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3BECC0F9-CE1F-254B-B04F-1EAA89C59C9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8" name="Freeform 557">
                  <a:extLst>
                    <a:ext uri="{FF2B5EF4-FFF2-40B4-BE49-F238E27FC236}">
                      <a16:creationId xmlns:a16="http://schemas.microsoft.com/office/drawing/2014/main" id="{7C55C6EE-4672-4F4F-A2F8-2821804F594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Freeform 558">
                  <a:extLst>
                    <a:ext uri="{FF2B5EF4-FFF2-40B4-BE49-F238E27FC236}">
                      <a16:creationId xmlns:a16="http://schemas.microsoft.com/office/drawing/2014/main" id="{C3B242E2-FAA3-F340-B7F0-35D87BB6BAA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Freeform 559">
                  <a:extLst>
                    <a:ext uri="{FF2B5EF4-FFF2-40B4-BE49-F238E27FC236}">
                      <a16:creationId xmlns:a16="http://schemas.microsoft.com/office/drawing/2014/main" id="{87ED7762-177B-454C-AA37-EB518D75B66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reeform 560">
                  <a:extLst>
                    <a:ext uri="{FF2B5EF4-FFF2-40B4-BE49-F238E27FC236}">
                      <a16:creationId xmlns:a16="http://schemas.microsoft.com/office/drawing/2014/main" id="{AD88A8A1-4E2B-154E-845D-5419478A1D2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1A0C1583-3B4A-E44D-BB19-B20517502EBD}"/>
                </a:ext>
              </a:extLst>
            </p:cNvPr>
            <p:cNvGrpSpPr/>
            <p:nvPr/>
          </p:nvGrpSpPr>
          <p:grpSpPr>
            <a:xfrm>
              <a:off x="9985282" y="2656463"/>
              <a:ext cx="353678" cy="198344"/>
              <a:chOff x="7493876" y="2774731"/>
              <a:chExt cx="1481958" cy="894622"/>
            </a:xfrm>
          </p:grpSpPr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196997C3-A7DB-5041-AC08-10F980FB77E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5F84A336-003F-D045-8717-1066774A69E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88" name="Group 587">
                <a:extLst>
                  <a:ext uri="{FF2B5EF4-FFF2-40B4-BE49-F238E27FC236}">
                    <a16:creationId xmlns:a16="http://schemas.microsoft.com/office/drawing/2014/main" id="{FF876992-AF96-3545-9CEA-A02174E1151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89" name="Freeform 588">
                  <a:extLst>
                    <a:ext uri="{FF2B5EF4-FFF2-40B4-BE49-F238E27FC236}">
                      <a16:creationId xmlns:a16="http://schemas.microsoft.com/office/drawing/2014/main" id="{668E6E88-4A46-6C47-A59A-CB9D07441C1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Freeform 589">
                  <a:extLst>
                    <a:ext uri="{FF2B5EF4-FFF2-40B4-BE49-F238E27FC236}">
                      <a16:creationId xmlns:a16="http://schemas.microsoft.com/office/drawing/2014/main" id="{C179B4BA-1D8B-E542-8032-CCB2C08DB97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Freeform 590">
                  <a:extLst>
                    <a:ext uri="{FF2B5EF4-FFF2-40B4-BE49-F238E27FC236}">
                      <a16:creationId xmlns:a16="http://schemas.microsoft.com/office/drawing/2014/main" id="{DCACB29E-ABE8-BA42-AD55-DAF519C17B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Freeform 591">
                  <a:extLst>
                    <a:ext uri="{FF2B5EF4-FFF2-40B4-BE49-F238E27FC236}">
                      <a16:creationId xmlns:a16="http://schemas.microsoft.com/office/drawing/2014/main" id="{FD35A0ED-997C-6D46-9D96-FA8D4339826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158E5A4C-7065-8643-BDC2-3A235B56FEA4}"/>
                </a:ext>
              </a:extLst>
            </p:cNvPr>
            <p:cNvGrpSpPr/>
            <p:nvPr/>
          </p:nvGrpSpPr>
          <p:grpSpPr>
            <a:xfrm>
              <a:off x="9502294" y="3388930"/>
              <a:ext cx="367224" cy="240304"/>
              <a:chOff x="7493876" y="2774731"/>
              <a:chExt cx="1481958" cy="894622"/>
            </a:xfrm>
          </p:grpSpPr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CA8EFAEE-3EA1-2A49-A68E-588F301B692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7A05A3F9-D6B9-D14C-83C8-6C79F0B6B2CC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8AAC1FAD-B7BA-744A-8599-5670C6B0E7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42" name="Freeform 541">
                  <a:extLst>
                    <a:ext uri="{FF2B5EF4-FFF2-40B4-BE49-F238E27FC236}">
                      <a16:creationId xmlns:a16="http://schemas.microsoft.com/office/drawing/2014/main" id="{A016DA82-50DC-224C-84FF-C492EDE01BC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 542">
                  <a:extLst>
                    <a:ext uri="{FF2B5EF4-FFF2-40B4-BE49-F238E27FC236}">
                      <a16:creationId xmlns:a16="http://schemas.microsoft.com/office/drawing/2014/main" id="{3D2D51D6-0AC0-9D43-A55C-E94B7DCA77F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reeform 543">
                  <a:extLst>
                    <a:ext uri="{FF2B5EF4-FFF2-40B4-BE49-F238E27FC236}">
                      <a16:creationId xmlns:a16="http://schemas.microsoft.com/office/drawing/2014/main" id="{76C27F31-4CE4-1242-9801-166D4F66B5E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reeform 544">
                  <a:extLst>
                    <a:ext uri="{FF2B5EF4-FFF2-40B4-BE49-F238E27FC236}">
                      <a16:creationId xmlns:a16="http://schemas.microsoft.com/office/drawing/2014/main" id="{9BC7E87F-2555-8D4C-80CB-0E2F5F4BB0F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4DAC2AB4-F1E4-D740-A4AF-07EE55303854}"/>
                </a:ext>
              </a:extLst>
            </p:cNvPr>
            <p:cNvGrpSpPr/>
            <p:nvPr/>
          </p:nvGrpSpPr>
          <p:grpSpPr>
            <a:xfrm>
              <a:off x="9606710" y="3994661"/>
              <a:ext cx="367224" cy="240304"/>
              <a:chOff x="7493876" y="2774731"/>
              <a:chExt cx="1481958" cy="894622"/>
            </a:xfrm>
          </p:grpSpPr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23E59006-14B9-C64E-A05E-0BD7C00C4A6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2AD17789-C54D-4948-95E6-741F42B1FB2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278D7FE0-D307-E941-967D-E4145732CE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550" name="Freeform 549">
                  <a:extLst>
                    <a:ext uri="{FF2B5EF4-FFF2-40B4-BE49-F238E27FC236}">
                      <a16:creationId xmlns:a16="http://schemas.microsoft.com/office/drawing/2014/main" id="{1ADC6420-4AC2-F544-B940-D0A18615CA5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Freeform 550">
                  <a:extLst>
                    <a:ext uri="{FF2B5EF4-FFF2-40B4-BE49-F238E27FC236}">
                      <a16:creationId xmlns:a16="http://schemas.microsoft.com/office/drawing/2014/main" id="{223E40C5-E2E3-3B42-A86A-26D2D130B7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Freeform 551">
                  <a:extLst>
                    <a:ext uri="{FF2B5EF4-FFF2-40B4-BE49-F238E27FC236}">
                      <a16:creationId xmlns:a16="http://schemas.microsoft.com/office/drawing/2014/main" id="{C6AA2152-8609-214A-AE62-E7DFD1A9E7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Freeform 552">
                  <a:extLst>
                    <a:ext uri="{FF2B5EF4-FFF2-40B4-BE49-F238E27FC236}">
                      <a16:creationId xmlns:a16="http://schemas.microsoft.com/office/drawing/2014/main" id="{7CB5E54A-6719-9747-80B7-8D19331BE78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EA34A94C-D92D-084C-BFEA-F4C8DF0AD275}"/>
                </a:ext>
              </a:extLst>
            </p:cNvPr>
            <p:cNvGrpSpPr/>
            <p:nvPr/>
          </p:nvGrpSpPr>
          <p:grpSpPr>
            <a:xfrm>
              <a:off x="10380415" y="3987223"/>
              <a:ext cx="353678" cy="198344"/>
              <a:chOff x="7493876" y="2774731"/>
              <a:chExt cx="1481958" cy="894622"/>
            </a:xfrm>
          </p:grpSpPr>
          <p:sp>
            <p:nvSpPr>
              <p:cNvPr id="624" name="Freeform 623">
                <a:extLst>
                  <a:ext uri="{FF2B5EF4-FFF2-40B4-BE49-F238E27FC236}">
                    <a16:creationId xmlns:a16="http://schemas.microsoft.com/office/drawing/2014/main" id="{E1E1C6E8-4D60-7F43-BB0E-6D883F10D4A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50975E36-0C2A-6844-A407-23F033DB4BD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3F7EBA29-30EF-C741-94EE-735398C6CFA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627" name="Freeform 626">
                  <a:extLst>
                    <a:ext uri="{FF2B5EF4-FFF2-40B4-BE49-F238E27FC236}">
                      <a16:creationId xmlns:a16="http://schemas.microsoft.com/office/drawing/2014/main" id="{B3AD45B5-1F4B-FF4A-843D-9D062939267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>
                  <a:extLst>
                    <a:ext uri="{FF2B5EF4-FFF2-40B4-BE49-F238E27FC236}">
                      <a16:creationId xmlns:a16="http://schemas.microsoft.com/office/drawing/2014/main" id="{A6F160FF-CBBD-9147-8D0B-92A36BEBF8A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>
                  <a:extLst>
                    <a:ext uri="{FF2B5EF4-FFF2-40B4-BE49-F238E27FC236}">
                      <a16:creationId xmlns:a16="http://schemas.microsoft.com/office/drawing/2014/main" id="{421F3589-EC70-074A-903F-D618ED6F7896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>
                  <a:extLst>
                    <a:ext uri="{FF2B5EF4-FFF2-40B4-BE49-F238E27FC236}">
                      <a16:creationId xmlns:a16="http://schemas.microsoft.com/office/drawing/2014/main" id="{CEC8DEB8-8E24-2948-9AF6-0F3EF908CD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A8C4B740-B92E-8942-8EF4-347710C32F2C}"/>
                </a:ext>
              </a:extLst>
            </p:cNvPr>
            <p:cNvGrpSpPr/>
            <p:nvPr/>
          </p:nvGrpSpPr>
          <p:grpSpPr>
            <a:xfrm>
              <a:off x="9253049" y="4770584"/>
              <a:ext cx="393760" cy="218578"/>
              <a:chOff x="7493876" y="2774731"/>
              <a:chExt cx="1481958" cy="894622"/>
            </a:xfrm>
          </p:grpSpPr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71A9C1C2-E4A0-D74C-8C05-2AD307E7B3E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F366A03-D9E7-9F45-99D3-1CAC10EE2C7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10CB8A50-A713-2549-9F44-B792D2C30CA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67" name="Freeform 466">
                  <a:extLst>
                    <a:ext uri="{FF2B5EF4-FFF2-40B4-BE49-F238E27FC236}">
                      <a16:creationId xmlns:a16="http://schemas.microsoft.com/office/drawing/2014/main" id="{DC4E3153-8354-1145-82FC-C287EF5FE6C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 467">
                  <a:extLst>
                    <a:ext uri="{FF2B5EF4-FFF2-40B4-BE49-F238E27FC236}">
                      <a16:creationId xmlns:a16="http://schemas.microsoft.com/office/drawing/2014/main" id="{99B3C81B-87BA-1A4F-BCAD-DF0EF9C582C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 468">
                  <a:extLst>
                    <a:ext uri="{FF2B5EF4-FFF2-40B4-BE49-F238E27FC236}">
                      <a16:creationId xmlns:a16="http://schemas.microsoft.com/office/drawing/2014/main" id="{DEEA64E4-A29A-E742-B32E-C111E6BF422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 469">
                  <a:extLst>
                    <a:ext uri="{FF2B5EF4-FFF2-40B4-BE49-F238E27FC236}">
                      <a16:creationId xmlns:a16="http://schemas.microsoft.com/office/drawing/2014/main" id="{43676372-2E7B-9445-80AD-B31686FE67E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314E0C43-2359-9440-BEF9-9E1924BED605}"/>
                </a:ext>
              </a:extLst>
            </p:cNvPr>
            <p:cNvGrpSpPr/>
            <p:nvPr/>
          </p:nvGrpSpPr>
          <p:grpSpPr>
            <a:xfrm>
              <a:off x="10931138" y="4364023"/>
              <a:ext cx="228295" cy="120400"/>
              <a:chOff x="7493876" y="2774731"/>
              <a:chExt cx="1481958" cy="894622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9737FFD7-2DCB-A148-A405-977351501C2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739DB09-38E5-A347-93BF-13C80AD8453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04079280-378E-384D-9681-BF41B82BF6C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451" name="Freeform 450">
                  <a:extLst>
                    <a:ext uri="{FF2B5EF4-FFF2-40B4-BE49-F238E27FC236}">
                      <a16:creationId xmlns:a16="http://schemas.microsoft.com/office/drawing/2014/main" id="{914AA044-3657-1448-A5E9-2F003DC03F6B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Freeform 451">
                  <a:extLst>
                    <a:ext uri="{FF2B5EF4-FFF2-40B4-BE49-F238E27FC236}">
                      <a16:creationId xmlns:a16="http://schemas.microsoft.com/office/drawing/2014/main" id="{29FDF0B8-7E9A-1F4D-8C99-CE1C68A134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Freeform 452">
                  <a:extLst>
                    <a:ext uri="{FF2B5EF4-FFF2-40B4-BE49-F238E27FC236}">
                      <a16:creationId xmlns:a16="http://schemas.microsoft.com/office/drawing/2014/main" id="{49A96193-2E73-4C43-843C-2C8C4DCEE47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Freeform 453">
                  <a:extLst>
                    <a:ext uri="{FF2B5EF4-FFF2-40B4-BE49-F238E27FC236}">
                      <a16:creationId xmlns:a16="http://schemas.microsoft.com/office/drawing/2014/main" id="{F5358318-953E-E249-9021-E0B5DF66E3B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4483029-0B46-154F-9CA3-FEA06875B8DB}"/>
              </a:ext>
            </a:extLst>
          </p:cNvPr>
          <p:cNvSpPr/>
          <p:nvPr/>
        </p:nvSpPr>
        <p:spPr>
          <a:xfrm>
            <a:off x="6718300" y="1488461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7" name="Group 796">
            <a:extLst>
              <a:ext uri="{FF2B5EF4-FFF2-40B4-BE49-F238E27FC236}">
                <a16:creationId xmlns:a16="http://schemas.microsoft.com/office/drawing/2014/main" id="{D383E01F-FA6F-5647-A6B1-D5444F12E4E2}"/>
              </a:ext>
            </a:extLst>
          </p:cNvPr>
          <p:cNvGrpSpPr/>
          <p:nvPr/>
        </p:nvGrpSpPr>
        <p:grpSpPr>
          <a:xfrm>
            <a:off x="7439074" y="1859725"/>
            <a:ext cx="4144321" cy="4300892"/>
            <a:chOff x="7432700" y="1830405"/>
            <a:chExt cx="4144321" cy="4300892"/>
          </a:xfrm>
        </p:grpSpPr>
        <p:grpSp>
          <p:nvGrpSpPr>
            <p:cNvPr id="787" name="Group 786">
              <a:extLst>
                <a:ext uri="{FF2B5EF4-FFF2-40B4-BE49-F238E27FC236}">
                  <a16:creationId xmlns:a16="http://schemas.microsoft.com/office/drawing/2014/main" id="{C944F5F4-7AD1-AE48-9769-ABE2F95B5A26}"/>
                </a:ext>
              </a:extLst>
            </p:cNvPr>
            <p:cNvGrpSpPr/>
            <p:nvPr/>
          </p:nvGrpSpPr>
          <p:grpSpPr>
            <a:xfrm>
              <a:off x="7432700" y="1830405"/>
              <a:ext cx="1909777" cy="938011"/>
              <a:chOff x="7432700" y="1830405"/>
              <a:chExt cx="1909777" cy="938011"/>
            </a:xfrm>
          </p:grpSpPr>
          <p:grpSp>
            <p:nvGrpSpPr>
              <p:cNvPr id="49" name="Group 652">
                <a:extLst>
                  <a:ext uri="{FF2B5EF4-FFF2-40B4-BE49-F238E27FC236}">
                    <a16:creationId xmlns:a16="http://schemas.microsoft.com/office/drawing/2014/main" id="{F4E63F52-683B-8244-A48E-D8CF833CC0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3850" y="1830405"/>
                <a:ext cx="415925" cy="385763"/>
                <a:chOff x="2751" y="1851"/>
                <a:chExt cx="462" cy="478"/>
              </a:xfrm>
            </p:grpSpPr>
            <p:pic>
              <p:nvPicPr>
                <p:cNvPr id="359" name="Picture 653" descr="iphone_stylized_small">
                  <a:extLst>
                    <a:ext uri="{FF2B5EF4-FFF2-40B4-BE49-F238E27FC236}">
                      <a16:creationId xmlns:a16="http://schemas.microsoft.com/office/drawing/2014/main" id="{EDF1EC93-A6E5-964F-B0D6-EE56B282AE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" y="1922"/>
                  <a:ext cx="15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0" name="Picture 654" descr="antenna_radiation_stylized">
                  <a:extLst>
                    <a:ext uri="{FF2B5EF4-FFF2-40B4-BE49-F238E27FC236}">
                      <a16:creationId xmlns:a16="http://schemas.microsoft.com/office/drawing/2014/main" id="{0A17C594-505E-6F41-AEEB-272A31DFD2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51" y="1851"/>
                  <a:ext cx="462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5" name="Group 784">
                <a:extLst>
                  <a:ext uri="{FF2B5EF4-FFF2-40B4-BE49-F238E27FC236}">
                    <a16:creationId xmlns:a16="http://schemas.microsoft.com/office/drawing/2014/main" id="{91E02B81-5B35-4545-A954-B7E923AB7286}"/>
                  </a:ext>
                </a:extLst>
              </p:cNvPr>
              <p:cNvGrpSpPr/>
              <p:nvPr/>
            </p:nvGrpSpPr>
            <p:grpSpPr>
              <a:xfrm>
                <a:off x="7432700" y="2327293"/>
                <a:ext cx="534987" cy="407988"/>
                <a:chOff x="7432700" y="2327293"/>
                <a:chExt cx="534987" cy="407988"/>
              </a:xfrm>
            </p:grpSpPr>
            <p:pic>
              <p:nvPicPr>
                <p:cNvPr id="73" name="Picture 1017" descr="antenna_stylized">
                  <a:extLst>
                    <a:ext uri="{FF2B5EF4-FFF2-40B4-BE49-F238E27FC236}">
                      <a16:creationId xmlns:a16="http://schemas.microsoft.com/office/drawing/2014/main" id="{27A537F5-5D99-BF4C-9B11-E9782673F1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2700" y="2327293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1018" descr="laptop_keyboard">
                  <a:extLst>
                    <a:ext uri="{FF2B5EF4-FFF2-40B4-BE49-F238E27FC236}">
                      <a16:creationId xmlns:a16="http://schemas.microsoft.com/office/drawing/2014/main" id="{7087B8D0-FFCB-0746-A889-28909002C2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5" name="Freeform 1019">
                  <a:extLst>
                    <a:ext uri="{FF2B5EF4-FFF2-40B4-BE49-F238E27FC236}">
                      <a16:creationId xmlns:a16="http://schemas.microsoft.com/office/drawing/2014/main" id="{7C75BC30-0808-D44D-AF7A-A72B4A529E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6" name="Picture 1020" descr="screen">
                  <a:extLst>
                    <a:ext uri="{FF2B5EF4-FFF2-40B4-BE49-F238E27FC236}">
                      <a16:creationId xmlns:a16="http://schemas.microsoft.com/office/drawing/2014/main" id="{2D732B7A-74CB-D547-ADB5-C721526D5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7" name="Freeform 1021">
                  <a:extLst>
                    <a:ext uri="{FF2B5EF4-FFF2-40B4-BE49-F238E27FC236}">
                      <a16:creationId xmlns:a16="http://schemas.microsoft.com/office/drawing/2014/main" id="{FBD1A429-9B8F-F940-AD09-4638CC316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022">
                  <a:extLst>
                    <a:ext uri="{FF2B5EF4-FFF2-40B4-BE49-F238E27FC236}">
                      <a16:creationId xmlns:a16="http://schemas.microsoft.com/office/drawing/2014/main" id="{376C8B48-3441-F643-B92D-5DC759EDA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1023">
                  <a:extLst>
                    <a:ext uri="{FF2B5EF4-FFF2-40B4-BE49-F238E27FC236}">
                      <a16:creationId xmlns:a16="http://schemas.microsoft.com/office/drawing/2014/main" id="{4DFECD03-4AF0-1342-8138-6CEC8249A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1024">
                  <a:extLst>
                    <a:ext uri="{FF2B5EF4-FFF2-40B4-BE49-F238E27FC236}">
                      <a16:creationId xmlns:a16="http://schemas.microsoft.com/office/drawing/2014/main" id="{8AA57D4B-3E9B-994B-AF13-DB646178B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1025">
                  <a:extLst>
                    <a:ext uri="{FF2B5EF4-FFF2-40B4-BE49-F238E27FC236}">
                      <a16:creationId xmlns:a16="http://schemas.microsoft.com/office/drawing/2014/main" id="{59DA24E7-1981-0E44-8060-2B7CE58EB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1026">
                  <a:extLst>
                    <a:ext uri="{FF2B5EF4-FFF2-40B4-BE49-F238E27FC236}">
                      <a16:creationId xmlns:a16="http://schemas.microsoft.com/office/drawing/2014/main" id="{DB3D3129-2B70-5643-96C2-83638DE57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" name="Group 1027">
                  <a:extLst>
                    <a:ext uri="{FF2B5EF4-FFF2-40B4-BE49-F238E27FC236}">
                      <a16:creationId xmlns:a16="http://schemas.microsoft.com/office/drawing/2014/main" id="{8C6DEC60-5C97-D546-9977-EBD182221D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169" name="Freeform 1028">
                    <a:extLst>
                      <a:ext uri="{FF2B5EF4-FFF2-40B4-BE49-F238E27FC236}">
                        <a16:creationId xmlns:a16="http://schemas.microsoft.com/office/drawing/2014/main" id="{5D16627E-DE34-BC4F-9513-7A7D4707F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0" name="Freeform 1029">
                    <a:extLst>
                      <a:ext uri="{FF2B5EF4-FFF2-40B4-BE49-F238E27FC236}">
                        <a16:creationId xmlns:a16="http://schemas.microsoft.com/office/drawing/2014/main" id="{D8D65D68-18A4-E54D-8916-1DEF36844C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1" name="Freeform 1030">
                    <a:extLst>
                      <a:ext uri="{FF2B5EF4-FFF2-40B4-BE49-F238E27FC236}">
                        <a16:creationId xmlns:a16="http://schemas.microsoft.com/office/drawing/2014/main" id="{3C79D147-9974-F341-96E9-F9AD19F14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2" name="Freeform 1031">
                    <a:extLst>
                      <a:ext uri="{FF2B5EF4-FFF2-40B4-BE49-F238E27FC236}">
                        <a16:creationId xmlns:a16="http://schemas.microsoft.com/office/drawing/2014/main" id="{5E0CE9D2-21FD-2644-9691-743CC3E13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3" name="Freeform 1032">
                    <a:extLst>
                      <a:ext uri="{FF2B5EF4-FFF2-40B4-BE49-F238E27FC236}">
                        <a16:creationId xmlns:a16="http://schemas.microsoft.com/office/drawing/2014/main" id="{5691098F-1432-0D44-8573-312C3A566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" name="Freeform 1033">
                    <a:extLst>
                      <a:ext uri="{FF2B5EF4-FFF2-40B4-BE49-F238E27FC236}">
                        <a16:creationId xmlns:a16="http://schemas.microsoft.com/office/drawing/2014/main" id="{2D4A77A2-D0F1-164A-A67D-A509543869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4" name="Freeform 1034">
                  <a:extLst>
                    <a:ext uri="{FF2B5EF4-FFF2-40B4-BE49-F238E27FC236}">
                      <a16:creationId xmlns:a16="http://schemas.microsoft.com/office/drawing/2014/main" id="{A283BD8E-0AD2-B743-8237-483C3A6A6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1035">
                  <a:extLst>
                    <a:ext uri="{FF2B5EF4-FFF2-40B4-BE49-F238E27FC236}">
                      <a16:creationId xmlns:a16="http://schemas.microsoft.com/office/drawing/2014/main" id="{AA215C2D-4069-DE48-884E-A1816F7D4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036">
                  <a:extLst>
                    <a:ext uri="{FF2B5EF4-FFF2-40B4-BE49-F238E27FC236}">
                      <a16:creationId xmlns:a16="http://schemas.microsoft.com/office/drawing/2014/main" id="{421821F5-5AD5-4D4E-A4F9-5D46E41A4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1037">
                  <a:extLst>
                    <a:ext uri="{FF2B5EF4-FFF2-40B4-BE49-F238E27FC236}">
                      <a16:creationId xmlns:a16="http://schemas.microsoft.com/office/drawing/2014/main" id="{499D2FC7-7022-A944-98B2-E74E9B2E5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1038">
                  <a:extLst>
                    <a:ext uri="{FF2B5EF4-FFF2-40B4-BE49-F238E27FC236}">
                      <a16:creationId xmlns:a16="http://schemas.microsoft.com/office/drawing/2014/main" id="{37918171-6E71-A846-A2B5-7C65DD745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1039">
                  <a:extLst>
                    <a:ext uri="{FF2B5EF4-FFF2-40B4-BE49-F238E27FC236}">
                      <a16:creationId xmlns:a16="http://schemas.microsoft.com/office/drawing/2014/main" id="{68ECFF60-AA48-2D4C-9A67-90DB18F81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0" name="Group 739">
                <a:extLst>
                  <a:ext uri="{FF2B5EF4-FFF2-40B4-BE49-F238E27FC236}">
                    <a16:creationId xmlns:a16="http://schemas.microsoft.com/office/drawing/2014/main" id="{504BAA5F-BBD8-8242-BC48-7D0E761F340A}"/>
                  </a:ext>
                </a:extLst>
              </p:cNvPr>
              <p:cNvGrpSpPr/>
              <p:nvPr/>
            </p:nvGrpSpPr>
            <p:grpSpPr>
              <a:xfrm>
                <a:off x="8631407" y="2290407"/>
                <a:ext cx="530702" cy="478009"/>
                <a:chOff x="8631407" y="2290407"/>
                <a:chExt cx="530702" cy="478009"/>
              </a:xfrm>
            </p:grpSpPr>
            <p:pic>
              <p:nvPicPr>
                <p:cNvPr id="110" name="Picture 568" descr="light2.png">
                  <a:extLst>
                    <a:ext uri="{FF2B5EF4-FFF2-40B4-BE49-F238E27FC236}">
                      <a16:creationId xmlns:a16="http://schemas.microsoft.com/office/drawing/2014/main" id="{D96B693D-26FC-E443-A112-C4AFFE90DC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8825293" y="2362969"/>
                  <a:ext cx="92772" cy="405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1" name="Picture 1017" descr="antenna_stylized">
                  <a:extLst>
                    <a:ext uri="{FF2B5EF4-FFF2-40B4-BE49-F238E27FC236}">
                      <a16:creationId xmlns:a16="http://schemas.microsoft.com/office/drawing/2014/main" id="{F4E4C4C0-89A6-D74D-B25C-228CE5BC1D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31407" y="2290407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86" name="Group 785">
                <a:extLst>
                  <a:ext uri="{FF2B5EF4-FFF2-40B4-BE49-F238E27FC236}">
                    <a16:creationId xmlns:a16="http://schemas.microsoft.com/office/drawing/2014/main" id="{46F998A3-3B85-214A-927A-3BF067B7C2A0}"/>
                  </a:ext>
                </a:extLst>
              </p:cNvPr>
              <p:cNvGrpSpPr/>
              <p:nvPr/>
            </p:nvGrpSpPr>
            <p:grpSpPr>
              <a:xfrm>
                <a:off x="8493165" y="2029804"/>
                <a:ext cx="849312" cy="226109"/>
                <a:chOff x="8493165" y="2029804"/>
                <a:chExt cx="849312" cy="226109"/>
              </a:xfrm>
            </p:grpSpPr>
            <p:pic>
              <p:nvPicPr>
                <p:cNvPr id="48" name="Picture 603" descr="car_icon_small">
                  <a:extLst>
                    <a:ext uri="{FF2B5EF4-FFF2-40B4-BE49-F238E27FC236}">
                      <a16:creationId xmlns:a16="http://schemas.microsoft.com/office/drawing/2014/main" id="{147E2796-D425-6645-93B3-B97E69B14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3165" y="2087638"/>
                  <a:ext cx="849312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" name="Picture 1017" descr="antenna_stylized">
                  <a:extLst>
                    <a:ext uri="{FF2B5EF4-FFF2-40B4-BE49-F238E27FC236}">
                      <a16:creationId xmlns:a16="http://schemas.microsoft.com/office/drawing/2014/main" id="{F0886BE8-9B0B-F046-92AA-1AC818378E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04645" y="2029804"/>
                  <a:ext cx="530702" cy="223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3" name="Group 792">
              <a:extLst>
                <a:ext uri="{FF2B5EF4-FFF2-40B4-BE49-F238E27FC236}">
                  <a16:creationId xmlns:a16="http://schemas.microsoft.com/office/drawing/2014/main" id="{93351559-0D4C-F04C-928E-5CDA57B5EB47}"/>
                </a:ext>
              </a:extLst>
            </p:cNvPr>
            <p:cNvGrpSpPr/>
            <p:nvPr/>
          </p:nvGrpSpPr>
          <p:grpSpPr>
            <a:xfrm>
              <a:off x="7487144" y="3296104"/>
              <a:ext cx="857739" cy="583764"/>
              <a:chOff x="7487144" y="3296104"/>
              <a:chExt cx="857739" cy="583764"/>
            </a:xfrm>
          </p:grpSpPr>
          <p:grpSp>
            <p:nvGrpSpPr>
              <p:cNvPr id="792" name="Group 791">
                <a:extLst>
                  <a:ext uri="{FF2B5EF4-FFF2-40B4-BE49-F238E27FC236}">
                    <a16:creationId xmlns:a16="http://schemas.microsoft.com/office/drawing/2014/main" id="{084B6293-559E-5D43-AF2B-4CB5E09EC6C5}"/>
                  </a:ext>
                </a:extLst>
              </p:cNvPr>
              <p:cNvGrpSpPr/>
              <p:nvPr/>
            </p:nvGrpSpPr>
            <p:grpSpPr>
              <a:xfrm>
                <a:off x="7487144" y="3389820"/>
                <a:ext cx="350807" cy="305517"/>
                <a:chOff x="7487144" y="3389820"/>
                <a:chExt cx="350807" cy="305517"/>
              </a:xfrm>
            </p:grpSpPr>
            <p:pic>
              <p:nvPicPr>
                <p:cNvPr id="91" name="Picture 1115" descr="antenna_stylized">
                  <a:extLst>
                    <a:ext uri="{FF2B5EF4-FFF2-40B4-BE49-F238E27FC236}">
                      <a16:creationId xmlns:a16="http://schemas.microsoft.com/office/drawing/2014/main" id="{1821BC3E-6137-D844-92B9-4BA4CFF41F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87144" y="3389820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1116" descr="laptop_keyboard">
                  <a:extLst>
                    <a:ext uri="{FF2B5EF4-FFF2-40B4-BE49-F238E27FC236}">
                      <a16:creationId xmlns:a16="http://schemas.microsoft.com/office/drawing/2014/main" id="{7F05CE3B-E67B-1B40-9D5B-2914F0B9BF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504001" y="3575889"/>
                  <a:ext cx="286699" cy="119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" name="Freeform 1117">
                  <a:extLst>
                    <a:ext uri="{FF2B5EF4-FFF2-40B4-BE49-F238E27FC236}">
                      <a16:creationId xmlns:a16="http://schemas.microsoft.com/office/drawing/2014/main" id="{B52A07C5-D801-5B41-BD20-C20958925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014" y="3459979"/>
                  <a:ext cx="230764" cy="155883"/>
                </a:xfrm>
                <a:custGeom>
                  <a:avLst/>
                  <a:gdLst>
                    <a:gd name="T0" fmla="*/ 143665061 w 2982"/>
                    <a:gd name="T1" fmla="*/ 0 h 2442"/>
                    <a:gd name="T2" fmla="*/ 0 w 2982"/>
                    <a:gd name="T3" fmla="*/ 66329557 h 2442"/>
                    <a:gd name="T4" fmla="*/ 573719931 w 2982"/>
                    <a:gd name="T5" fmla="*/ 82975142 h 2442"/>
                    <a:gd name="T6" fmla="*/ 717384993 w 2982"/>
                    <a:gd name="T7" fmla="*/ 16645585 h 2442"/>
                    <a:gd name="T8" fmla="*/ 143665061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94" name="Picture 1118" descr="screen">
                  <a:extLst>
                    <a:ext uri="{FF2B5EF4-FFF2-40B4-BE49-F238E27FC236}">
                      <a16:creationId xmlns:a16="http://schemas.microsoft.com/office/drawing/2014/main" id="{2EA30B4E-5447-0340-8DAD-349A843F2A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10380" y="3463988"/>
                  <a:ext cx="209692" cy="141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5" name="Freeform 1119">
                  <a:extLst>
                    <a:ext uri="{FF2B5EF4-FFF2-40B4-BE49-F238E27FC236}">
                      <a16:creationId xmlns:a16="http://schemas.microsoft.com/office/drawing/2014/main" id="{1137F6C6-A7C9-9A4D-BCE3-048DB90EF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1029" y="3455381"/>
                  <a:ext cx="195517" cy="29007"/>
                </a:xfrm>
                <a:custGeom>
                  <a:avLst/>
                  <a:gdLst>
                    <a:gd name="T0" fmla="*/ 35620212 w 2528"/>
                    <a:gd name="T1" fmla="*/ 0 h 455"/>
                    <a:gd name="T2" fmla="*/ 608343257 w 2528"/>
                    <a:gd name="T3" fmla="*/ 16582250 h 455"/>
                    <a:gd name="T4" fmla="*/ 572256449 w 2528"/>
                    <a:gd name="T5" fmla="*/ 16582250 h 455"/>
                    <a:gd name="T6" fmla="*/ 0 w 2528"/>
                    <a:gd name="T7" fmla="*/ 16582250 h 455"/>
                    <a:gd name="T8" fmla="*/ 35620212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120">
                  <a:extLst>
                    <a:ext uri="{FF2B5EF4-FFF2-40B4-BE49-F238E27FC236}">
                      <a16:creationId xmlns:a16="http://schemas.microsoft.com/office/drawing/2014/main" id="{7A0060E2-767D-1545-8656-29ED1A471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971" y="3455145"/>
                  <a:ext cx="54275" cy="120745"/>
                </a:xfrm>
                <a:custGeom>
                  <a:avLst/>
                  <a:gdLst>
                    <a:gd name="T0" fmla="*/ 142804406 w 702"/>
                    <a:gd name="T1" fmla="*/ 0 h 1893"/>
                    <a:gd name="T2" fmla="*/ 0 w 702"/>
                    <a:gd name="T3" fmla="*/ 66174575 h 1893"/>
                    <a:gd name="T4" fmla="*/ 35584530 w 702"/>
                    <a:gd name="T5" fmla="*/ 66174575 h 1893"/>
                    <a:gd name="T6" fmla="*/ 178855222 w 702"/>
                    <a:gd name="T7" fmla="*/ 16607700 h 1893"/>
                    <a:gd name="T8" fmla="*/ 142804406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121">
                  <a:extLst>
                    <a:ext uri="{FF2B5EF4-FFF2-40B4-BE49-F238E27FC236}">
                      <a16:creationId xmlns:a16="http://schemas.microsoft.com/office/drawing/2014/main" id="{15790F5A-ABAC-8D49-A4F9-E2F576550D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6652" y="3476723"/>
                  <a:ext cx="58489" cy="139375"/>
                </a:xfrm>
                <a:custGeom>
                  <a:avLst/>
                  <a:gdLst>
                    <a:gd name="T0" fmla="*/ 179213623 w 756"/>
                    <a:gd name="T1" fmla="*/ 0 h 2184"/>
                    <a:gd name="T2" fmla="*/ 35656008 w 756"/>
                    <a:gd name="T3" fmla="*/ 82904513 h 2184"/>
                    <a:gd name="T4" fmla="*/ 0 w 756"/>
                    <a:gd name="T5" fmla="*/ 82904513 h 2184"/>
                    <a:gd name="T6" fmla="*/ 143090785 w 756"/>
                    <a:gd name="T7" fmla="*/ 16632211 h 2184"/>
                    <a:gd name="T8" fmla="*/ 179213623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1122">
                  <a:extLst>
                    <a:ext uri="{FF2B5EF4-FFF2-40B4-BE49-F238E27FC236}">
                      <a16:creationId xmlns:a16="http://schemas.microsoft.com/office/drawing/2014/main" id="{8898B7ED-5BCF-8C4E-B1AA-B82AD50FD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332" y="3569758"/>
                  <a:ext cx="214545" cy="47048"/>
                </a:xfrm>
                <a:custGeom>
                  <a:avLst/>
                  <a:gdLst>
                    <a:gd name="T0" fmla="*/ 35658648 w 2773"/>
                    <a:gd name="T1" fmla="*/ 0 h 738"/>
                    <a:gd name="T2" fmla="*/ 0 w 2773"/>
                    <a:gd name="T3" fmla="*/ 16581742 h 738"/>
                    <a:gd name="T4" fmla="*/ 573357470 w 2773"/>
                    <a:gd name="T5" fmla="*/ 33163485 h 738"/>
                    <a:gd name="T6" fmla="*/ 573357470 w 2773"/>
                    <a:gd name="T7" fmla="*/ 16581742 h 738"/>
                    <a:gd name="T8" fmla="*/ 35658648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123">
                  <a:extLst>
                    <a:ext uri="{FF2B5EF4-FFF2-40B4-BE49-F238E27FC236}">
                      <a16:creationId xmlns:a16="http://schemas.microsoft.com/office/drawing/2014/main" id="{5A7F91EF-AD6B-D64E-B73E-C762D73A7A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3165" y="3477902"/>
                  <a:ext cx="54786" cy="139965"/>
                </a:xfrm>
                <a:custGeom>
                  <a:avLst/>
                  <a:gdLst>
                    <a:gd name="T0" fmla="*/ 656550006 w 637"/>
                    <a:gd name="T1" fmla="*/ 0 h 1659"/>
                    <a:gd name="T2" fmla="*/ 656550006 w 637"/>
                    <a:gd name="T3" fmla="*/ 0 h 1659"/>
                    <a:gd name="T4" fmla="*/ 54716163 w 637"/>
                    <a:gd name="T5" fmla="*/ 2147483646 h 1659"/>
                    <a:gd name="T6" fmla="*/ 0 w 637"/>
                    <a:gd name="T7" fmla="*/ 2147483646 h 1659"/>
                    <a:gd name="T8" fmla="*/ 65655000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124">
                  <a:extLst>
                    <a:ext uri="{FF2B5EF4-FFF2-40B4-BE49-F238E27FC236}">
                      <a16:creationId xmlns:a16="http://schemas.microsoft.com/office/drawing/2014/main" id="{BBB1B153-2E6F-7246-9B11-B68D01DF6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6588" y="3576007"/>
                  <a:ext cx="190792" cy="46458"/>
                </a:xfrm>
                <a:custGeom>
                  <a:avLst/>
                  <a:gdLst>
                    <a:gd name="T0" fmla="*/ 0 w 2216"/>
                    <a:gd name="T1" fmla="*/ 0 h 550"/>
                    <a:gd name="T2" fmla="*/ 54884212 w 2216"/>
                    <a:gd name="T3" fmla="*/ 101852492 h 550"/>
                    <a:gd name="T4" fmla="*/ 2147483646 w 2216"/>
                    <a:gd name="T5" fmla="*/ 1017940055 h 550"/>
                    <a:gd name="T6" fmla="*/ 2147483646 w 2216"/>
                    <a:gd name="T7" fmla="*/ 865464562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" name="Group 1125">
                  <a:extLst>
                    <a:ext uri="{FF2B5EF4-FFF2-40B4-BE49-F238E27FC236}">
                      <a16:creationId xmlns:a16="http://schemas.microsoft.com/office/drawing/2014/main" id="{57060979-075D-9D4D-B12E-DA0CCD4C6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3395" y="3625649"/>
                  <a:ext cx="64747" cy="27592"/>
                  <a:chOff x="1740" y="2642"/>
                  <a:chExt cx="752" cy="327"/>
                </a:xfrm>
              </p:grpSpPr>
              <p:sp>
                <p:nvSpPr>
                  <p:cNvPr id="140" name="Freeform 1126">
                    <a:extLst>
                      <a:ext uri="{FF2B5EF4-FFF2-40B4-BE49-F238E27FC236}">
                        <a16:creationId xmlns:a16="http://schemas.microsoft.com/office/drawing/2014/main" id="{8DFFF656-1361-C546-8336-177F79E46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Freeform 1127">
                    <a:extLst>
                      <a:ext uri="{FF2B5EF4-FFF2-40B4-BE49-F238E27FC236}">
                        <a16:creationId xmlns:a16="http://schemas.microsoft.com/office/drawing/2014/main" id="{60C6C6B3-72DE-664B-B4DE-3C04B0C5B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Freeform 1128">
                    <a:extLst>
                      <a:ext uri="{FF2B5EF4-FFF2-40B4-BE49-F238E27FC236}">
                        <a16:creationId xmlns:a16="http://schemas.microsoft.com/office/drawing/2014/main" id="{0D48292A-917D-D046-A974-043CEE5A4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Freeform 1129">
                    <a:extLst>
                      <a:ext uri="{FF2B5EF4-FFF2-40B4-BE49-F238E27FC236}">
                        <a16:creationId xmlns:a16="http://schemas.microsoft.com/office/drawing/2014/main" id="{DB6BAAEB-BADD-0A4F-8A9D-D72AFCA99A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" name="Freeform 1130">
                    <a:extLst>
                      <a:ext uri="{FF2B5EF4-FFF2-40B4-BE49-F238E27FC236}">
                        <a16:creationId xmlns:a16="http://schemas.microsoft.com/office/drawing/2014/main" id="{05D5969F-F3B9-414D-975E-A6700098F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5" name="Freeform 1131">
                    <a:extLst>
                      <a:ext uri="{FF2B5EF4-FFF2-40B4-BE49-F238E27FC236}">
                        <a16:creationId xmlns:a16="http://schemas.microsoft.com/office/drawing/2014/main" id="{41BB174D-6019-384D-A5AC-1B4D92D938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2" name="Freeform 1132">
                  <a:extLst>
                    <a:ext uri="{FF2B5EF4-FFF2-40B4-BE49-F238E27FC236}">
                      <a16:creationId xmlns:a16="http://schemas.microsoft.com/office/drawing/2014/main" id="{F8739864-4836-E447-8FC8-5886923FF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4243" y="3629776"/>
                  <a:ext cx="78411" cy="60608"/>
                </a:xfrm>
                <a:custGeom>
                  <a:avLst/>
                  <a:gdLst>
                    <a:gd name="T0" fmla="*/ 39250883 w 990"/>
                    <a:gd name="T1" fmla="*/ 342828616 h 792"/>
                    <a:gd name="T2" fmla="*/ 354255671 w 990"/>
                    <a:gd name="T3" fmla="*/ 0 h 792"/>
                    <a:gd name="T4" fmla="*/ 354255671 w 990"/>
                    <a:gd name="T5" fmla="*/ 34504242 h 792"/>
                    <a:gd name="T6" fmla="*/ 0 w 990"/>
                    <a:gd name="T7" fmla="*/ 342828616 h 792"/>
                    <a:gd name="T8" fmla="*/ 39250883 w 990"/>
                    <a:gd name="T9" fmla="*/ 342828616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133">
                  <a:extLst>
                    <a:ext uri="{FF2B5EF4-FFF2-40B4-BE49-F238E27FC236}">
                      <a16:creationId xmlns:a16="http://schemas.microsoft.com/office/drawing/2014/main" id="{C59CADF3-CD09-FB48-A672-C2C50B66C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129" y="3634611"/>
                  <a:ext cx="200625" cy="55302"/>
                </a:xfrm>
                <a:custGeom>
                  <a:avLst/>
                  <a:gdLst>
                    <a:gd name="T0" fmla="*/ 39302216 w 2532"/>
                    <a:gd name="T1" fmla="*/ 0 h 723"/>
                    <a:gd name="T2" fmla="*/ 39302216 w 2532"/>
                    <a:gd name="T3" fmla="*/ 0 h 723"/>
                    <a:gd name="T4" fmla="*/ 867084690 w 2532"/>
                    <a:gd name="T5" fmla="*/ 307891170 h 723"/>
                    <a:gd name="T6" fmla="*/ 867084690 w 2532"/>
                    <a:gd name="T7" fmla="*/ 342351506 h 723"/>
                    <a:gd name="T8" fmla="*/ 0 w 2532"/>
                    <a:gd name="T9" fmla="*/ 34009889 h 723"/>
                    <a:gd name="T10" fmla="*/ 39302216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134">
                  <a:extLst>
                    <a:ext uri="{FF2B5EF4-FFF2-40B4-BE49-F238E27FC236}">
                      <a16:creationId xmlns:a16="http://schemas.microsoft.com/office/drawing/2014/main" id="{628AB6FD-35F6-0345-BD13-22EAAF9EC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257" y="3624470"/>
                  <a:ext cx="2171" cy="11202"/>
                </a:xfrm>
                <a:custGeom>
                  <a:avLst/>
                  <a:gdLst>
                    <a:gd name="T0" fmla="*/ 48903362 w 26"/>
                    <a:gd name="T1" fmla="*/ 33634500 h 147"/>
                    <a:gd name="T2" fmla="*/ 48903362 w 26"/>
                    <a:gd name="T3" fmla="*/ 67263209 h 147"/>
                    <a:gd name="T4" fmla="*/ 0 w 26"/>
                    <a:gd name="T5" fmla="*/ 67263209 h 147"/>
                    <a:gd name="T6" fmla="*/ 48903362 w 26"/>
                    <a:gd name="T7" fmla="*/ 0 h 147"/>
                    <a:gd name="T8" fmla="*/ 48903362 w 26"/>
                    <a:gd name="T9" fmla="*/ 3363450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135">
                  <a:extLst>
                    <a:ext uri="{FF2B5EF4-FFF2-40B4-BE49-F238E27FC236}">
                      <a16:creationId xmlns:a16="http://schemas.microsoft.com/office/drawing/2014/main" id="{76529D44-B4FD-DE4D-812E-E461A0FCC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384" y="3578837"/>
                  <a:ext cx="93225" cy="46340"/>
                </a:xfrm>
                <a:custGeom>
                  <a:avLst/>
                  <a:gdLst>
                    <a:gd name="T0" fmla="*/ 395043791 w 1176"/>
                    <a:gd name="T1" fmla="*/ 0 h 606"/>
                    <a:gd name="T2" fmla="*/ 0 w 1176"/>
                    <a:gd name="T3" fmla="*/ 273654982 h 606"/>
                    <a:gd name="T4" fmla="*/ 39357994 w 1176"/>
                    <a:gd name="T5" fmla="*/ 273654982 h 606"/>
                    <a:gd name="T6" fmla="*/ 395043791 w 1176"/>
                    <a:gd name="T7" fmla="*/ 33985420 h 606"/>
                    <a:gd name="T8" fmla="*/ 395043791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136">
                  <a:extLst>
                    <a:ext uri="{FF2B5EF4-FFF2-40B4-BE49-F238E27FC236}">
                      <a16:creationId xmlns:a16="http://schemas.microsoft.com/office/drawing/2014/main" id="{44CD9A89-0E3B-2C40-8436-71B7526BA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0642" y="3626829"/>
                  <a:ext cx="190281" cy="53180"/>
                </a:xfrm>
                <a:custGeom>
                  <a:avLst/>
                  <a:gdLst>
                    <a:gd name="T0" fmla="*/ 31829833 w 2532"/>
                    <a:gd name="T1" fmla="*/ 0 h 723"/>
                    <a:gd name="T2" fmla="*/ 31829833 w 2532"/>
                    <a:gd name="T3" fmla="*/ 0 h 723"/>
                    <a:gd name="T4" fmla="*/ 382827787 w 2532"/>
                    <a:gd name="T5" fmla="*/ 175498781 h 723"/>
                    <a:gd name="T6" fmla="*/ 382827787 w 2532"/>
                    <a:gd name="T7" fmla="*/ 175498781 h 723"/>
                    <a:gd name="T8" fmla="*/ 0 w 2532"/>
                    <a:gd name="T9" fmla="*/ 29448186 h 723"/>
                    <a:gd name="T10" fmla="*/ 31829833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137">
                  <a:extLst>
                    <a:ext uri="{FF2B5EF4-FFF2-40B4-BE49-F238E27FC236}">
                      <a16:creationId xmlns:a16="http://schemas.microsoft.com/office/drawing/2014/main" id="{92BF681C-02FC-8F49-A2CD-8F3446ECE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00668" y="3623055"/>
                  <a:ext cx="77645" cy="55066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302641137 h 723"/>
                    <a:gd name="T6" fmla="*/ 0 w 2532"/>
                    <a:gd name="T7" fmla="*/ 302641137 h 723"/>
                    <a:gd name="T8" fmla="*/ 0 w 2532"/>
                    <a:gd name="T9" fmla="*/ 33575256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oup 1139">
                <a:extLst>
                  <a:ext uri="{FF2B5EF4-FFF2-40B4-BE49-F238E27FC236}">
                    <a16:creationId xmlns:a16="http://schemas.microsoft.com/office/drawing/2014/main" id="{904B7C12-C509-8641-BB63-56DEDB95F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985622" y="3537823"/>
                <a:ext cx="359261" cy="342045"/>
                <a:chOff x="2839" y="3501"/>
                <a:chExt cx="755" cy="803"/>
              </a:xfrm>
            </p:grpSpPr>
            <p:pic>
              <p:nvPicPr>
                <p:cNvPr id="138" name="Picture 1140" descr="desktop_computer_stylized_medium">
                  <a:extLst>
                    <a:ext uri="{FF2B5EF4-FFF2-40B4-BE49-F238E27FC236}">
                      <a16:creationId xmlns:a16="http://schemas.microsoft.com/office/drawing/2014/main" id="{BDC7F552-21C9-C942-90FF-0162099A3D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9" y="3501"/>
                  <a:ext cx="755" cy="8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Freeform 1141">
                  <a:extLst>
                    <a:ext uri="{FF2B5EF4-FFF2-40B4-BE49-F238E27FC236}">
                      <a16:creationId xmlns:a16="http://schemas.microsoft.com/office/drawing/2014/main" id="{654B43BA-608E-5D4D-B11B-71762CFBE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3578"/>
                  <a:ext cx="356" cy="368"/>
                </a:xfrm>
                <a:custGeom>
                  <a:avLst/>
                  <a:gdLst>
                    <a:gd name="T0" fmla="*/ 0 w 356"/>
                    <a:gd name="T1" fmla="*/ 0 h 368"/>
                    <a:gd name="T2" fmla="*/ 300 w 356"/>
                    <a:gd name="T3" fmla="*/ 14 h 368"/>
                    <a:gd name="T4" fmla="*/ 356 w 356"/>
                    <a:gd name="T5" fmla="*/ 294 h 368"/>
                    <a:gd name="T6" fmla="*/ 78 w 356"/>
                    <a:gd name="T7" fmla="*/ 36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14715B6C-9A50-FE4B-A8D2-1E669BF891E3}"/>
                  </a:ext>
                </a:extLst>
              </p:cNvPr>
              <p:cNvGrpSpPr/>
              <p:nvPr/>
            </p:nvGrpSpPr>
            <p:grpSpPr>
              <a:xfrm>
                <a:off x="7797061" y="3296104"/>
                <a:ext cx="347997" cy="396620"/>
                <a:chOff x="7797061" y="3296104"/>
                <a:chExt cx="347997" cy="396620"/>
              </a:xfrm>
            </p:grpSpPr>
            <p:pic>
              <p:nvPicPr>
                <p:cNvPr id="113" name="Picture 571" descr="fridge2.png">
                  <a:extLst>
                    <a:ext uri="{FF2B5EF4-FFF2-40B4-BE49-F238E27FC236}">
                      <a16:creationId xmlns:a16="http://schemas.microsoft.com/office/drawing/2014/main" id="{29DD0F98-F93B-0145-A925-F4125ED49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6825" y="3355697"/>
                  <a:ext cx="189578" cy="337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4" name="Picture 1115" descr="antenna_stylized">
                  <a:extLst>
                    <a:ext uri="{FF2B5EF4-FFF2-40B4-BE49-F238E27FC236}">
                      <a16:creationId xmlns:a16="http://schemas.microsoft.com/office/drawing/2014/main" id="{C1A64F68-4D16-AE4F-AB60-09D2C0CF0E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7061" y="3296104"/>
                  <a:ext cx="347997" cy="167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95" name="Group 794">
              <a:extLst>
                <a:ext uri="{FF2B5EF4-FFF2-40B4-BE49-F238E27FC236}">
                  <a16:creationId xmlns:a16="http://schemas.microsoft.com/office/drawing/2014/main" id="{AF73DE4B-526E-9C4F-9242-9BC0D43F8CBA}"/>
                </a:ext>
              </a:extLst>
            </p:cNvPr>
            <p:cNvGrpSpPr/>
            <p:nvPr/>
          </p:nvGrpSpPr>
          <p:grpSpPr>
            <a:xfrm>
              <a:off x="11058573" y="3399165"/>
              <a:ext cx="518448" cy="1212242"/>
              <a:chOff x="11058573" y="3399165"/>
              <a:chExt cx="518448" cy="1212242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433FEDDB-405E-DB4E-815F-55EE9E62EF1A}"/>
                  </a:ext>
                </a:extLst>
              </p:cNvPr>
              <p:cNvGrpSpPr/>
              <p:nvPr/>
            </p:nvGrpSpPr>
            <p:grpSpPr>
              <a:xfrm>
                <a:off x="11087182" y="4159591"/>
                <a:ext cx="489839" cy="451816"/>
                <a:chOff x="5103720" y="2693365"/>
                <a:chExt cx="611650" cy="414788"/>
              </a:xfrm>
            </p:grpSpPr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1D164102-BE0D-AF40-9A7B-7F2B261B2C20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018E7EF-EB96-424D-962A-FEB80B43946F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79" name="Picture 378" descr="server_rack.png">
                    <a:extLst>
                      <a:ext uri="{FF2B5EF4-FFF2-40B4-BE49-F238E27FC236}">
                        <a16:creationId xmlns:a16="http://schemas.microsoft.com/office/drawing/2014/main" id="{C865CB27-BCE1-654B-9519-9B39D4CB58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 descr="server_rack.png">
                    <a:extLst>
                      <a:ext uri="{FF2B5EF4-FFF2-40B4-BE49-F238E27FC236}">
                        <a16:creationId xmlns:a16="http://schemas.microsoft.com/office/drawing/2014/main" id="{41D005B5-0BAE-3E48-A2D4-576E4F7B94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 descr="server_rack.png">
                    <a:extLst>
                      <a:ext uri="{FF2B5EF4-FFF2-40B4-BE49-F238E27FC236}">
                        <a16:creationId xmlns:a16="http://schemas.microsoft.com/office/drawing/2014/main" id="{89060F4D-6C40-724C-BD1E-F12A5CA65D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710FDFDB-5658-6346-883B-53F72A0E1C90}"/>
                  </a:ext>
                </a:extLst>
              </p:cNvPr>
              <p:cNvGrpSpPr/>
              <p:nvPr/>
            </p:nvGrpSpPr>
            <p:grpSpPr>
              <a:xfrm>
                <a:off x="11058573" y="3399165"/>
                <a:ext cx="423724" cy="405973"/>
                <a:chOff x="5103720" y="2693365"/>
                <a:chExt cx="611650" cy="414788"/>
              </a:xfrm>
            </p:grpSpPr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21121473-8384-8944-A0B5-DD441780262C}"/>
                    </a:ext>
                  </a:extLst>
                </p:cNvPr>
                <p:cNvCxnSpPr/>
                <p:nvPr/>
              </p:nvCxnSpPr>
              <p:spPr>
                <a:xfrm>
                  <a:off x="5103720" y="2914214"/>
                  <a:ext cx="23255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11366773-360A-0449-911A-80462659C660}"/>
                    </a:ext>
                  </a:extLst>
                </p:cNvPr>
                <p:cNvGrpSpPr/>
                <p:nvPr/>
              </p:nvGrpSpPr>
              <p:grpSpPr>
                <a:xfrm>
                  <a:off x="5275406" y="2693365"/>
                  <a:ext cx="439964" cy="414788"/>
                  <a:chOff x="5275406" y="2711455"/>
                  <a:chExt cx="452949" cy="405518"/>
                </a:xfrm>
              </p:grpSpPr>
              <p:pic>
                <p:nvPicPr>
                  <p:cNvPr id="396" name="Picture 395" descr="server_rack.png">
                    <a:extLst>
                      <a:ext uri="{FF2B5EF4-FFF2-40B4-BE49-F238E27FC236}">
                        <a16:creationId xmlns:a16="http://schemas.microsoft.com/office/drawing/2014/main" id="{361EFF3D-6A1F-2646-B975-1FACB4284FB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37367" y="2770786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7" name="Picture 396" descr="server_rack.png">
                    <a:extLst>
                      <a:ext uri="{FF2B5EF4-FFF2-40B4-BE49-F238E27FC236}">
                        <a16:creationId xmlns:a16="http://schemas.microsoft.com/office/drawing/2014/main" id="{E83F8942-DE11-A747-A5A4-EDFBB17BFC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75406" y="2764002"/>
                    <a:ext cx="190988" cy="313366"/>
                  </a:xfrm>
                  <a:prstGeom prst="rect">
                    <a:avLst/>
                  </a:prstGeom>
                </p:spPr>
              </p:pic>
              <p:pic>
                <p:nvPicPr>
                  <p:cNvPr id="398" name="Picture 397" descr="server_rack.png">
                    <a:extLst>
                      <a:ext uri="{FF2B5EF4-FFF2-40B4-BE49-F238E27FC236}">
                        <a16:creationId xmlns:a16="http://schemas.microsoft.com/office/drawing/2014/main" id="{300ED1AC-F5EE-3C49-B963-42178C2434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85676" y="2711455"/>
                    <a:ext cx="247152" cy="405518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96" name="Group 795">
              <a:extLst>
                <a:ext uri="{FF2B5EF4-FFF2-40B4-BE49-F238E27FC236}">
                  <a16:creationId xmlns:a16="http://schemas.microsoft.com/office/drawing/2014/main" id="{2287FB5D-0F91-9741-8D3A-0A38C2D4142B}"/>
                </a:ext>
              </a:extLst>
            </p:cNvPr>
            <p:cNvGrpSpPr/>
            <p:nvPr/>
          </p:nvGrpSpPr>
          <p:grpSpPr>
            <a:xfrm>
              <a:off x="7767607" y="4870841"/>
              <a:ext cx="2692126" cy="1260456"/>
              <a:chOff x="7767607" y="4870841"/>
              <a:chExt cx="2692126" cy="1260456"/>
            </a:xfrm>
          </p:grpSpPr>
          <p:grpSp>
            <p:nvGrpSpPr>
              <p:cNvPr id="71" name="Group 950">
                <a:extLst>
                  <a:ext uri="{FF2B5EF4-FFF2-40B4-BE49-F238E27FC236}">
                    <a16:creationId xmlns:a16="http://schemas.microsoft.com/office/drawing/2014/main" id="{2B0A745F-DA32-E140-AB36-BC5E1C4E2D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82541" y="5244631"/>
                <a:ext cx="177192" cy="330833"/>
                <a:chOff x="4140" y="429"/>
                <a:chExt cx="1425" cy="2396"/>
              </a:xfrm>
            </p:grpSpPr>
            <p:sp>
              <p:nvSpPr>
                <p:cNvPr id="207" name="Freeform 951">
                  <a:extLst>
                    <a:ext uri="{FF2B5EF4-FFF2-40B4-BE49-F238E27FC236}">
                      <a16:creationId xmlns:a16="http://schemas.microsoft.com/office/drawing/2014/main" id="{12CB3660-4D63-014F-8CC9-FDFB8140A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 952">
                  <a:extLst>
                    <a:ext uri="{FF2B5EF4-FFF2-40B4-BE49-F238E27FC236}">
                      <a16:creationId xmlns:a16="http://schemas.microsoft.com/office/drawing/2014/main" id="{EFE1382F-B768-3541-8BD1-06AB71BFA8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953">
                  <a:extLst>
                    <a:ext uri="{FF2B5EF4-FFF2-40B4-BE49-F238E27FC236}">
                      <a16:creationId xmlns:a16="http://schemas.microsoft.com/office/drawing/2014/main" id="{FB363E8F-CA06-2449-A66C-B14735894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954">
                  <a:extLst>
                    <a:ext uri="{FF2B5EF4-FFF2-40B4-BE49-F238E27FC236}">
                      <a16:creationId xmlns:a16="http://schemas.microsoft.com/office/drawing/2014/main" id="{8A74E36A-A735-7440-A2B1-55846B516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Rectangle 955">
                  <a:extLst>
                    <a:ext uri="{FF2B5EF4-FFF2-40B4-BE49-F238E27FC236}">
                      <a16:creationId xmlns:a16="http://schemas.microsoft.com/office/drawing/2014/main" id="{FC433BF5-02C8-F540-AE86-53BF56960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2" name="Group 956">
                  <a:extLst>
                    <a:ext uri="{FF2B5EF4-FFF2-40B4-BE49-F238E27FC236}">
                      <a16:creationId xmlns:a16="http://schemas.microsoft.com/office/drawing/2014/main" id="{969A0B36-D994-A24C-8329-146363A51C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37" name="AutoShape 957">
                    <a:extLst>
                      <a:ext uri="{FF2B5EF4-FFF2-40B4-BE49-F238E27FC236}">
                        <a16:creationId xmlns:a16="http://schemas.microsoft.com/office/drawing/2014/main" id="{75A7B329-681F-2B4A-8470-FC0231FE25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8" name="AutoShape 958">
                    <a:extLst>
                      <a:ext uri="{FF2B5EF4-FFF2-40B4-BE49-F238E27FC236}">
                        <a16:creationId xmlns:a16="http://schemas.microsoft.com/office/drawing/2014/main" id="{197CEF08-20F4-5741-AC2B-1EBB072FA5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3" name="Rectangle 959">
                  <a:extLst>
                    <a:ext uri="{FF2B5EF4-FFF2-40B4-BE49-F238E27FC236}">
                      <a16:creationId xmlns:a16="http://schemas.microsoft.com/office/drawing/2014/main" id="{775AA9F7-199B-ED4C-B422-5E1B766FBA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4" name="Group 960">
                  <a:extLst>
                    <a:ext uri="{FF2B5EF4-FFF2-40B4-BE49-F238E27FC236}">
                      <a16:creationId xmlns:a16="http://schemas.microsoft.com/office/drawing/2014/main" id="{4EED0C22-3BA6-E24F-B528-BF018CB34F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35" name="AutoShape 961">
                    <a:extLst>
                      <a:ext uri="{FF2B5EF4-FFF2-40B4-BE49-F238E27FC236}">
                        <a16:creationId xmlns:a16="http://schemas.microsoft.com/office/drawing/2014/main" id="{FE30D28F-02DD-D041-8551-45D9D2836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6" name="AutoShape 962">
                    <a:extLst>
                      <a:ext uri="{FF2B5EF4-FFF2-40B4-BE49-F238E27FC236}">
                        <a16:creationId xmlns:a16="http://schemas.microsoft.com/office/drawing/2014/main" id="{92F33680-18D6-7C4A-88C2-46C4FA3D08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" name="Rectangle 963">
                  <a:extLst>
                    <a:ext uri="{FF2B5EF4-FFF2-40B4-BE49-F238E27FC236}">
                      <a16:creationId xmlns:a16="http://schemas.microsoft.com/office/drawing/2014/main" id="{A0014856-A5F8-544F-98BE-B1D6878A6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Rectangle 964">
                  <a:extLst>
                    <a:ext uri="{FF2B5EF4-FFF2-40B4-BE49-F238E27FC236}">
                      <a16:creationId xmlns:a16="http://schemas.microsoft.com/office/drawing/2014/main" id="{0E6FC61A-EACA-7D4E-9AA7-C7690D0936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7" name="Group 965">
                  <a:extLst>
                    <a:ext uri="{FF2B5EF4-FFF2-40B4-BE49-F238E27FC236}">
                      <a16:creationId xmlns:a16="http://schemas.microsoft.com/office/drawing/2014/main" id="{CF083CE2-2403-FD4E-8F7D-758E7F67FF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33" name="AutoShape 966">
                    <a:extLst>
                      <a:ext uri="{FF2B5EF4-FFF2-40B4-BE49-F238E27FC236}">
                        <a16:creationId xmlns:a16="http://schemas.microsoft.com/office/drawing/2014/main" id="{5ED8E2CD-DB59-0040-9493-378A5D7DF1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AutoShape 967">
                    <a:extLst>
                      <a:ext uri="{FF2B5EF4-FFF2-40B4-BE49-F238E27FC236}">
                        <a16:creationId xmlns:a16="http://schemas.microsoft.com/office/drawing/2014/main" id="{F249F021-1652-2041-9D37-82D9ADAF20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8" name="Freeform 968">
                  <a:extLst>
                    <a:ext uri="{FF2B5EF4-FFF2-40B4-BE49-F238E27FC236}">
                      <a16:creationId xmlns:a16="http://schemas.microsoft.com/office/drawing/2014/main" id="{2DA20985-B59E-DD4F-B452-9726DAD28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9" name="Group 969">
                  <a:extLst>
                    <a:ext uri="{FF2B5EF4-FFF2-40B4-BE49-F238E27FC236}">
                      <a16:creationId xmlns:a16="http://schemas.microsoft.com/office/drawing/2014/main" id="{68489279-23CF-FB42-9AE3-CAB3A000B9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31" name="AutoShape 970">
                    <a:extLst>
                      <a:ext uri="{FF2B5EF4-FFF2-40B4-BE49-F238E27FC236}">
                        <a16:creationId xmlns:a16="http://schemas.microsoft.com/office/drawing/2014/main" id="{12532EDD-6029-FD41-90A0-EB4B9A3B8C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AutoShape 971">
                    <a:extLst>
                      <a:ext uri="{FF2B5EF4-FFF2-40B4-BE49-F238E27FC236}">
                        <a16:creationId xmlns:a16="http://schemas.microsoft.com/office/drawing/2014/main" id="{2ADE9625-767F-5247-8211-3638BECC9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0" name="Rectangle 972">
                  <a:extLst>
                    <a:ext uri="{FF2B5EF4-FFF2-40B4-BE49-F238E27FC236}">
                      <a16:creationId xmlns:a16="http://schemas.microsoft.com/office/drawing/2014/main" id="{71E52DA0-9A54-7744-90B9-E438CBE00C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973">
                  <a:extLst>
                    <a:ext uri="{FF2B5EF4-FFF2-40B4-BE49-F238E27FC236}">
                      <a16:creationId xmlns:a16="http://schemas.microsoft.com/office/drawing/2014/main" id="{D950FAED-4EC6-7B4B-AFA5-CA2701F74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974">
                  <a:extLst>
                    <a:ext uri="{FF2B5EF4-FFF2-40B4-BE49-F238E27FC236}">
                      <a16:creationId xmlns:a16="http://schemas.microsoft.com/office/drawing/2014/main" id="{55AF3FE0-BBE4-A74C-A9EF-B8F3AA7A0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Oval 975">
                  <a:extLst>
                    <a:ext uri="{FF2B5EF4-FFF2-40B4-BE49-F238E27FC236}">
                      <a16:creationId xmlns:a16="http://schemas.microsoft.com/office/drawing/2014/main" id="{AC808981-49D6-D840-800C-F21BB9106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976">
                  <a:extLst>
                    <a:ext uri="{FF2B5EF4-FFF2-40B4-BE49-F238E27FC236}">
                      <a16:creationId xmlns:a16="http://schemas.microsoft.com/office/drawing/2014/main" id="{EBD04B6D-F8F6-FE45-BBD9-3CFFE7B28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AutoShape 977">
                  <a:extLst>
                    <a:ext uri="{FF2B5EF4-FFF2-40B4-BE49-F238E27FC236}">
                      <a16:creationId xmlns:a16="http://schemas.microsoft.com/office/drawing/2014/main" id="{EB968B78-CEDA-2949-925F-D6EE71A8E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AutoShape 978">
                  <a:extLst>
                    <a:ext uri="{FF2B5EF4-FFF2-40B4-BE49-F238E27FC236}">
                      <a16:creationId xmlns:a16="http://schemas.microsoft.com/office/drawing/2014/main" id="{6127245D-2639-C841-ABBD-0A2EB8719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Oval 979">
                  <a:extLst>
                    <a:ext uri="{FF2B5EF4-FFF2-40B4-BE49-F238E27FC236}">
                      <a16:creationId xmlns:a16="http://schemas.microsoft.com/office/drawing/2014/main" id="{CBCE7727-73A7-814E-B244-E80EED405F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Oval 980">
                  <a:extLst>
                    <a:ext uri="{FF2B5EF4-FFF2-40B4-BE49-F238E27FC236}">
                      <a16:creationId xmlns:a16="http://schemas.microsoft.com/office/drawing/2014/main" id="{7A66ECF6-DDAE-2842-92B5-EA8F14A12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Oval 981">
                  <a:extLst>
                    <a:ext uri="{FF2B5EF4-FFF2-40B4-BE49-F238E27FC236}">
                      <a16:creationId xmlns:a16="http://schemas.microsoft.com/office/drawing/2014/main" id="{5A97568E-F028-FD44-8E47-C92EC6C01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Rectangle 982">
                  <a:extLst>
                    <a:ext uri="{FF2B5EF4-FFF2-40B4-BE49-F238E27FC236}">
                      <a16:creationId xmlns:a16="http://schemas.microsoft.com/office/drawing/2014/main" id="{A834B858-68E5-0D45-8391-2A0A996FA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418A016B-3865-5C4A-BF54-A4D433F011BA}"/>
                  </a:ext>
                </a:extLst>
              </p:cNvPr>
              <p:cNvGrpSpPr/>
              <p:nvPr/>
            </p:nvGrpSpPr>
            <p:grpSpPr>
              <a:xfrm>
                <a:off x="7767607" y="4870841"/>
                <a:ext cx="2080029" cy="1260456"/>
                <a:chOff x="7767607" y="4870841"/>
                <a:chExt cx="2080029" cy="1260456"/>
              </a:xfrm>
            </p:grpSpPr>
            <p:grpSp>
              <p:nvGrpSpPr>
                <p:cNvPr id="44" name="Group 590">
                  <a:extLst>
                    <a:ext uri="{FF2B5EF4-FFF2-40B4-BE49-F238E27FC236}">
                      <a16:creationId xmlns:a16="http://schemas.microsoft.com/office/drawing/2014/main" id="{2648262B-E78D-1D4B-B3FD-3AE9CD5C32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974481" y="4870841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367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35FBE2DB-60A7-B340-A5BB-B3699CCC02B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68" name="Freeform 592">
                    <a:extLst>
                      <a:ext uri="{FF2B5EF4-FFF2-40B4-BE49-F238E27FC236}">
                        <a16:creationId xmlns:a16="http://schemas.microsoft.com/office/drawing/2014/main" id="{0263E665-BF2A-2F4A-ADA8-20F44C3127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0" name="Group 1064">
                  <a:extLst>
                    <a:ext uri="{FF2B5EF4-FFF2-40B4-BE49-F238E27FC236}">
                      <a16:creationId xmlns:a16="http://schemas.microsoft.com/office/drawing/2014/main" id="{1E483C21-97F2-6C41-9217-2187E09B5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95307" y="5823489"/>
                  <a:ext cx="310186" cy="307808"/>
                  <a:chOff x="877" y="1008"/>
                  <a:chExt cx="2747" cy="2591"/>
                </a:xfrm>
              </p:grpSpPr>
              <p:pic>
                <p:nvPicPr>
                  <p:cNvPr id="146" name="Picture 1065" descr="antenna_stylized">
                    <a:extLst>
                      <a:ext uri="{FF2B5EF4-FFF2-40B4-BE49-F238E27FC236}">
                        <a16:creationId xmlns:a16="http://schemas.microsoft.com/office/drawing/2014/main" id="{EC1E8FF9-A5AB-904A-91B8-DF49382605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7" name="Picture 1066" descr="laptop_keyboard">
                    <a:extLst>
                      <a:ext uri="{FF2B5EF4-FFF2-40B4-BE49-F238E27FC236}">
                        <a16:creationId xmlns:a16="http://schemas.microsoft.com/office/drawing/2014/main" id="{71E89937-428E-3447-B221-C34E0D71ACE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8" name="Freeform 1067">
                    <a:extLst>
                      <a:ext uri="{FF2B5EF4-FFF2-40B4-BE49-F238E27FC236}">
                        <a16:creationId xmlns:a16="http://schemas.microsoft.com/office/drawing/2014/main" id="{43C21467-3265-FC4F-AF31-44A028163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49" name="Picture 1068" descr="screen">
                    <a:extLst>
                      <a:ext uri="{FF2B5EF4-FFF2-40B4-BE49-F238E27FC236}">
                        <a16:creationId xmlns:a16="http://schemas.microsoft.com/office/drawing/2014/main" id="{9868250A-D477-2944-B0F8-A7DE63DA469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0" name="Freeform 1069">
                    <a:extLst>
                      <a:ext uri="{FF2B5EF4-FFF2-40B4-BE49-F238E27FC236}">
                        <a16:creationId xmlns:a16="http://schemas.microsoft.com/office/drawing/2014/main" id="{A4015B9E-FE1F-594E-AFA2-A5277482E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Freeform 1070">
                    <a:extLst>
                      <a:ext uri="{FF2B5EF4-FFF2-40B4-BE49-F238E27FC236}">
                        <a16:creationId xmlns:a16="http://schemas.microsoft.com/office/drawing/2014/main" id="{1D5AA9CA-3334-2341-A3C4-E983724886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Freeform 1071">
                    <a:extLst>
                      <a:ext uri="{FF2B5EF4-FFF2-40B4-BE49-F238E27FC236}">
                        <a16:creationId xmlns:a16="http://schemas.microsoft.com/office/drawing/2014/main" id="{408815EA-3342-2D4A-AB4D-6A6AD669E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 1072">
                    <a:extLst>
                      <a:ext uri="{FF2B5EF4-FFF2-40B4-BE49-F238E27FC236}">
                        <a16:creationId xmlns:a16="http://schemas.microsoft.com/office/drawing/2014/main" id="{180DED07-429A-A242-A9E3-1BBEEAF4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Freeform 1073">
                    <a:extLst>
                      <a:ext uri="{FF2B5EF4-FFF2-40B4-BE49-F238E27FC236}">
                        <a16:creationId xmlns:a16="http://schemas.microsoft.com/office/drawing/2014/main" id="{A86B5E1C-D4A7-804E-9345-DD2099CCFC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Freeform 1074">
                    <a:extLst>
                      <a:ext uri="{FF2B5EF4-FFF2-40B4-BE49-F238E27FC236}">
                        <a16:creationId xmlns:a16="http://schemas.microsoft.com/office/drawing/2014/main" id="{278E44FF-9118-764F-B154-D54B6D0889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56" name="Group 1075">
                    <a:extLst>
                      <a:ext uri="{FF2B5EF4-FFF2-40B4-BE49-F238E27FC236}">
                        <a16:creationId xmlns:a16="http://schemas.microsoft.com/office/drawing/2014/main" id="{B07A4D51-63EA-ED46-9283-3C066C8F80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163" name="Freeform 1076">
                      <a:extLst>
                        <a:ext uri="{FF2B5EF4-FFF2-40B4-BE49-F238E27FC236}">
                          <a16:creationId xmlns:a16="http://schemas.microsoft.com/office/drawing/2014/main" id="{362CE3DF-6498-9044-80D1-5B57C954BC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Freeform 1077">
                      <a:extLst>
                        <a:ext uri="{FF2B5EF4-FFF2-40B4-BE49-F238E27FC236}">
                          <a16:creationId xmlns:a16="http://schemas.microsoft.com/office/drawing/2014/main" id="{232B6CC8-39FA-8E41-89F9-D454D1953B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Freeform 1078">
                      <a:extLst>
                        <a:ext uri="{FF2B5EF4-FFF2-40B4-BE49-F238E27FC236}">
                          <a16:creationId xmlns:a16="http://schemas.microsoft.com/office/drawing/2014/main" id="{14BE6CD7-1B00-AE45-A0A2-B46139077D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eform 1079">
                      <a:extLst>
                        <a:ext uri="{FF2B5EF4-FFF2-40B4-BE49-F238E27FC236}">
                          <a16:creationId xmlns:a16="http://schemas.microsoft.com/office/drawing/2014/main" id="{17D2993A-DA09-154C-81CE-F00D6DF0DB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 1080">
                      <a:extLst>
                        <a:ext uri="{FF2B5EF4-FFF2-40B4-BE49-F238E27FC236}">
                          <a16:creationId xmlns:a16="http://schemas.microsoft.com/office/drawing/2014/main" id="{AD580132-3A72-CF47-B834-B58CA201F7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Freeform 1081">
                      <a:extLst>
                        <a:ext uri="{FF2B5EF4-FFF2-40B4-BE49-F238E27FC236}">
                          <a16:creationId xmlns:a16="http://schemas.microsoft.com/office/drawing/2014/main" id="{E900C928-6E45-6449-A6C9-3DBE801B01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57" name="Freeform 1082">
                    <a:extLst>
                      <a:ext uri="{FF2B5EF4-FFF2-40B4-BE49-F238E27FC236}">
                        <a16:creationId xmlns:a16="http://schemas.microsoft.com/office/drawing/2014/main" id="{1ECD1A08-63F7-2B4E-84E4-3FA628039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Freeform 1083">
                    <a:extLst>
                      <a:ext uri="{FF2B5EF4-FFF2-40B4-BE49-F238E27FC236}">
                        <a16:creationId xmlns:a16="http://schemas.microsoft.com/office/drawing/2014/main" id="{E0CE0778-AA7C-994B-8AC5-676F1A8254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 1084">
                    <a:extLst>
                      <a:ext uri="{FF2B5EF4-FFF2-40B4-BE49-F238E27FC236}">
                        <a16:creationId xmlns:a16="http://schemas.microsoft.com/office/drawing/2014/main" id="{D2A296F6-56E0-0141-8E63-F209F1106F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Freeform 1085">
                    <a:extLst>
                      <a:ext uri="{FF2B5EF4-FFF2-40B4-BE49-F238E27FC236}">
                        <a16:creationId xmlns:a16="http://schemas.microsoft.com/office/drawing/2014/main" id="{06824F88-EE84-D347-A023-F053DA4B2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086">
                    <a:extLst>
                      <a:ext uri="{FF2B5EF4-FFF2-40B4-BE49-F238E27FC236}">
                        <a16:creationId xmlns:a16="http://schemas.microsoft.com/office/drawing/2014/main" id="{36F4BB90-D696-0945-AC5D-7CBFD97A96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087">
                    <a:extLst>
                      <a:ext uri="{FF2B5EF4-FFF2-40B4-BE49-F238E27FC236}">
                        <a16:creationId xmlns:a16="http://schemas.microsoft.com/office/drawing/2014/main" id="{9FC45AEE-F94E-2C41-BB56-2055DE618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87" name="Group 590">
                  <a:extLst>
                    <a:ext uri="{FF2B5EF4-FFF2-40B4-BE49-F238E27FC236}">
                      <a16:creationId xmlns:a16="http://schemas.microsoft.com/office/drawing/2014/main" id="{B2AAF0C3-BD73-634D-B492-B7CCF9735E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7767607" y="525174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88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1B000E5D-AA79-9741-93EF-69776E79DCF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89" name="Freeform 592">
                    <a:extLst>
                      <a:ext uri="{FF2B5EF4-FFF2-40B4-BE49-F238E27FC236}">
                        <a16:creationId xmlns:a16="http://schemas.microsoft.com/office/drawing/2014/main" id="{E285DBFE-A1C0-DE49-94FA-3F8D49F9A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0" name="Group 590">
                  <a:extLst>
                    <a:ext uri="{FF2B5EF4-FFF2-40B4-BE49-F238E27FC236}">
                      <a16:creationId xmlns:a16="http://schemas.microsoft.com/office/drawing/2014/main" id="{A66A00B8-C906-204A-9EA8-BF8007089A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147535" y="5475337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1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D26BE9F-5A6F-194D-95F5-9A26085A8BC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2" name="Freeform 592">
                    <a:extLst>
                      <a:ext uri="{FF2B5EF4-FFF2-40B4-BE49-F238E27FC236}">
                        <a16:creationId xmlns:a16="http://schemas.microsoft.com/office/drawing/2014/main" id="{F940FA7C-0178-FC42-989D-133C7D3EF0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3" name="Group 590">
                  <a:extLst>
                    <a:ext uri="{FF2B5EF4-FFF2-40B4-BE49-F238E27FC236}">
                      <a16:creationId xmlns:a16="http://schemas.microsoft.com/office/drawing/2014/main" id="{AADF67FB-3BE7-EF42-B8A5-B005B50693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545760" y="5496810"/>
                  <a:ext cx="345630" cy="320302"/>
                  <a:chOff x="2839" y="3501"/>
                  <a:chExt cx="755" cy="803"/>
                </a:xfrm>
              </p:grpSpPr>
              <p:pic>
                <p:nvPicPr>
                  <p:cNvPr id="494" name="Picture 591" descr="desktop_computer_stylized_medium">
                    <a:extLst>
                      <a:ext uri="{FF2B5EF4-FFF2-40B4-BE49-F238E27FC236}">
                        <a16:creationId xmlns:a16="http://schemas.microsoft.com/office/drawing/2014/main" id="{0BBC0FBB-DA3F-874A-8EBE-B51C772E06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39" y="3501"/>
                    <a:ext cx="755" cy="8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5" name="Freeform 592">
                    <a:extLst>
                      <a:ext uri="{FF2B5EF4-FFF2-40B4-BE49-F238E27FC236}">
                        <a16:creationId xmlns:a16="http://schemas.microsoft.com/office/drawing/2014/main" id="{A9932DBD-03D1-3E48-AE83-712DE720FE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6" y="3578"/>
                    <a:ext cx="356" cy="368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300 w 356"/>
                      <a:gd name="T3" fmla="*/ 14 h 368"/>
                      <a:gd name="T4" fmla="*/ 356 w 356"/>
                      <a:gd name="T5" fmla="*/ 294 h 368"/>
                      <a:gd name="T6" fmla="*/ 78 w 356"/>
                      <a:gd name="T7" fmla="*/ 368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6" name="Group 1064">
                  <a:extLst>
                    <a:ext uri="{FF2B5EF4-FFF2-40B4-BE49-F238E27FC236}">
                      <a16:creationId xmlns:a16="http://schemas.microsoft.com/office/drawing/2014/main" id="{FC2552CF-9AC0-3243-8999-6808B911C7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28372" y="5765818"/>
                  <a:ext cx="319264" cy="253379"/>
                  <a:chOff x="877" y="1008"/>
                  <a:chExt cx="2747" cy="2591"/>
                </a:xfrm>
              </p:grpSpPr>
              <p:pic>
                <p:nvPicPr>
                  <p:cNvPr id="497" name="Picture 1065" descr="antenna_stylized">
                    <a:extLst>
                      <a:ext uri="{FF2B5EF4-FFF2-40B4-BE49-F238E27FC236}">
                        <a16:creationId xmlns:a16="http://schemas.microsoft.com/office/drawing/2014/main" id="{87938519-94DB-D545-A29A-7EDE5E412B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7" y="1008"/>
                    <a:ext cx="2725" cy="14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8" name="Picture 1066" descr="laptop_keyboard">
                    <a:extLst>
                      <a:ext uri="{FF2B5EF4-FFF2-40B4-BE49-F238E27FC236}">
                        <a16:creationId xmlns:a16="http://schemas.microsoft.com/office/drawing/2014/main" id="{2D71707C-83CA-1C4B-8508-67E56E2ADD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9064" flipH="1">
                    <a:off x="1009" y="2586"/>
                    <a:ext cx="2245" cy="1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9" name="Freeform 1067">
                    <a:extLst>
                      <a:ext uri="{FF2B5EF4-FFF2-40B4-BE49-F238E27FC236}">
                        <a16:creationId xmlns:a16="http://schemas.microsoft.com/office/drawing/2014/main" id="{73F0FEB4-8393-CC4E-8318-ED16B301B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3" y="1603"/>
                    <a:ext cx="1807" cy="1322"/>
                  </a:xfrm>
                  <a:custGeom>
                    <a:avLst/>
                    <a:gdLst>
                      <a:gd name="T0" fmla="*/ 1 w 2982"/>
                      <a:gd name="T1" fmla="*/ 0 h 2442"/>
                      <a:gd name="T2" fmla="*/ 0 w 2982"/>
                      <a:gd name="T3" fmla="*/ 1 h 2442"/>
                      <a:gd name="T4" fmla="*/ 2 w 2982"/>
                      <a:gd name="T5" fmla="*/ 1 h 2442"/>
                      <a:gd name="T6" fmla="*/ 2 w 2982"/>
                      <a:gd name="T7" fmla="*/ 1 h 2442"/>
                      <a:gd name="T8" fmla="*/ 1 w 2982"/>
                      <a:gd name="T9" fmla="*/ 0 h 2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82"/>
                      <a:gd name="T16" fmla="*/ 0 h 2442"/>
                      <a:gd name="T17" fmla="*/ 2982 w 2982"/>
                      <a:gd name="T18" fmla="*/ 2442 h 24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82" h="2442">
                        <a:moveTo>
                          <a:pt x="540" y="0"/>
                        </a:moveTo>
                        <a:lnTo>
                          <a:pt x="0" y="1734"/>
                        </a:lnTo>
                        <a:lnTo>
                          <a:pt x="2394" y="2442"/>
                        </a:lnTo>
                        <a:lnTo>
                          <a:pt x="2982" y="318"/>
                        </a:lnTo>
                        <a:lnTo>
                          <a:pt x="54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500" name="Picture 1068" descr="screen">
                    <a:extLst>
                      <a:ext uri="{FF2B5EF4-FFF2-40B4-BE49-F238E27FC236}">
                        <a16:creationId xmlns:a16="http://schemas.microsoft.com/office/drawing/2014/main" id="{7FE7C88C-9EAD-8349-A46B-E909AEA657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2" y="1637"/>
                    <a:ext cx="1642" cy="12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1" name="Freeform 1069">
                    <a:extLst>
                      <a:ext uri="{FF2B5EF4-FFF2-40B4-BE49-F238E27FC236}">
                        <a16:creationId xmlns:a16="http://schemas.microsoft.com/office/drawing/2014/main" id="{0DBCF6AD-8352-3C40-B68E-0383519D2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82" y="1564"/>
                    <a:ext cx="1531" cy="246"/>
                  </a:xfrm>
                  <a:custGeom>
                    <a:avLst/>
                    <a:gdLst>
                      <a:gd name="T0" fmla="*/ 1 w 2528"/>
                      <a:gd name="T1" fmla="*/ 0 h 455"/>
                      <a:gd name="T2" fmla="*/ 2 w 2528"/>
                      <a:gd name="T3" fmla="*/ 1 h 455"/>
                      <a:gd name="T4" fmla="*/ 2 w 2528"/>
                      <a:gd name="T5" fmla="*/ 1 h 455"/>
                      <a:gd name="T6" fmla="*/ 0 w 2528"/>
                      <a:gd name="T7" fmla="*/ 1 h 455"/>
                      <a:gd name="T8" fmla="*/ 1 w 2528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8"/>
                      <a:gd name="T16" fmla="*/ 0 h 455"/>
                      <a:gd name="T17" fmla="*/ 2528 w 2528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8" h="455">
                        <a:moveTo>
                          <a:pt x="14" y="0"/>
                        </a:moveTo>
                        <a:lnTo>
                          <a:pt x="2528" y="341"/>
                        </a:lnTo>
                        <a:lnTo>
                          <a:pt x="2480" y="455"/>
                        </a:lnTo>
                        <a:lnTo>
                          <a:pt x="0" y="8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EAEAEA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Freeform 1070">
                    <a:extLst>
                      <a:ext uri="{FF2B5EF4-FFF2-40B4-BE49-F238E27FC236}">
                        <a16:creationId xmlns:a16="http://schemas.microsoft.com/office/drawing/2014/main" id="{3C23673E-599F-5241-B844-C8F96A051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" y="1562"/>
                    <a:ext cx="425" cy="1024"/>
                  </a:xfrm>
                  <a:custGeom>
                    <a:avLst/>
                    <a:gdLst>
                      <a:gd name="T0" fmla="*/ 1 w 702"/>
                      <a:gd name="T1" fmla="*/ 0 h 1893"/>
                      <a:gd name="T2" fmla="*/ 0 w 702"/>
                      <a:gd name="T3" fmla="*/ 1 h 1893"/>
                      <a:gd name="T4" fmla="*/ 1 w 702"/>
                      <a:gd name="T5" fmla="*/ 1 h 1893"/>
                      <a:gd name="T6" fmla="*/ 1 w 702"/>
                      <a:gd name="T7" fmla="*/ 1 h 1893"/>
                      <a:gd name="T8" fmla="*/ 1 w 702"/>
                      <a:gd name="T9" fmla="*/ 0 h 18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2"/>
                      <a:gd name="T16" fmla="*/ 0 h 1893"/>
                      <a:gd name="T17" fmla="*/ 702 w 702"/>
                      <a:gd name="T18" fmla="*/ 1893 h 18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2" h="1893">
                        <a:moveTo>
                          <a:pt x="579" y="0"/>
                        </a:moveTo>
                        <a:lnTo>
                          <a:pt x="0" y="1869"/>
                        </a:lnTo>
                        <a:lnTo>
                          <a:pt x="114" y="1893"/>
                        </a:lnTo>
                        <a:lnTo>
                          <a:pt x="702" y="51"/>
                        </a:lnTo>
                        <a:lnTo>
                          <a:pt x="579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Freeform 1071">
                    <a:extLst>
                      <a:ext uri="{FF2B5EF4-FFF2-40B4-BE49-F238E27FC236}">
                        <a16:creationId xmlns:a16="http://schemas.microsoft.com/office/drawing/2014/main" id="{4D502A0C-8868-2C4E-B6B7-F46718640A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4" y="1745"/>
                    <a:ext cx="458" cy="1182"/>
                  </a:xfrm>
                  <a:custGeom>
                    <a:avLst/>
                    <a:gdLst>
                      <a:gd name="T0" fmla="*/ 1 w 756"/>
                      <a:gd name="T1" fmla="*/ 0 h 2184"/>
                      <a:gd name="T2" fmla="*/ 1 w 756"/>
                      <a:gd name="T3" fmla="*/ 1 h 2184"/>
                      <a:gd name="T4" fmla="*/ 0 w 756"/>
                      <a:gd name="T5" fmla="*/ 1 h 2184"/>
                      <a:gd name="T6" fmla="*/ 1 w 756"/>
                      <a:gd name="T7" fmla="*/ 1 h 2184"/>
                      <a:gd name="T8" fmla="*/ 1 w 756"/>
                      <a:gd name="T9" fmla="*/ 0 h 2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6"/>
                      <a:gd name="T16" fmla="*/ 0 h 2184"/>
                      <a:gd name="T17" fmla="*/ 756 w 756"/>
                      <a:gd name="T18" fmla="*/ 2184 h 2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6" h="2184">
                        <a:moveTo>
                          <a:pt x="756" y="0"/>
                        </a:moveTo>
                        <a:lnTo>
                          <a:pt x="138" y="2184"/>
                        </a:lnTo>
                        <a:lnTo>
                          <a:pt x="0" y="2148"/>
                        </a:lnTo>
                        <a:lnTo>
                          <a:pt x="606" y="78"/>
                        </a:lnTo>
                        <a:lnTo>
                          <a:pt x="756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Freeform 1072">
                    <a:extLst>
                      <a:ext uri="{FF2B5EF4-FFF2-40B4-BE49-F238E27FC236}">
                        <a16:creationId xmlns:a16="http://schemas.microsoft.com/office/drawing/2014/main" id="{154DEECF-C451-B140-A650-9DB9DCC41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2" y="2534"/>
                    <a:ext cx="1680" cy="399"/>
                  </a:xfrm>
                  <a:custGeom>
                    <a:avLst/>
                    <a:gdLst>
                      <a:gd name="T0" fmla="*/ 1 w 2773"/>
                      <a:gd name="T1" fmla="*/ 0 h 738"/>
                      <a:gd name="T2" fmla="*/ 0 w 2773"/>
                      <a:gd name="T3" fmla="*/ 1 h 738"/>
                      <a:gd name="T4" fmla="*/ 2 w 2773"/>
                      <a:gd name="T5" fmla="*/ 1 h 738"/>
                      <a:gd name="T6" fmla="*/ 2 w 2773"/>
                      <a:gd name="T7" fmla="*/ 1 h 738"/>
                      <a:gd name="T8" fmla="*/ 1 w 2773"/>
                      <a:gd name="T9" fmla="*/ 0 h 7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73"/>
                      <a:gd name="T16" fmla="*/ 0 h 738"/>
                      <a:gd name="T17" fmla="*/ 2773 w 2773"/>
                      <a:gd name="T18" fmla="*/ 738 h 7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73" h="738">
                        <a:moveTo>
                          <a:pt x="33" y="0"/>
                        </a:moveTo>
                        <a:lnTo>
                          <a:pt x="0" y="99"/>
                        </a:lnTo>
                        <a:lnTo>
                          <a:pt x="2436" y="738"/>
                        </a:lnTo>
                        <a:cubicBezTo>
                          <a:pt x="2499" y="501"/>
                          <a:pt x="2773" y="727"/>
                          <a:pt x="2373" y="603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CC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5" name="Freeform 1073">
                    <a:extLst>
                      <a:ext uri="{FF2B5EF4-FFF2-40B4-BE49-F238E27FC236}">
                        <a16:creationId xmlns:a16="http://schemas.microsoft.com/office/drawing/2014/main" id="{61C09639-BDA6-1848-86B4-033F9F9979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5" y="1755"/>
                    <a:ext cx="429" cy="1187"/>
                  </a:xfrm>
                  <a:custGeom>
                    <a:avLst/>
                    <a:gdLst>
                      <a:gd name="T0" fmla="*/ 2 w 637"/>
                      <a:gd name="T1" fmla="*/ 0 h 1659"/>
                      <a:gd name="T2" fmla="*/ 2 w 637"/>
                      <a:gd name="T3" fmla="*/ 0 h 1659"/>
                      <a:gd name="T4" fmla="*/ 1 w 637"/>
                      <a:gd name="T5" fmla="*/ 15 h 1659"/>
                      <a:gd name="T6" fmla="*/ 0 w 637"/>
                      <a:gd name="T7" fmla="*/ 15 h 1659"/>
                      <a:gd name="T8" fmla="*/ 2 w 637"/>
                      <a:gd name="T9" fmla="*/ 0 h 16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7"/>
                      <a:gd name="T16" fmla="*/ 0 h 1659"/>
                      <a:gd name="T17" fmla="*/ 637 w 637"/>
                      <a:gd name="T18" fmla="*/ 1659 h 16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7" h="1659">
                        <a:moveTo>
                          <a:pt x="615" y="0"/>
                        </a:moveTo>
                        <a:lnTo>
                          <a:pt x="637" y="0"/>
                        </a:lnTo>
                        <a:lnTo>
                          <a:pt x="68" y="1659"/>
                        </a:lnTo>
                        <a:lnTo>
                          <a:pt x="0" y="1647"/>
                        </a:lnTo>
                        <a:lnTo>
                          <a:pt x="615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6" name="Freeform 1074">
                    <a:extLst>
                      <a:ext uri="{FF2B5EF4-FFF2-40B4-BE49-F238E27FC236}">
                        <a16:creationId xmlns:a16="http://schemas.microsoft.com/office/drawing/2014/main" id="{BBF9A35C-4B4A-604C-BCA3-20BC6C3D2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4" y="2587"/>
                    <a:ext cx="1494" cy="394"/>
                  </a:xfrm>
                  <a:custGeom>
                    <a:avLst/>
                    <a:gdLst>
                      <a:gd name="T0" fmla="*/ 0 w 2216"/>
                      <a:gd name="T1" fmla="*/ 0 h 550"/>
                      <a:gd name="T2" fmla="*/ 1 w 2216"/>
                      <a:gd name="T3" fmla="*/ 1 h 550"/>
                      <a:gd name="T4" fmla="*/ 9 w 2216"/>
                      <a:gd name="T5" fmla="*/ 5 h 550"/>
                      <a:gd name="T6" fmla="*/ 9 w 2216"/>
                      <a:gd name="T7" fmla="*/ 4 h 550"/>
                      <a:gd name="T8" fmla="*/ 0 w 2216"/>
                      <a:gd name="T9" fmla="*/ 0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6"/>
                      <a:gd name="T16" fmla="*/ 0 h 550"/>
                      <a:gd name="T17" fmla="*/ 2216 w 2216"/>
                      <a:gd name="T18" fmla="*/ 550 h 5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6" h="550">
                        <a:moveTo>
                          <a:pt x="0" y="0"/>
                        </a:moveTo>
                        <a:lnTo>
                          <a:pt x="9" y="57"/>
                        </a:lnTo>
                        <a:lnTo>
                          <a:pt x="2164" y="550"/>
                        </a:lnTo>
                        <a:lnTo>
                          <a:pt x="2216" y="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07" name="Group 1075">
                    <a:extLst>
                      <a:ext uri="{FF2B5EF4-FFF2-40B4-BE49-F238E27FC236}">
                        <a16:creationId xmlns:a16="http://schemas.microsoft.com/office/drawing/2014/main" id="{C228B10E-0BB1-8D40-9DB1-545E285C76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9" y="3008"/>
                    <a:ext cx="507" cy="234"/>
                    <a:chOff x="1740" y="2642"/>
                    <a:chExt cx="752" cy="327"/>
                  </a:xfrm>
                </p:grpSpPr>
                <p:sp>
                  <p:nvSpPr>
                    <p:cNvPr id="514" name="Freeform 1076">
                      <a:extLst>
                        <a:ext uri="{FF2B5EF4-FFF2-40B4-BE49-F238E27FC236}">
                          <a16:creationId xmlns:a16="http://schemas.microsoft.com/office/drawing/2014/main" id="{DBE93115-3362-AE4D-A30A-337520C739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40" y="2642"/>
                      <a:ext cx="752" cy="327"/>
                    </a:xfrm>
                    <a:custGeom>
                      <a:avLst/>
                      <a:gdLst>
                        <a:gd name="T0" fmla="*/ 293 w 752"/>
                        <a:gd name="T1" fmla="*/ 0 h 327"/>
                        <a:gd name="T2" fmla="*/ 752 w 752"/>
                        <a:gd name="T3" fmla="*/ 124 h 327"/>
                        <a:gd name="T4" fmla="*/ 470 w 752"/>
                        <a:gd name="T5" fmla="*/ 327 h 327"/>
                        <a:gd name="T6" fmla="*/ 0 w 752"/>
                        <a:gd name="T7" fmla="*/ 183 h 327"/>
                        <a:gd name="T8" fmla="*/ 293 w 752"/>
                        <a:gd name="T9" fmla="*/ 0 h 3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52"/>
                        <a:gd name="T16" fmla="*/ 0 h 327"/>
                        <a:gd name="T17" fmla="*/ 752 w 752"/>
                        <a:gd name="T18" fmla="*/ 327 h 3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52" h="327">
                          <a:moveTo>
                            <a:pt x="293" y="0"/>
                          </a:moveTo>
                          <a:lnTo>
                            <a:pt x="752" y="124"/>
                          </a:lnTo>
                          <a:lnTo>
                            <a:pt x="470" y="327"/>
                          </a:lnTo>
                          <a:lnTo>
                            <a:pt x="0" y="183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5" name="Freeform 1077">
                      <a:extLst>
                        <a:ext uri="{FF2B5EF4-FFF2-40B4-BE49-F238E27FC236}">
                          <a16:creationId xmlns:a16="http://schemas.microsoft.com/office/drawing/2014/main" id="{E980EACA-94CF-194A-AC7A-1415DBB4CA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4" y="2649"/>
                      <a:ext cx="726" cy="311"/>
                    </a:xfrm>
                    <a:custGeom>
                      <a:avLst/>
                      <a:gdLst>
                        <a:gd name="T0" fmla="*/ 282 w 726"/>
                        <a:gd name="T1" fmla="*/ 0 h 311"/>
                        <a:gd name="T2" fmla="*/ 726 w 726"/>
                        <a:gd name="T3" fmla="*/ 119 h 311"/>
                        <a:gd name="T4" fmla="*/ 457 w 726"/>
                        <a:gd name="T5" fmla="*/ 311 h 311"/>
                        <a:gd name="T6" fmla="*/ 0 w 726"/>
                        <a:gd name="T7" fmla="*/ 173 h 311"/>
                        <a:gd name="T8" fmla="*/ 282 w 726"/>
                        <a:gd name="T9" fmla="*/ 0 h 3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6"/>
                        <a:gd name="T16" fmla="*/ 0 h 311"/>
                        <a:gd name="T17" fmla="*/ 726 w 726"/>
                        <a:gd name="T18" fmla="*/ 311 h 3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6" h="311">
                          <a:moveTo>
                            <a:pt x="282" y="0"/>
                          </a:moveTo>
                          <a:lnTo>
                            <a:pt x="726" y="119"/>
                          </a:lnTo>
                          <a:lnTo>
                            <a:pt x="457" y="311"/>
                          </a:lnTo>
                          <a:lnTo>
                            <a:pt x="0" y="173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D4D4D"/>
                        </a:gs>
                        <a:gs pos="100000">
                          <a:srgbClr val="DDDDDD"/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6" name="Freeform 1078">
                      <a:extLst>
                        <a:ext uri="{FF2B5EF4-FFF2-40B4-BE49-F238E27FC236}">
                          <a16:creationId xmlns:a16="http://schemas.microsoft.com/office/drawing/2014/main" id="{67C8CECC-A4D3-D543-A1C2-92A3DDD604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8" y="2770"/>
                      <a:ext cx="258" cy="100"/>
                    </a:xfrm>
                    <a:custGeom>
                      <a:avLst/>
                      <a:gdLst>
                        <a:gd name="T0" fmla="*/ 0 w 258"/>
                        <a:gd name="T1" fmla="*/ 44 h 100"/>
                        <a:gd name="T2" fmla="*/ 75 w 258"/>
                        <a:gd name="T3" fmla="*/ 0 h 100"/>
                        <a:gd name="T4" fmla="*/ 258 w 258"/>
                        <a:gd name="T5" fmla="*/ 50 h 100"/>
                        <a:gd name="T6" fmla="*/ 183 w 258"/>
                        <a:gd name="T7" fmla="*/ 100 h 100"/>
                        <a:gd name="T8" fmla="*/ 0 w 258"/>
                        <a:gd name="T9" fmla="*/ 44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0"/>
                        <a:gd name="T17" fmla="*/ 258 w 25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0">
                          <a:moveTo>
                            <a:pt x="0" y="44"/>
                          </a:moveTo>
                          <a:lnTo>
                            <a:pt x="75" y="0"/>
                          </a:lnTo>
                          <a:lnTo>
                            <a:pt x="258" y="50"/>
                          </a:lnTo>
                          <a:lnTo>
                            <a:pt x="183" y="10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" name="Freeform 1079">
                      <a:extLst>
                        <a:ext uri="{FF2B5EF4-FFF2-40B4-BE49-F238E27FC236}">
                          <a16:creationId xmlns:a16="http://schemas.microsoft.com/office/drawing/2014/main" id="{DF7F90DA-E9FF-E64E-979A-F2C4CF6F27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99" y="2816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8" name="Freeform 1080">
                      <a:extLst>
                        <a:ext uri="{FF2B5EF4-FFF2-40B4-BE49-F238E27FC236}">
                          <a16:creationId xmlns:a16="http://schemas.microsoft.com/office/drawing/2014/main" id="{1FB7CFF5-5312-6B45-B1C9-1E8019D9AB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0" y="2834"/>
                      <a:ext cx="258" cy="102"/>
                    </a:xfrm>
                    <a:custGeom>
                      <a:avLst/>
                      <a:gdLst>
                        <a:gd name="T0" fmla="*/ 0 w 258"/>
                        <a:gd name="T1" fmla="*/ 46 h 102"/>
                        <a:gd name="T2" fmla="*/ 71 w 258"/>
                        <a:gd name="T3" fmla="*/ 0 h 102"/>
                        <a:gd name="T4" fmla="*/ 258 w 258"/>
                        <a:gd name="T5" fmla="*/ 52 h 102"/>
                        <a:gd name="T6" fmla="*/ 183 w 258"/>
                        <a:gd name="T7" fmla="*/ 102 h 102"/>
                        <a:gd name="T8" fmla="*/ 0 w 258"/>
                        <a:gd name="T9" fmla="*/ 46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8"/>
                        <a:gd name="T16" fmla="*/ 0 h 102"/>
                        <a:gd name="T17" fmla="*/ 258 w 25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8" h="102">
                          <a:moveTo>
                            <a:pt x="0" y="46"/>
                          </a:moveTo>
                          <a:lnTo>
                            <a:pt x="71" y="0"/>
                          </a:lnTo>
                          <a:lnTo>
                            <a:pt x="258" y="52"/>
                          </a:lnTo>
                          <a:lnTo>
                            <a:pt x="183" y="102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9" name="Freeform 1081">
                      <a:extLst>
                        <a:ext uri="{FF2B5EF4-FFF2-40B4-BE49-F238E27FC236}">
                          <a16:creationId xmlns:a16="http://schemas.microsoft.com/office/drawing/2014/main" id="{F6743163-40E8-634F-BDA5-FD850E9C9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11" y="2882"/>
                      <a:ext cx="194" cy="63"/>
                    </a:xfrm>
                    <a:custGeom>
                      <a:avLst/>
                      <a:gdLst>
                        <a:gd name="T0" fmla="*/ 12 w 194"/>
                        <a:gd name="T1" fmla="*/ 0 h 63"/>
                        <a:gd name="T2" fmla="*/ 194 w 194"/>
                        <a:gd name="T3" fmla="*/ 53 h 63"/>
                        <a:gd name="T4" fmla="*/ 180 w 194"/>
                        <a:gd name="T5" fmla="*/ 63 h 63"/>
                        <a:gd name="T6" fmla="*/ 0 w 194"/>
                        <a:gd name="T7" fmla="*/ 9 h 63"/>
                        <a:gd name="T8" fmla="*/ 12 w 194"/>
                        <a:gd name="T9" fmla="*/ 0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4"/>
                        <a:gd name="T16" fmla="*/ 0 h 63"/>
                        <a:gd name="T17" fmla="*/ 194 w 194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4" h="63">
                          <a:moveTo>
                            <a:pt x="12" y="0"/>
                          </a:moveTo>
                          <a:lnTo>
                            <a:pt x="194" y="53"/>
                          </a:lnTo>
                          <a:lnTo>
                            <a:pt x="180" y="63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00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08" name="Freeform 1082">
                    <a:extLst>
                      <a:ext uri="{FF2B5EF4-FFF2-40B4-BE49-F238E27FC236}">
                        <a16:creationId xmlns:a16="http://schemas.microsoft.com/office/drawing/2014/main" id="{5C688E93-8024-AF4A-9FAE-F872353A7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7" y="3043"/>
                    <a:ext cx="614" cy="514"/>
                  </a:xfrm>
                  <a:custGeom>
                    <a:avLst/>
                    <a:gdLst>
                      <a:gd name="T0" fmla="*/ 1 w 990"/>
                      <a:gd name="T1" fmla="*/ 2 h 792"/>
                      <a:gd name="T2" fmla="*/ 1 w 990"/>
                      <a:gd name="T3" fmla="*/ 0 h 792"/>
                      <a:gd name="T4" fmla="*/ 1 w 990"/>
                      <a:gd name="T5" fmla="*/ 1 h 792"/>
                      <a:gd name="T6" fmla="*/ 0 w 990"/>
                      <a:gd name="T7" fmla="*/ 2 h 792"/>
                      <a:gd name="T8" fmla="*/ 1 w 990"/>
                      <a:gd name="T9" fmla="*/ 2 h 7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0"/>
                      <a:gd name="T16" fmla="*/ 0 h 792"/>
                      <a:gd name="T17" fmla="*/ 990 w 990"/>
                      <a:gd name="T18" fmla="*/ 792 h 7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0" h="792">
                        <a:moveTo>
                          <a:pt x="3" y="738"/>
                        </a:moveTo>
                        <a:lnTo>
                          <a:pt x="990" y="0"/>
                        </a:lnTo>
                        <a:lnTo>
                          <a:pt x="987" y="60"/>
                        </a:lnTo>
                        <a:lnTo>
                          <a:pt x="0" y="792"/>
                        </a:lnTo>
                        <a:lnTo>
                          <a:pt x="3" y="738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9" name="Freeform 1083">
                    <a:extLst>
                      <a:ext uri="{FF2B5EF4-FFF2-40B4-BE49-F238E27FC236}">
                        <a16:creationId xmlns:a16="http://schemas.microsoft.com/office/drawing/2014/main" id="{E2D8B864-6DD1-D042-9409-8862ACC1AA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0" y="3084"/>
                    <a:ext cx="1571" cy="469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4 w 2532"/>
                      <a:gd name="T5" fmla="*/ 2 h 723"/>
                      <a:gd name="T6" fmla="*/ 4 w 2532"/>
                      <a:gd name="T7" fmla="*/ 2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0" name="Freeform 1084">
                    <a:extLst>
                      <a:ext uri="{FF2B5EF4-FFF2-40B4-BE49-F238E27FC236}">
                        <a16:creationId xmlns:a16="http://schemas.microsoft.com/office/drawing/2014/main" id="{CC7A3F9E-B0BC-2945-B124-91C53102EA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1" y="2998"/>
                    <a:ext cx="17" cy="95"/>
                  </a:xfrm>
                  <a:custGeom>
                    <a:avLst/>
                    <a:gdLst>
                      <a:gd name="T0" fmla="*/ 1 w 26"/>
                      <a:gd name="T1" fmla="*/ 1 h 147"/>
                      <a:gd name="T2" fmla="*/ 1 w 26"/>
                      <a:gd name="T3" fmla="*/ 1 h 147"/>
                      <a:gd name="T4" fmla="*/ 0 w 26"/>
                      <a:gd name="T5" fmla="*/ 1 h 147"/>
                      <a:gd name="T6" fmla="*/ 1 w 26"/>
                      <a:gd name="T7" fmla="*/ 0 h 147"/>
                      <a:gd name="T8" fmla="*/ 1 w 26"/>
                      <a:gd name="T9" fmla="*/ 1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47"/>
                      <a:gd name="T17" fmla="*/ 26 w 26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47">
                        <a:moveTo>
                          <a:pt x="26" y="10"/>
                        </a:moveTo>
                        <a:lnTo>
                          <a:pt x="23" y="147"/>
                        </a:lnTo>
                        <a:lnTo>
                          <a:pt x="0" y="144"/>
                        </a:lnTo>
                        <a:lnTo>
                          <a:pt x="3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1" name="Freeform 1085">
                    <a:extLst>
                      <a:ext uri="{FF2B5EF4-FFF2-40B4-BE49-F238E27FC236}">
                        <a16:creationId xmlns:a16="http://schemas.microsoft.com/office/drawing/2014/main" id="{B8E20EA9-88B9-0A42-A470-7AF9E8810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2" y="2611"/>
                    <a:ext cx="730" cy="393"/>
                  </a:xfrm>
                  <a:custGeom>
                    <a:avLst/>
                    <a:gdLst>
                      <a:gd name="T0" fmla="*/ 1 w 1176"/>
                      <a:gd name="T1" fmla="*/ 0 h 606"/>
                      <a:gd name="T2" fmla="*/ 0 w 1176"/>
                      <a:gd name="T3" fmla="*/ 1 h 606"/>
                      <a:gd name="T4" fmla="*/ 1 w 1176"/>
                      <a:gd name="T5" fmla="*/ 1 h 606"/>
                      <a:gd name="T6" fmla="*/ 1 w 1176"/>
                      <a:gd name="T7" fmla="*/ 1 h 606"/>
                      <a:gd name="T8" fmla="*/ 1 w 1176"/>
                      <a:gd name="T9" fmla="*/ 0 h 6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76"/>
                      <a:gd name="T16" fmla="*/ 0 h 606"/>
                      <a:gd name="T17" fmla="*/ 1176 w 1176"/>
                      <a:gd name="T18" fmla="*/ 606 h 6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76" h="606">
                        <a:moveTo>
                          <a:pt x="1170" y="0"/>
                        </a:moveTo>
                        <a:lnTo>
                          <a:pt x="0" y="597"/>
                        </a:lnTo>
                        <a:lnTo>
                          <a:pt x="30" y="606"/>
                        </a:lnTo>
                        <a:lnTo>
                          <a:pt x="1176" y="18"/>
                        </a:lnTo>
                        <a:lnTo>
                          <a:pt x="1170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2" name="Freeform 1086">
                    <a:extLst>
                      <a:ext uri="{FF2B5EF4-FFF2-40B4-BE49-F238E27FC236}">
                        <a16:creationId xmlns:a16="http://schemas.microsoft.com/office/drawing/2014/main" id="{A9D04135-B045-A743-95D7-CA5EF36EE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1" y="3018"/>
                    <a:ext cx="1490" cy="451"/>
                  </a:xfrm>
                  <a:custGeom>
                    <a:avLst/>
                    <a:gdLst>
                      <a:gd name="T0" fmla="*/ 1 w 2532"/>
                      <a:gd name="T1" fmla="*/ 0 h 723"/>
                      <a:gd name="T2" fmla="*/ 1 w 2532"/>
                      <a:gd name="T3" fmla="*/ 0 h 723"/>
                      <a:gd name="T4" fmla="*/ 1 w 2532"/>
                      <a:gd name="T5" fmla="*/ 1 h 723"/>
                      <a:gd name="T6" fmla="*/ 1 w 2532"/>
                      <a:gd name="T7" fmla="*/ 1 h 723"/>
                      <a:gd name="T8" fmla="*/ 0 w 2532"/>
                      <a:gd name="T9" fmla="*/ 1 h 723"/>
                      <a:gd name="T10" fmla="*/ 1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3" name="Freeform 1087">
                    <a:extLst>
                      <a:ext uri="{FF2B5EF4-FFF2-40B4-BE49-F238E27FC236}">
                        <a16:creationId xmlns:a16="http://schemas.microsoft.com/office/drawing/2014/main" id="{C0583F57-71B7-B142-BC2A-15444A0CF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2549" y="2986"/>
                    <a:ext cx="608" cy="467"/>
                  </a:xfrm>
                  <a:custGeom>
                    <a:avLst/>
                    <a:gdLst>
                      <a:gd name="T0" fmla="*/ 0 w 2532"/>
                      <a:gd name="T1" fmla="*/ 0 h 723"/>
                      <a:gd name="T2" fmla="*/ 0 w 2532"/>
                      <a:gd name="T3" fmla="*/ 0 h 723"/>
                      <a:gd name="T4" fmla="*/ 0 w 2532"/>
                      <a:gd name="T5" fmla="*/ 2 h 723"/>
                      <a:gd name="T6" fmla="*/ 0 w 2532"/>
                      <a:gd name="T7" fmla="*/ 2 h 723"/>
                      <a:gd name="T8" fmla="*/ 0 w 2532"/>
                      <a:gd name="T9" fmla="*/ 1 h 723"/>
                      <a:gd name="T10" fmla="*/ 0 w 2532"/>
                      <a:gd name="T11" fmla="*/ 0 h 7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32"/>
                      <a:gd name="T19" fmla="*/ 0 h 723"/>
                      <a:gd name="T20" fmla="*/ 2532 w 2532"/>
                      <a:gd name="T21" fmla="*/ 723 h 7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32" h="723">
                        <a:moveTo>
                          <a:pt x="6" y="0"/>
                        </a:moveTo>
                        <a:cubicBezTo>
                          <a:pt x="16" y="0"/>
                          <a:pt x="26" y="0"/>
                          <a:pt x="36" y="0"/>
                        </a:cubicBezTo>
                        <a:lnTo>
                          <a:pt x="2532" y="678"/>
                        </a:lnTo>
                        <a:lnTo>
                          <a:pt x="2529" y="723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2" name="Group 983">
                <a:extLst>
                  <a:ext uri="{FF2B5EF4-FFF2-40B4-BE49-F238E27FC236}">
                    <a16:creationId xmlns:a16="http://schemas.microsoft.com/office/drawing/2014/main" id="{105B6396-94AE-3641-98AD-7B23024BF3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11503" y="5607068"/>
                <a:ext cx="171450" cy="348944"/>
                <a:chOff x="4140" y="429"/>
                <a:chExt cx="1425" cy="2396"/>
              </a:xfrm>
            </p:grpSpPr>
            <p:sp>
              <p:nvSpPr>
                <p:cNvPr id="175" name="Freeform 984">
                  <a:extLst>
                    <a:ext uri="{FF2B5EF4-FFF2-40B4-BE49-F238E27FC236}">
                      <a16:creationId xmlns:a16="http://schemas.microsoft.com/office/drawing/2014/main" id="{69921432-2526-D74B-B1B3-EF4990D57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985">
                  <a:extLst>
                    <a:ext uri="{FF2B5EF4-FFF2-40B4-BE49-F238E27FC236}">
                      <a16:creationId xmlns:a16="http://schemas.microsoft.com/office/drawing/2014/main" id="{372674DE-08A1-7340-A835-CB738EF1A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986">
                  <a:extLst>
                    <a:ext uri="{FF2B5EF4-FFF2-40B4-BE49-F238E27FC236}">
                      <a16:creationId xmlns:a16="http://schemas.microsoft.com/office/drawing/2014/main" id="{210AB56E-8E3A-464C-BA90-E5EE13DE1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987">
                  <a:extLst>
                    <a:ext uri="{FF2B5EF4-FFF2-40B4-BE49-F238E27FC236}">
                      <a16:creationId xmlns:a16="http://schemas.microsoft.com/office/drawing/2014/main" id="{4B6304D8-37E4-9743-9663-D2140A337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988">
                  <a:extLst>
                    <a:ext uri="{FF2B5EF4-FFF2-40B4-BE49-F238E27FC236}">
                      <a16:creationId xmlns:a16="http://schemas.microsoft.com/office/drawing/2014/main" id="{01DA0D94-4858-4748-835A-0A295C76D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up 989">
                  <a:extLst>
                    <a:ext uri="{FF2B5EF4-FFF2-40B4-BE49-F238E27FC236}">
                      <a16:creationId xmlns:a16="http://schemas.microsoft.com/office/drawing/2014/main" id="{653C7E87-1F7F-B94B-970F-8043BE6AD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05" name="AutoShape 990">
                    <a:extLst>
                      <a:ext uri="{FF2B5EF4-FFF2-40B4-BE49-F238E27FC236}">
                        <a16:creationId xmlns:a16="http://schemas.microsoft.com/office/drawing/2014/main" id="{9E8BF054-B12E-C746-9DCC-FFC0FBE117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AutoShape 991">
                    <a:extLst>
                      <a:ext uri="{FF2B5EF4-FFF2-40B4-BE49-F238E27FC236}">
                        <a16:creationId xmlns:a16="http://schemas.microsoft.com/office/drawing/2014/main" id="{60A26098-3AC3-5F48-AF12-0376133BA2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1" name="Rectangle 992">
                  <a:extLst>
                    <a:ext uri="{FF2B5EF4-FFF2-40B4-BE49-F238E27FC236}">
                      <a16:creationId xmlns:a16="http://schemas.microsoft.com/office/drawing/2014/main" id="{AB0AE9A0-AEC6-B542-BAA1-AD6A9E257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2" name="Group 993">
                  <a:extLst>
                    <a:ext uri="{FF2B5EF4-FFF2-40B4-BE49-F238E27FC236}">
                      <a16:creationId xmlns:a16="http://schemas.microsoft.com/office/drawing/2014/main" id="{2E23BBDE-93A3-014A-8AD9-509F2B133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03" name="AutoShape 994">
                    <a:extLst>
                      <a:ext uri="{FF2B5EF4-FFF2-40B4-BE49-F238E27FC236}">
                        <a16:creationId xmlns:a16="http://schemas.microsoft.com/office/drawing/2014/main" id="{CF10A6D2-6E36-BA46-8AB3-2A153E9ECE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4" name="AutoShape 995">
                    <a:extLst>
                      <a:ext uri="{FF2B5EF4-FFF2-40B4-BE49-F238E27FC236}">
                        <a16:creationId xmlns:a16="http://schemas.microsoft.com/office/drawing/2014/main" id="{964D14B2-2639-5A46-B2D5-48A8B0C319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3" name="Rectangle 996">
                  <a:extLst>
                    <a:ext uri="{FF2B5EF4-FFF2-40B4-BE49-F238E27FC236}">
                      <a16:creationId xmlns:a16="http://schemas.microsoft.com/office/drawing/2014/main" id="{426E7337-36DD-B64A-88F7-00D5A742F9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Rectangle 997">
                  <a:extLst>
                    <a:ext uri="{FF2B5EF4-FFF2-40B4-BE49-F238E27FC236}">
                      <a16:creationId xmlns:a16="http://schemas.microsoft.com/office/drawing/2014/main" id="{BE4D7353-7D2D-9F42-8A6A-65BAA6259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" name="Group 998">
                  <a:extLst>
                    <a:ext uri="{FF2B5EF4-FFF2-40B4-BE49-F238E27FC236}">
                      <a16:creationId xmlns:a16="http://schemas.microsoft.com/office/drawing/2014/main" id="{10644FFB-BF70-614B-94F5-58CB99D12E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01" name="AutoShape 999">
                    <a:extLst>
                      <a:ext uri="{FF2B5EF4-FFF2-40B4-BE49-F238E27FC236}">
                        <a16:creationId xmlns:a16="http://schemas.microsoft.com/office/drawing/2014/main" id="{2EEDFBCE-8402-0442-A96B-A6412C51C6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AutoShape 1000">
                    <a:extLst>
                      <a:ext uri="{FF2B5EF4-FFF2-40B4-BE49-F238E27FC236}">
                        <a16:creationId xmlns:a16="http://schemas.microsoft.com/office/drawing/2014/main" id="{5BBF678C-8365-374C-8592-2F40109183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6" name="Freeform 1001">
                  <a:extLst>
                    <a:ext uri="{FF2B5EF4-FFF2-40B4-BE49-F238E27FC236}">
                      <a16:creationId xmlns:a16="http://schemas.microsoft.com/office/drawing/2014/main" id="{43320BBC-6D3F-CE4C-AE57-EE45F3319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7" name="Group 1002">
                  <a:extLst>
                    <a:ext uri="{FF2B5EF4-FFF2-40B4-BE49-F238E27FC236}">
                      <a16:creationId xmlns:a16="http://schemas.microsoft.com/office/drawing/2014/main" id="{4ED748C4-471F-B74E-9328-2437DB94B8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99" name="AutoShape 1003">
                    <a:extLst>
                      <a:ext uri="{FF2B5EF4-FFF2-40B4-BE49-F238E27FC236}">
                        <a16:creationId xmlns:a16="http://schemas.microsoft.com/office/drawing/2014/main" id="{DE163CA4-FABE-9B4C-973B-7160FB0CA8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0" name="AutoShape 1004">
                    <a:extLst>
                      <a:ext uri="{FF2B5EF4-FFF2-40B4-BE49-F238E27FC236}">
                        <a16:creationId xmlns:a16="http://schemas.microsoft.com/office/drawing/2014/main" id="{D50A283A-2FFB-A24F-A406-2910EEA8C4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8" name="Rectangle 1005">
                  <a:extLst>
                    <a:ext uri="{FF2B5EF4-FFF2-40B4-BE49-F238E27FC236}">
                      <a16:creationId xmlns:a16="http://schemas.microsoft.com/office/drawing/2014/main" id="{42659E43-E287-8942-BD23-94141CB4B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1006">
                  <a:extLst>
                    <a:ext uri="{FF2B5EF4-FFF2-40B4-BE49-F238E27FC236}">
                      <a16:creationId xmlns:a16="http://schemas.microsoft.com/office/drawing/2014/main" id="{48DEF8E3-26E3-0E48-88EA-BAB435AE5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007">
                  <a:extLst>
                    <a:ext uri="{FF2B5EF4-FFF2-40B4-BE49-F238E27FC236}">
                      <a16:creationId xmlns:a16="http://schemas.microsoft.com/office/drawing/2014/main" id="{7869EB64-11F6-624E-9B28-6986DD9D0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008">
                  <a:extLst>
                    <a:ext uri="{FF2B5EF4-FFF2-40B4-BE49-F238E27FC236}">
                      <a16:creationId xmlns:a16="http://schemas.microsoft.com/office/drawing/2014/main" id="{322E0F0C-40A1-7E43-B9BC-A271C6411E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1009">
                  <a:extLst>
                    <a:ext uri="{FF2B5EF4-FFF2-40B4-BE49-F238E27FC236}">
                      <a16:creationId xmlns:a16="http://schemas.microsoft.com/office/drawing/2014/main" id="{2C34A91D-8DF1-DE40-8F88-B7AB2BE630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AutoShape 1010">
                  <a:extLst>
                    <a:ext uri="{FF2B5EF4-FFF2-40B4-BE49-F238E27FC236}">
                      <a16:creationId xmlns:a16="http://schemas.microsoft.com/office/drawing/2014/main" id="{C10585A3-5046-F44C-A720-1B5360D1A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AutoShape 1011">
                  <a:extLst>
                    <a:ext uri="{FF2B5EF4-FFF2-40B4-BE49-F238E27FC236}">
                      <a16:creationId xmlns:a16="http://schemas.microsoft.com/office/drawing/2014/main" id="{0F1CC371-A8A5-1146-9D54-06BA5783B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Oval 1012">
                  <a:extLst>
                    <a:ext uri="{FF2B5EF4-FFF2-40B4-BE49-F238E27FC236}">
                      <a16:creationId xmlns:a16="http://schemas.microsoft.com/office/drawing/2014/main" id="{165ACFDB-EB0A-EF4A-A53B-E952BF38B2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Oval 1013">
                  <a:extLst>
                    <a:ext uri="{FF2B5EF4-FFF2-40B4-BE49-F238E27FC236}">
                      <a16:creationId xmlns:a16="http://schemas.microsoft.com/office/drawing/2014/main" id="{8E1C86F1-E8A5-AB43-9FBE-05329F11F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Oval 1014">
                  <a:extLst>
                    <a:ext uri="{FF2B5EF4-FFF2-40B4-BE49-F238E27FC236}">
                      <a16:creationId xmlns:a16="http://schemas.microsoft.com/office/drawing/2014/main" id="{0C189499-8A09-3E4B-B216-1DBC5D3CDC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Rectangle 1015">
                  <a:extLst>
                    <a:ext uri="{FF2B5EF4-FFF2-40B4-BE49-F238E27FC236}">
                      <a16:creationId xmlns:a16="http://schemas.microsoft.com/office/drawing/2014/main" id="{F801E0C5-03DC-4947-89BB-24F841D73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EA6D79-FD00-1148-A95A-8E46A45625BA}"/>
              </a:ext>
            </a:extLst>
          </p:cNvPr>
          <p:cNvGrpSpPr/>
          <p:nvPr/>
        </p:nvGrpSpPr>
        <p:grpSpPr>
          <a:xfrm>
            <a:off x="7332141" y="1814171"/>
            <a:ext cx="4398669" cy="4440468"/>
            <a:chOff x="7295123" y="1843082"/>
            <a:chExt cx="4398669" cy="4440468"/>
          </a:xfrm>
        </p:grpSpPr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6D8354C1-1210-1940-9F91-B4758D5841DC}"/>
                </a:ext>
              </a:extLst>
            </p:cNvPr>
            <p:cNvSpPr/>
            <p:nvPr/>
          </p:nvSpPr>
          <p:spPr>
            <a:xfrm>
              <a:off x="7866885" y="3450880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E3958303-11B7-AC47-B40B-E7F34DA98B87}"/>
                </a:ext>
              </a:extLst>
            </p:cNvPr>
            <p:cNvSpPr/>
            <p:nvPr/>
          </p:nvSpPr>
          <p:spPr>
            <a:xfrm>
              <a:off x="7675465" y="3247424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52B2236-5BAD-4448-BEE0-0CD0D214FDEF}"/>
                </a:ext>
              </a:extLst>
            </p:cNvPr>
            <p:cNvSpPr/>
            <p:nvPr/>
          </p:nvSpPr>
          <p:spPr>
            <a:xfrm>
              <a:off x="7295123" y="3349484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D09F97-D3D9-764B-B75B-ED7B4816D5B9}"/>
                </a:ext>
              </a:extLst>
            </p:cNvPr>
            <p:cNvGrpSpPr/>
            <p:nvPr/>
          </p:nvGrpSpPr>
          <p:grpSpPr>
            <a:xfrm>
              <a:off x="7384850" y="1843082"/>
              <a:ext cx="4308942" cy="4440468"/>
              <a:chOff x="7384850" y="1843082"/>
              <a:chExt cx="4308942" cy="4440468"/>
            </a:xfrm>
          </p:grpSpPr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8000236D-4FCB-8E42-8443-B60A47AB111C}"/>
                  </a:ext>
                </a:extLst>
              </p:cNvPr>
              <p:cNvSpPr/>
              <p:nvPr/>
            </p:nvSpPr>
            <p:spPr>
              <a:xfrm>
                <a:off x="9026135" y="5773481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2A0E321-E076-5E4B-B83B-757AFB1A4CEA}"/>
                  </a:ext>
                </a:extLst>
              </p:cNvPr>
              <p:cNvSpPr/>
              <p:nvPr/>
            </p:nvSpPr>
            <p:spPr>
              <a:xfrm>
                <a:off x="8465833" y="5458029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25D6BB58-705A-994A-A4C0-4597BD3E586E}"/>
                  </a:ext>
                </a:extLst>
              </p:cNvPr>
              <p:cNvSpPr/>
              <p:nvPr/>
            </p:nvSpPr>
            <p:spPr>
              <a:xfrm>
                <a:off x="7992829" y="5385020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626C6AB3-E95B-4E45-912D-03BD50D0AB9E}"/>
                  </a:ext>
                </a:extLst>
              </p:cNvPr>
              <p:cNvSpPr/>
              <p:nvPr/>
            </p:nvSpPr>
            <p:spPr>
              <a:xfrm>
                <a:off x="7652236" y="5189752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651092E3-127F-B747-AC6B-A506BBC80C9F}"/>
                  </a:ext>
                </a:extLst>
              </p:cNvPr>
              <p:cNvSpPr/>
              <p:nvPr/>
            </p:nvSpPr>
            <p:spPr>
              <a:xfrm>
                <a:off x="11017339" y="3399436"/>
                <a:ext cx="612311" cy="5100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302BF23-8204-FB46-A78D-495CB59FC0FB}"/>
                  </a:ext>
                </a:extLst>
              </p:cNvPr>
              <p:cNvSpPr/>
              <p:nvPr/>
            </p:nvSpPr>
            <p:spPr>
              <a:xfrm>
                <a:off x="8605132" y="1925480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ED9D1CE7-97E7-BE42-9A9E-DFF564EF6FD2}"/>
                  </a:ext>
                </a:extLst>
              </p:cNvPr>
              <p:cNvSpPr/>
              <p:nvPr/>
            </p:nvSpPr>
            <p:spPr>
              <a:xfrm>
                <a:off x="7384850" y="2332725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78E6AF30-B350-C649-8449-B69F6002DF42}"/>
                  </a:ext>
                </a:extLst>
              </p:cNvPr>
              <p:cNvSpPr/>
              <p:nvPr/>
            </p:nvSpPr>
            <p:spPr>
              <a:xfrm>
                <a:off x="7643306" y="1843082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33196CF4-E8B7-C748-AEBE-BE1C069588D5}"/>
                  </a:ext>
                </a:extLst>
              </p:cNvPr>
              <p:cNvSpPr/>
              <p:nvPr/>
            </p:nvSpPr>
            <p:spPr>
              <a:xfrm>
                <a:off x="11081481" y="4188998"/>
                <a:ext cx="612311" cy="5100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B8AA2F12-9606-F944-8D71-78704F4F02AC}"/>
                  </a:ext>
                </a:extLst>
              </p:cNvPr>
              <p:cNvSpPr/>
              <p:nvPr/>
            </p:nvSpPr>
            <p:spPr>
              <a:xfrm>
                <a:off x="7866885" y="4808926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C1E7801D-A747-164C-BE12-1FDEB3DFE743}"/>
                  </a:ext>
                </a:extLst>
              </p:cNvPr>
              <p:cNvSpPr/>
              <p:nvPr/>
            </p:nvSpPr>
            <p:spPr>
              <a:xfrm>
                <a:off x="9786432" y="5583683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73A1CD-668E-B544-868D-FCFA8CE79DB9}"/>
                  </a:ext>
                </a:extLst>
              </p:cNvPr>
              <p:cNvSpPr/>
              <p:nvPr/>
            </p:nvSpPr>
            <p:spPr>
              <a:xfrm>
                <a:off x="10048818" y="5198326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0" name="Content Placeholder 2">
            <a:extLst>
              <a:ext uri="{FF2B5EF4-FFF2-40B4-BE49-F238E27FC236}">
                <a16:creationId xmlns:a16="http://schemas.microsoft.com/office/drawing/2014/main" id="{CAE1DAE5-E210-1642-9C4E-115EA6D07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82738"/>
            <a:ext cx="5692665" cy="4146549"/>
          </a:xfrm>
        </p:spPr>
        <p:txBody>
          <a:bodyPr>
            <a:normAutofit/>
          </a:bodyPr>
          <a:lstStyle/>
          <a:p>
            <a:pPr marL="0" indent="0">
              <a:buSzPct val="75000"/>
              <a:buNone/>
            </a:pPr>
            <a:r>
              <a:rPr lang="en-US" altLang="en-US" sz="320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Still at the network “edge”:</a:t>
            </a:r>
          </a:p>
          <a:p>
            <a:pPr marL="0" indent="0">
              <a:buSzPct val="75000"/>
              <a:buNone/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Today: 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TCP reliable data transfer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congestion control principles</a:t>
            </a:r>
          </a:p>
          <a:p>
            <a:pPr marL="350838" indent="-225425">
              <a:buSzPct val="100000"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TCP congestion control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reliable data transfer mechanisms:</a:t>
            </a:r>
            <a:endParaRPr lang="en-US" sz="4400" b="0" dirty="0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4A4474B4-4EC5-0C4B-8B43-3433BA1C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901" y="1571578"/>
            <a:ext cx="10521261" cy="4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sender uses </a:t>
            </a:r>
            <a:r>
              <a:rPr lang="en-US" sz="3200" dirty="0">
                <a:solidFill>
                  <a:srgbClr val="C00000"/>
                </a:solidFill>
                <a:latin typeface="Calibri" panose="020F0502020204030204"/>
                <a:ea typeface="ＭＳ Ｐゴシック" charset="0"/>
              </a:rPr>
              <a:t>sequence numbers </a:t>
            </a:r>
            <a:r>
              <a:rPr lang="en-US" sz="3200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(counts bytes)</a:t>
            </a:r>
          </a:p>
          <a:p>
            <a:pPr marL="292100" indent="-2921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receiver sends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</a:rPr>
              <a:t>positive ACKs </a:t>
            </a:r>
          </a:p>
          <a:p>
            <a:pPr marL="749300" lvl="1" indent="-2921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cumulative ACKs: ACK</a:t>
            </a:r>
            <a:r>
              <a:rPr lang="en-US" sz="3200" i="1" dirty="0">
                <a:solidFill>
                  <a:srgbClr val="000000"/>
                </a:solidFill>
                <a:ea typeface="ＭＳ Ｐゴシック" charset="0"/>
              </a:rPr>
              <a:t>(x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) acknowledges all data up to </a:t>
            </a:r>
            <a:r>
              <a:rPr lang="en-US" sz="3200" i="1" dirty="0">
                <a:solidFill>
                  <a:srgbClr val="000000"/>
                </a:solidFill>
                <a:ea typeface="ＭＳ Ｐゴシック" charset="0"/>
              </a:rPr>
              <a:t>x</a:t>
            </a:r>
          </a:p>
          <a:p>
            <a:pPr marL="749300" lvl="1" indent="-2921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</a:rPr>
              <a:t>selective ACK (SACK) is an option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sender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timeout / retransmit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  <a:ea typeface="ＭＳ Ｐゴシック" charset="0"/>
              </a:rPr>
              <a:t>3-way handshake </a:t>
            </a:r>
            <a:r>
              <a:rPr lang="en-US" sz="3200" dirty="0">
                <a:solidFill>
                  <a:srgbClr val="000000"/>
                </a:solidFill>
                <a:latin typeface="Calibri" panose="020F0502020204030204"/>
                <a:ea typeface="ＭＳ Ｐゴシック" charset="0"/>
              </a:rPr>
              <a:t>used to establish reliability parameters (e.g., sequence numbers, flow control) before user data starts to flow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32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F844AE2-7CBB-B241-ABD8-7F7D48828D4B}"/>
              </a:ext>
            </a:extLst>
          </p:cNvPr>
          <p:cNvSpPr/>
          <p:nvPr/>
        </p:nvSpPr>
        <p:spPr>
          <a:xfrm>
            <a:off x="876300" y="1261543"/>
            <a:ext cx="897486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round trip time, timeout</a:t>
            </a:r>
            <a:endParaRPr lang="en-US" sz="4400" b="0" dirty="0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466E19A-B1DF-1A42-B002-F49CA04A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246817"/>
            <a:ext cx="9052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EstimatedRTT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= (1-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  <a:sym typeface="Symbol" charset="0"/>
              </a:rPr>
              <a:t>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)*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EstimatedRTT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  <a:sym typeface="Symbol" charset="0"/>
              </a:rPr>
              <a:t>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*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rPr>
              <a:t>SampleRTT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4A4474B4-4EC5-0C4B-8B43-3433BA1C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02" y="1857328"/>
            <a:ext cx="7067550" cy="142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xponential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eighted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oving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verage (EWMA)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influence of past sample decreases exponentially fast</a:t>
            </a:r>
          </a:p>
          <a:p>
            <a:pPr marL="292100" marR="0" lvl="0" indent="-2921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typical value: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sym typeface="Symbol" charset="0"/>
              </a:rPr>
              <a:t>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  <a:sym typeface="Symbol" charset="0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0.125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81A723-2F83-4149-BCD6-BF02F3F3BE24}"/>
              </a:ext>
            </a:extLst>
          </p:cNvPr>
          <p:cNvGrpSpPr/>
          <p:nvPr/>
        </p:nvGrpSpPr>
        <p:grpSpPr>
          <a:xfrm>
            <a:off x="4673229" y="2443135"/>
            <a:ext cx="6448425" cy="4292600"/>
            <a:chOff x="1531938" y="2565400"/>
            <a:chExt cx="6448425" cy="4292600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B47CB747-71BF-F246-8D51-35EDB4E56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8150" y="2565400"/>
              <a:ext cx="6272213" cy="4292600"/>
              <a:chOff x="782" y="1865"/>
              <a:chExt cx="3951" cy="2704"/>
            </a:xfrm>
          </p:grpSpPr>
          <p:pic>
            <p:nvPicPr>
              <p:cNvPr id="26" name="Picture 12">
                <a:extLst>
                  <a:ext uri="{FF2B5EF4-FFF2-40B4-BE49-F238E27FC236}">
                    <a16:creationId xmlns:a16="http://schemas.microsoft.com/office/drawing/2014/main" id="{1B79C964-96AD-AA4A-B4CF-C6377C29E5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" y="1865"/>
                <a:ext cx="3951" cy="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3">
                <a:extLst>
                  <a:ext uri="{FF2B5EF4-FFF2-40B4-BE49-F238E27FC236}">
                    <a16:creationId xmlns:a16="http://schemas.microsoft.com/office/drawing/2014/main" id="{92FABEFD-E51C-0A49-A008-5D94B930D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1926"/>
                <a:ext cx="1404" cy="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" name="Text Box 18">
              <a:extLst>
                <a:ext uri="{FF2B5EF4-FFF2-40B4-BE49-F238E27FC236}">
                  <a16:creationId xmlns:a16="http://schemas.microsoft.com/office/drawing/2014/main" id="{F9CA757D-88CC-BF41-8C8F-6A16BC6C0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531938" y="3535363"/>
              <a:ext cx="428625" cy="1747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RTT (milliseconds)</a:t>
              </a:r>
            </a:p>
          </p:txBody>
        </p:sp>
        <p:sp>
          <p:nvSpPr>
            <p:cNvPr id="33" name="Text Box 19">
              <a:extLst>
                <a:ext uri="{FF2B5EF4-FFF2-40B4-BE49-F238E27FC236}">
                  <a16:creationId xmlns:a16="http://schemas.microsoft.com/office/drawing/2014/main" id="{5783915F-0896-D04A-9D0B-BE930F539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5363" y="3168650"/>
              <a:ext cx="3867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RTT: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gaia.cs.umass.edu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to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fantasia.eurecom.fr</a:t>
              </a:r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FDF3CC5E-05FF-9348-AFEA-B37BF0709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413" y="5230813"/>
              <a:ext cx="1181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sampleRTT</a:t>
              </a:r>
            </a:p>
          </p:txBody>
        </p: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id="{F17B9932-059C-5C46-AFDC-5141617F4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63" y="5548313"/>
              <a:ext cx="1431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EstimatedRTT</a:t>
              </a:r>
            </a:p>
          </p:txBody>
        </p:sp>
        <p:sp>
          <p:nvSpPr>
            <p:cNvPr id="36" name="AutoShape 22">
              <a:extLst>
                <a:ext uri="{FF2B5EF4-FFF2-40B4-BE49-F238E27FC236}">
                  <a16:creationId xmlns:a16="http://schemas.microsoft.com/office/drawing/2014/main" id="{5C984DD6-69E3-6841-B32A-69B38C890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5343525"/>
              <a:ext cx="147637" cy="142875"/>
            </a:xfrm>
            <a:prstGeom prst="diamond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" name="AutoShape 23">
              <a:extLst>
                <a:ext uri="{FF2B5EF4-FFF2-40B4-BE49-F238E27FC236}">
                  <a16:creationId xmlns:a16="http://schemas.microsoft.com/office/drawing/2014/main" id="{949FCF6B-A257-E540-8887-09B596633D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76382">
              <a:off x="6011069" y="5633244"/>
              <a:ext cx="147637" cy="142875"/>
            </a:xfrm>
            <a:prstGeom prst="diamond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1C4D877B-9F3D-6342-9DFB-B8DAC5F2E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6389688"/>
              <a:ext cx="1863725" cy="468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" name="Group 15">
              <a:extLst>
                <a:ext uri="{FF2B5EF4-FFF2-40B4-BE49-F238E27FC236}">
                  <a16:creationId xmlns:a16="http://schemas.microsoft.com/office/drawing/2014/main" id="{46A7C35C-F55E-D448-9F19-A868DE731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1775" y="6386513"/>
              <a:ext cx="1512888" cy="336550"/>
              <a:chOff x="2343" y="3645"/>
              <a:chExt cx="953" cy="212"/>
            </a:xfrm>
          </p:grpSpPr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76A5B688-5F66-A646-903E-26608C06E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695"/>
                <a:ext cx="527" cy="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" name="Text Box 17">
                <a:extLst>
                  <a:ext uri="{FF2B5EF4-FFF2-40B4-BE49-F238E27FC236}">
                    <a16:creationId xmlns:a16="http://schemas.microsoft.com/office/drawing/2014/main" id="{9530FDC0-AF61-1C41-8AC4-6B29BC1A8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3" y="3645"/>
                <a:ext cx="95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time (seconds)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58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round trip time, timeout</a:t>
            </a:r>
            <a:endParaRPr lang="en-US" sz="4400" b="0" dirty="0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818E497C-5ADD-8648-BF4A-762A1B89120F}"/>
              </a:ext>
            </a:extLst>
          </p:cNvPr>
          <p:cNvSpPr txBox="1">
            <a:spLocks noChangeArrowheads="1"/>
          </p:cNvSpPr>
          <p:nvPr/>
        </p:nvSpPr>
        <p:spPr>
          <a:xfrm>
            <a:off x="635138" y="1537841"/>
            <a:ext cx="11327678" cy="112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timeout interval: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EstimatedRTT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plus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safety margin”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large variation in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EstimatedRTT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 a larger safety margin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DFD149-D3B6-7049-8FD3-A4E0D481C064}"/>
              </a:ext>
            </a:extLst>
          </p:cNvPr>
          <p:cNvGrpSpPr/>
          <p:nvPr/>
        </p:nvGrpSpPr>
        <p:grpSpPr>
          <a:xfrm>
            <a:off x="1061454" y="2679700"/>
            <a:ext cx="9532485" cy="1193800"/>
            <a:chOff x="858254" y="2667000"/>
            <a:chExt cx="9532485" cy="11938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D78BD41-D638-4D4B-B561-317912C0037E}"/>
                </a:ext>
              </a:extLst>
            </p:cNvPr>
            <p:cNvSpPr/>
            <p:nvPr/>
          </p:nvSpPr>
          <p:spPr>
            <a:xfrm>
              <a:off x="858254" y="2667000"/>
              <a:ext cx="9532485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13338CC9-61FA-4847-87D5-4B4830DB8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979" y="2701243"/>
              <a:ext cx="79184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TimeoutInterval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EstimatedRTT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 + 4*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DevRTT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Text Box 14">
              <a:extLst>
                <a:ext uri="{FF2B5EF4-FFF2-40B4-BE49-F238E27FC236}">
                  <a16:creationId xmlns:a16="http://schemas.microsoft.com/office/drawing/2014/main" id="{29ECD817-A810-F04B-85CA-8D6E49B8D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854" y="3442606"/>
              <a:ext cx="18113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estimated RTT</a:t>
              </a:r>
            </a:p>
          </p:txBody>
        </p:sp>
        <p:sp>
          <p:nvSpPr>
            <p:cNvPr id="64" name="Text Box 16">
              <a:extLst>
                <a:ext uri="{FF2B5EF4-FFF2-40B4-BE49-F238E27FC236}">
                  <a16:creationId xmlns:a16="http://schemas.microsoft.com/office/drawing/2014/main" id="{B6E79AC7-559E-CA4D-B400-169E15D64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6904" y="3461656"/>
              <a:ext cx="191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“</a:t>
              </a:r>
              <a:r>
                <a:rPr kumimoji="0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safety margin</a:t>
              </a:r>
              <a:r>
                <a:rPr kumimoji="0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”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Line 17">
              <a:extLst>
                <a:ext uri="{FF2B5EF4-FFF2-40B4-BE49-F238E27FC236}">
                  <a16:creationId xmlns:a16="http://schemas.microsoft.com/office/drawing/2014/main" id="{FF049043-4FEA-C546-ADC2-E314E7D23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1779" y="3082243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Line 19">
              <a:extLst>
                <a:ext uri="{FF2B5EF4-FFF2-40B4-BE49-F238E27FC236}">
                  <a16:creationId xmlns:a16="http://schemas.microsoft.com/office/drawing/2014/main" id="{F55903EC-FD0A-654A-913F-52F13FFBE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3529" y="3088593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pic>
          <p:nvPicPr>
            <p:cNvPr id="67" name="Picture 20" descr="alarm_clock_ringing">
              <a:extLst>
                <a:ext uri="{FF2B5EF4-FFF2-40B4-BE49-F238E27FC236}">
                  <a16:creationId xmlns:a16="http://schemas.microsoft.com/office/drawing/2014/main" id="{DF906935-706B-2B43-B876-CAD3FE51C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043" y="3238052"/>
              <a:ext cx="646558" cy="6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extBox 1">
            <a:extLst>
              <a:ext uri="{FF2B5EF4-FFF2-40B4-BE49-F238E27FC236}">
                <a16:creationId xmlns:a16="http://schemas.microsoft.com/office/drawing/2014/main" id="{04CEDEED-587A-DF46-A338-0F70AC9A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6343507"/>
            <a:ext cx="10018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kurose_ross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/interactive/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E77073-7604-A04F-8597-12BF5941CCE7}"/>
              </a:ext>
            </a:extLst>
          </p:cNvPr>
          <p:cNvGrpSpPr/>
          <p:nvPr/>
        </p:nvGrpSpPr>
        <p:grpSpPr>
          <a:xfrm>
            <a:off x="1304479" y="4827690"/>
            <a:ext cx="10446405" cy="940044"/>
            <a:chOff x="1837879" y="3151290"/>
            <a:chExt cx="10446405" cy="94004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D88E7C6-ABA1-FA45-A2D5-10F964EB5DB8}"/>
                </a:ext>
              </a:extLst>
            </p:cNvPr>
            <p:cNvSpPr/>
            <p:nvPr/>
          </p:nvSpPr>
          <p:spPr>
            <a:xfrm>
              <a:off x="1837879" y="3151290"/>
              <a:ext cx="9532486" cy="522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 Box 7">
              <a:extLst>
                <a:ext uri="{FF2B5EF4-FFF2-40B4-BE49-F238E27FC236}">
                  <a16:creationId xmlns:a16="http://schemas.microsoft.com/office/drawing/2014/main" id="{2F6AE672-95B4-DF44-B435-567781B49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879" y="3151831"/>
              <a:ext cx="100186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DevRTT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ＭＳ Ｐゴシック" charset="0"/>
                  <a:cs typeface="+mn-cs"/>
                </a:rPr>
                <a:t> =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(1-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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)*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DevRTT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 +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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*|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SampleRTT-EstimatedRTT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</a:rPr>
                <a:t>|</a:t>
              </a:r>
            </a:p>
          </p:txBody>
        </p:sp>
        <p:sp>
          <p:nvSpPr>
            <p:cNvPr id="61" name="Text Box 12">
              <a:extLst>
                <a:ext uri="{FF2B5EF4-FFF2-40B4-BE49-F238E27FC236}">
                  <a16:creationId xmlns:a16="http://schemas.microsoft.com/office/drawing/2014/main" id="{D33A459F-5B30-B942-A281-437341BBF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8147" y="3694459"/>
              <a:ext cx="33861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(typically,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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ＭＳ Ｐゴシック" charset="0"/>
                  <a:cs typeface="+mn-cs"/>
                  <a:sym typeface="Symbol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  <a:sym typeface="Symbol" charset="0"/>
                </a:rPr>
                <a:t>= 0.25)</a:t>
              </a:r>
            </a:p>
          </p:txBody>
        </p:sp>
      </p:grpSp>
      <p:sp>
        <p:nvSpPr>
          <p:cNvPr id="16" name="Rectangle 5">
            <a:extLst>
              <a:ext uri="{FF2B5EF4-FFF2-40B4-BE49-F238E27FC236}">
                <a16:creationId xmlns:a16="http://schemas.microsoft.com/office/drawing/2014/main" id="{4DBD9BE8-0206-984D-9734-DB015980BF63}"/>
              </a:ext>
            </a:extLst>
          </p:cNvPr>
          <p:cNvSpPr txBox="1">
            <a:spLocks noChangeArrowheads="1"/>
          </p:cNvSpPr>
          <p:nvPr/>
        </p:nvSpPr>
        <p:spPr>
          <a:xfrm>
            <a:off x="660538" y="4192141"/>
            <a:ext cx="11327678" cy="54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DevRTT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EWMA of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SampleRTT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deviation from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ＭＳ Ｐゴシック" panose="020B0600070205080204" pitchFamily="34" charset="-128"/>
                <a:cs typeface="+mn-cs"/>
              </a:rPr>
              <a:t>EstimatedRTT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3042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0FA96-992D-4547-BB82-D80AD6340B76}"/>
              </a:ext>
            </a:extLst>
          </p:cNvPr>
          <p:cNvGrpSpPr/>
          <p:nvPr/>
        </p:nvGrpSpPr>
        <p:grpSpPr>
          <a:xfrm>
            <a:off x="5189688" y="2806352"/>
            <a:ext cx="4533734" cy="2971623"/>
            <a:chOff x="5189688" y="2806352"/>
            <a:chExt cx="4533734" cy="29716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136498-1DCA-8245-9AEB-79D923D0965C}"/>
                </a:ext>
              </a:extLst>
            </p:cNvPr>
            <p:cNvGrpSpPr/>
            <p:nvPr/>
          </p:nvGrpSpPr>
          <p:grpSpPr>
            <a:xfrm>
              <a:off x="5189688" y="3080408"/>
              <a:ext cx="3750934" cy="2697567"/>
              <a:chOff x="4633274" y="3577949"/>
              <a:chExt cx="3750934" cy="2697567"/>
            </a:xfrm>
          </p:grpSpPr>
          <p:sp>
            <p:nvSpPr>
              <p:cNvPr id="163" name="Rectangle 91">
                <a:extLst>
                  <a:ext uri="{FF2B5EF4-FFF2-40B4-BE49-F238E27FC236}">
                    <a16:creationId xmlns:a16="http://schemas.microsoft.com/office/drawing/2014/main" id="{262B8492-92D0-1D4D-A388-8EDCD289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546" y="46193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F31E27D-6EC1-5943-92A1-E4210B15E8BC}"/>
                  </a:ext>
                </a:extLst>
              </p:cNvPr>
              <p:cNvGrpSpPr/>
              <p:nvPr/>
            </p:nvGrpSpPr>
            <p:grpSpPr>
              <a:xfrm>
                <a:off x="7344839" y="5551212"/>
                <a:ext cx="1039369" cy="214398"/>
                <a:chOff x="7344839" y="5551212"/>
                <a:chExt cx="1039369" cy="214398"/>
              </a:xfrm>
            </p:grpSpPr>
            <p:sp>
              <p:nvSpPr>
                <p:cNvPr id="158" name="Rectangle 74">
                  <a:extLst>
                    <a:ext uri="{FF2B5EF4-FFF2-40B4-BE49-F238E27FC236}">
                      <a16:creationId xmlns:a16="http://schemas.microsoft.com/office/drawing/2014/main" id="{8A48CC54-2E19-7E49-AB6A-C589B7121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4839" y="5556060"/>
                  <a:ext cx="1006475" cy="209550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4" name="Rectangle 92">
                  <a:extLst>
                    <a:ext uri="{FF2B5EF4-FFF2-40B4-BE49-F238E27FC236}">
                      <a16:creationId xmlns:a16="http://schemas.microsoft.com/office/drawing/2014/main" id="{F086B485-A7FA-024F-AE08-D3278D53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783" y="5551212"/>
                  <a:ext cx="733425" cy="212725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9" name="Line 75">
                  <a:extLst>
                    <a:ext uri="{FF2B5EF4-FFF2-40B4-BE49-F238E27FC236}">
                      <a16:creationId xmlns:a16="http://schemas.microsoft.com/office/drawing/2014/main" id="{3072215E-AACF-9541-93AB-D98D0EECB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8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0" name="Line 76">
                  <a:extLst>
                    <a:ext uri="{FF2B5EF4-FFF2-40B4-BE49-F238E27FC236}">
                      <a16:creationId xmlns:a16="http://schemas.microsoft.com/office/drawing/2014/main" id="{A70802F4-DC4B-B74E-9BF2-97E565E57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12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2" name="Rectangle 86">
                <a:extLst>
                  <a:ext uri="{FF2B5EF4-FFF2-40B4-BE49-F238E27FC236}">
                    <a16:creationId xmlns:a16="http://schemas.microsoft.com/office/drawing/2014/main" id="{4115F8B6-91A1-7C41-83BF-8BE89BBEB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7608" y="35779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Text Box 106">
                <a:extLst>
                  <a:ext uri="{FF2B5EF4-FFF2-40B4-BE49-F238E27FC236}">
                    <a16:creationId xmlns:a16="http://schemas.microsoft.com/office/drawing/2014/main" id="{60423099-6913-6449-94EA-C3C8BD4E2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3274" y="4192806"/>
                <a:ext cx="2332549" cy="1089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Network layer delivering IP datagram payload into TCP socket buffers</a:t>
                </a:r>
              </a:p>
            </p:txBody>
          </p:sp>
          <p:sp>
            <p:nvSpPr>
              <p:cNvPr id="168" name="Line 108">
                <a:extLst>
                  <a:ext uri="{FF2B5EF4-FFF2-40B4-BE49-F238E27FC236}">
                    <a16:creationId xmlns:a16="http://schemas.microsoft.com/office/drawing/2014/main" id="{526C2D0A-E0A9-564E-8CDF-3A8B49E5D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6339" y="4724124"/>
                <a:ext cx="522908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Text Box 116">
                <a:extLst>
                  <a:ext uri="{FF2B5EF4-FFF2-40B4-BE49-F238E27FC236}">
                    <a16:creationId xmlns:a16="http://schemas.microsoft.com/office/drawing/2014/main" id="{698424D2-456E-974F-973C-408C9336D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521" y="5970716"/>
                <a:ext cx="11334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from sender</a:t>
                </a:r>
              </a:p>
            </p:txBody>
          </p:sp>
        </p:grp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1FE7EE57-FED3-864B-8F06-9CC2C77BF0DE}"/>
                </a:ext>
              </a:extLst>
            </p:cNvPr>
            <p:cNvSpPr/>
            <p:nvPr/>
          </p:nvSpPr>
          <p:spPr>
            <a:xfrm>
              <a:off x="8312727" y="2806352"/>
              <a:ext cx="1410695" cy="271814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100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0FA96-992D-4547-BB82-D80AD6340B76}"/>
              </a:ext>
            </a:extLst>
          </p:cNvPr>
          <p:cNvGrpSpPr/>
          <p:nvPr/>
        </p:nvGrpSpPr>
        <p:grpSpPr>
          <a:xfrm>
            <a:off x="5189688" y="2806352"/>
            <a:ext cx="4533734" cy="2971623"/>
            <a:chOff x="5189688" y="2806352"/>
            <a:chExt cx="4533734" cy="29716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136498-1DCA-8245-9AEB-79D923D0965C}"/>
                </a:ext>
              </a:extLst>
            </p:cNvPr>
            <p:cNvGrpSpPr/>
            <p:nvPr/>
          </p:nvGrpSpPr>
          <p:grpSpPr>
            <a:xfrm>
              <a:off x="5189688" y="3080408"/>
              <a:ext cx="3750934" cy="2697567"/>
              <a:chOff x="4633274" y="3577949"/>
              <a:chExt cx="3750934" cy="2697567"/>
            </a:xfrm>
          </p:grpSpPr>
          <p:sp>
            <p:nvSpPr>
              <p:cNvPr id="163" name="Rectangle 91">
                <a:extLst>
                  <a:ext uri="{FF2B5EF4-FFF2-40B4-BE49-F238E27FC236}">
                    <a16:creationId xmlns:a16="http://schemas.microsoft.com/office/drawing/2014/main" id="{262B8492-92D0-1D4D-A388-8EDCD289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5546" y="46193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F31E27D-6EC1-5943-92A1-E4210B15E8BC}"/>
                  </a:ext>
                </a:extLst>
              </p:cNvPr>
              <p:cNvGrpSpPr/>
              <p:nvPr/>
            </p:nvGrpSpPr>
            <p:grpSpPr>
              <a:xfrm>
                <a:off x="7344839" y="5551212"/>
                <a:ext cx="1039369" cy="214398"/>
                <a:chOff x="7344839" y="5551212"/>
                <a:chExt cx="1039369" cy="214398"/>
              </a:xfrm>
            </p:grpSpPr>
            <p:sp>
              <p:nvSpPr>
                <p:cNvPr id="158" name="Rectangle 74">
                  <a:extLst>
                    <a:ext uri="{FF2B5EF4-FFF2-40B4-BE49-F238E27FC236}">
                      <a16:creationId xmlns:a16="http://schemas.microsoft.com/office/drawing/2014/main" id="{8A48CC54-2E19-7E49-AB6A-C589B7121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4839" y="5556060"/>
                  <a:ext cx="1006475" cy="209550"/>
                </a:xfrm>
                <a:prstGeom prst="rect">
                  <a:avLst/>
                </a:prstGeom>
                <a:solidFill>
                  <a:srgbClr val="00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4" name="Rectangle 92">
                  <a:extLst>
                    <a:ext uri="{FF2B5EF4-FFF2-40B4-BE49-F238E27FC236}">
                      <a16:creationId xmlns:a16="http://schemas.microsoft.com/office/drawing/2014/main" id="{F086B485-A7FA-024F-AE08-D3278D535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783" y="5551212"/>
                  <a:ext cx="733425" cy="212725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9" name="Line 75">
                  <a:extLst>
                    <a:ext uri="{FF2B5EF4-FFF2-40B4-BE49-F238E27FC236}">
                      <a16:creationId xmlns:a16="http://schemas.microsoft.com/office/drawing/2014/main" id="{3072215E-AACF-9541-93AB-D98D0EECB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888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0" name="Line 76">
                  <a:extLst>
                    <a:ext uri="{FF2B5EF4-FFF2-40B4-BE49-F238E27FC236}">
                      <a16:creationId xmlns:a16="http://schemas.microsoft.com/office/drawing/2014/main" id="{A70802F4-DC4B-B74E-9BF2-97E565E57F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41259" y="5555058"/>
                  <a:ext cx="0" cy="20637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162" name="Rectangle 86">
                <a:extLst>
                  <a:ext uri="{FF2B5EF4-FFF2-40B4-BE49-F238E27FC236}">
                    <a16:creationId xmlns:a16="http://schemas.microsoft.com/office/drawing/2014/main" id="{4115F8B6-91A1-7C41-83BF-8BE89BBEB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7608" y="3577949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67" name="Text Box 106">
                <a:extLst>
                  <a:ext uri="{FF2B5EF4-FFF2-40B4-BE49-F238E27FC236}">
                    <a16:creationId xmlns:a16="http://schemas.microsoft.com/office/drawing/2014/main" id="{60423099-6913-6449-94EA-C3C8BD4E2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3274" y="4192806"/>
                <a:ext cx="2332549" cy="1089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Network layer delivering IP datagram payload into TCP socket buffers</a:t>
                </a:r>
              </a:p>
            </p:txBody>
          </p:sp>
          <p:sp>
            <p:nvSpPr>
              <p:cNvPr id="168" name="Line 108">
                <a:extLst>
                  <a:ext uri="{FF2B5EF4-FFF2-40B4-BE49-F238E27FC236}">
                    <a16:creationId xmlns:a16="http://schemas.microsoft.com/office/drawing/2014/main" id="{526C2D0A-E0A9-564E-8CDF-3A8B49E5D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6339" y="4724124"/>
                <a:ext cx="522908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0" name="Text Box 116">
                <a:extLst>
                  <a:ext uri="{FF2B5EF4-FFF2-40B4-BE49-F238E27FC236}">
                    <a16:creationId xmlns:a16="http://schemas.microsoft.com/office/drawing/2014/main" id="{698424D2-456E-974F-973C-408C9336D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521" y="5970716"/>
                <a:ext cx="11334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from sender</a:t>
                </a:r>
              </a:p>
            </p:txBody>
          </p:sp>
        </p:grpSp>
        <p:sp>
          <p:nvSpPr>
            <p:cNvPr id="6" name="Curved Down Arrow 5">
              <a:extLst>
                <a:ext uri="{FF2B5EF4-FFF2-40B4-BE49-F238E27FC236}">
                  <a16:creationId xmlns:a16="http://schemas.microsoft.com/office/drawing/2014/main" id="{1FE7EE57-FED3-864B-8F06-9CC2C77BF0DE}"/>
                </a:ext>
              </a:extLst>
            </p:cNvPr>
            <p:cNvSpPr/>
            <p:nvPr/>
          </p:nvSpPr>
          <p:spPr>
            <a:xfrm>
              <a:off x="8312727" y="2806352"/>
              <a:ext cx="1410695" cy="271814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Drinking from the Firehose: How VividCortex Compresses its Metrics">
            <a:extLst>
              <a:ext uri="{FF2B5EF4-FFF2-40B4-BE49-F238E27FC236}">
                <a16:creationId xmlns:a16="http://schemas.microsoft.com/office/drawing/2014/main" id="{4F457921-03BB-884A-B43A-C231DAB7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4" y="4484079"/>
            <a:ext cx="3018692" cy="18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inking From the Information Firehose">
            <a:extLst>
              <a:ext uri="{FF2B5EF4-FFF2-40B4-BE49-F238E27FC236}">
                <a16:creationId xmlns:a16="http://schemas.microsoft.com/office/drawing/2014/main" id="{CC4ECDA6-EF5F-7940-8430-C0BB8793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3" y="3300222"/>
            <a:ext cx="2699594" cy="178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5736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flow control</a:t>
            </a:r>
            <a:endParaRPr lang="en-US" sz="4400" b="0" dirty="0"/>
          </a:p>
        </p:txBody>
      </p:sp>
      <p:sp>
        <p:nvSpPr>
          <p:cNvPr id="137" name="Rectangle 72">
            <a:extLst>
              <a:ext uri="{FF2B5EF4-FFF2-40B4-BE49-F238E27FC236}">
                <a16:creationId xmlns:a16="http://schemas.microsoft.com/office/drawing/2014/main" id="{C267ED98-FBDB-D24C-A351-3097B056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422" y="1084921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38" name="Freeform 32">
            <a:extLst>
              <a:ext uri="{FF2B5EF4-FFF2-40B4-BE49-F238E27FC236}">
                <a16:creationId xmlns:a16="http://schemas.microsoft.com/office/drawing/2014/main" id="{58EA8CF4-DBF4-E34D-8254-A77227811341}"/>
              </a:ext>
            </a:extLst>
          </p:cNvPr>
          <p:cNvSpPr>
            <a:spLocks/>
          </p:cNvSpPr>
          <p:nvPr/>
        </p:nvSpPr>
        <p:spPr bwMode="auto">
          <a:xfrm>
            <a:off x="10289997" y="1078571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ectangle 40">
            <a:extLst>
              <a:ext uri="{FF2B5EF4-FFF2-40B4-BE49-F238E27FC236}">
                <a16:creationId xmlns:a16="http://schemas.microsoft.com/office/drawing/2014/main" id="{8F576ED5-5855-F048-B4BB-75BF51C27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97" y="1186521"/>
            <a:ext cx="2533650" cy="38147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40" name="Oval 31">
            <a:extLst>
              <a:ext uri="{FF2B5EF4-FFF2-40B4-BE49-F238E27FC236}">
                <a16:creationId xmlns:a16="http://schemas.microsoft.com/office/drawing/2014/main" id="{E56CABC0-9BC4-164D-8001-714872CF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447" y="1243671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grpSp>
        <p:nvGrpSpPr>
          <p:cNvPr id="141" name="Group 47">
            <a:extLst>
              <a:ext uri="{FF2B5EF4-FFF2-40B4-BE49-F238E27FC236}">
                <a16:creationId xmlns:a16="http://schemas.microsoft.com/office/drawing/2014/main" id="{02602D35-C64D-9445-8BEF-315190C777FA}"/>
              </a:ext>
            </a:extLst>
          </p:cNvPr>
          <p:cNvGrpSpPr>
            <a:grpSpLocks/>
          </p:cNvGrpSpPr>
          <p:nvPr/>
        </p:nvGrpSpPr>
        <p:grpSpPr bwMode="auto">
          <a:xfrm>
            <a:off x="8070672" y="2312058"/>
            <a:ext cx="1795463" cy="688975"/>
            <a:chOff x="1173" y="2345"/>
            <a:chExt cx="1131" cy="434"/>
          </a:xfrm>
        </p:grpSpPr>
        <p:sp>
          <p:nvSpPr>
            <p:cNvPr id="142" name="Rectangle 44">
              <a:extLst>
                <a:ext uri="{FF2B5EF4-FFF2-40B4-BE49-F238E27FC236}">
                  <a16:creationId xmlns:a16="http://schemas.microsoft.com/office/drawing/2014/main" id="{92C6A498-BA40-944E-B932-C93263DC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0000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Text Box 46">
              <a:extLst>
                <a:ext uri="{FF2B5EF4-FFF2-40B4-BE49-F238E27FC236}">
                  <a16:creationId xmlns:a16="http://schemas.microsoft.com/office/drawing/2014/main" id="{ED90C8EB-7D14-B54F-AC97-04DAEC25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 socket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buffers</a:t>
              </a:r>
            </a:p>
          </p:txBody>
        </p:sp>
      </p:grpSp>
      <p:sp>
        <p:nvSpPr>
          <p:cNvPr id="144" name="Oval 48">
            <a:extLst>
              <a:ext uri="{FF2B5EF4-FFF2-40B4-BE49-F238E27FC236}">
                <a16:creationId xmlns:a16="http://schemas.microsoft.com/office/drawing/2014/main" id="{0742E955-8C93-5F47-BE4B-8E6ACFB2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947" y="3335996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" name="Text Box 64">
            <a:extLst>
              <a:ext uri="{FF2B5EF4-FFF2-40B4-BE49-F238E27FC236}">
                <a16:creationId xmlns:a16="http://schemas.microsoft.com/office/drawing/2014/main" id="{FCF30813-93D4-B644-BB9A-DEC80D91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5360" y="336483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TCP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6" name="Oval 65">
            <a:extLst>
              <a:ext uri="{FF2B5EF4-FFF2-40B4-BE49-F238E27FC236}">
                <a16:creationId xmlns:a16="http://schemas.microsoft.com/office/drawing/2014/main" id="{6BD69667-2B04-344B-AF15-D9A7175F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885" y="4321833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7" name="Text Box 66">
            <a:extLst>
              <a:ext uri="{FF2B5EF4-FFF2-40B4-BE49-F238E27FC236}">
                <a16:creationId xmlns:a16="http://schemas.microsoft.com/office/drawing/2014/main" id="{19C3DDC5-2A06-B840-8A80-61FECF597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699" y="4354979"/>
            <a:ext cx="559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code</a:t>
            </a:r>
          </a:p>
        </p:txBody>
      </p:sp>
      <p:sp>
        <p:nvSpPr>
          <p:cNvPr id="149" name="Line 68">
            <a:extLst>
              <a:ext uri="{FF2B5EF4-FFF2-40B4-BE49-F238E27FC236}">
                <a16:creationId xmlns:a16="http://schemas.microsoft.com/office/drawing/2014/main" id="{68A5AD3F-8561-BA43-8CCB-23369CB3F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347" y="4071008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0" name="Line 69">
            <a:extLst>
              <a:ext uri="{FF2B5EF4-FFF2-40B4-BE49-F238E27FC236}">
                <a16:creationId xmlns:a16="http://schemas.microsoft.com/office/drawing/2014/main" id="{069D68E8-3A07-7842-BBE3-A83C4154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9047" y="2219983"/>
            <a:ext cx="25463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1" name="Group 56">
            <a:extLst>
              <a:ext uri="{FF2B5EF4-FFF2-40B4-BE49-F238E27FC236}">
                <a16:creationId xmlns:a16="http://schemas.microsoft.com/office/drawing/2014/main" id="{9D087FDD-1E50-B54A-BAF1-08F2E9EB032C}"/>
              </a:ext>
            </a:extLst>
          </p:cNvPr>
          <p:cNvGrpSpPr>
            <a:grpSpLocks/>
          </p:cNvGrpSpPr>
          <p:nvPr/>
        </p:nvGrpSpPr>
        <p:grpSpPr bwMode="auto">
          <a:xfrm>
            <a:off x="8745360" y="2104096"/>
            <a:ext cx="533400" cy="206375"/>
            <a:chOff x="2003" y="1816"/>
            <a:chExt cx="336" cy="130"/>
          </a:xfrm>
        </p:grpSpPr>
        <p:sp>
          <p:nvSpPr>
            <p:cNvPr id="152" name="Rectangle 16">
              <a:extLst>
                <a:ext uri="{FF2B5EF4-FFF2-40B4-BE49-F238E27FC236}">
                  <a16:creationId xmlns:a16="http://schemas.microsoft.com/office/drawing/2014/main" id="{4802C0EA-E5A8-E447-A8F6-A96701A0B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3" name="Rectangle 17">
              <a:extLst>
                <a:ext uri="{FF2B5EF4-FFF2-40B4-BE49-F238E27FC236}">
                  <a16:creationId xmlns:a16="http://schemas.microsoft.com/office/drawing/2014/main" id="{620EA98C-EF38-184B-A03B-82616FCB9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Rectangle 18">
              <a:extLst>
                <a:ext uri="{FF2B5EF4-FFF2-40B4-BE49-F238E27FC236}">
                  <a16:creationId xmlns:a16="http://schemas.microsoft.com/office/drawing/2014/main" id="{1C3BBD2A-6ACC-C349-BDA8-0843C2DE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9">
              <a:extLst>
                <a:ext uri="{FF2B5EF4-FFF2-40B4-BE49-F238E27FC236}">
                  <a16:creationId xmlns:a16="http://schemas.microsoft.com/office/drawing/2014/main" id="{96FBD4A2-E799-8F4F-9D14-53FD99E5B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5" name="Text Box 103">
            <a:extLst>
              <a:ext uri="{FF2B5EF4-FFF2-40B4-BE49-F238E27FC236}">
                <a16:creationId xmlns:a16="http://schemas.microsoft.com/office/drawing/2014/main" id="{4ECF9189-0AD6-144B-8167-6762F7B3E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972" y="5823520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 protocol stack</a:t>
            </a:r>
          </a:p>
        </p:txBody>
      </p:sp>
      <p:sp>
        <p:nvSpPr>
          <p:cNvPr id="169" name="Line 115">
            <a:extLst>
              <a:ext uri="{FF2B5EF4-FFF2-40B4-BE49-F238E27FC236}">
                <a16:creationId xmlns:a16="http://schemas.microsoft.com/office/drawing/2014/main" id="{ABF785A9-86A1-6E46-9624-CABBC5E29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777" y="5419835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1" name="Line 118">
            <a:extLst>
              <a:ext uri="{FF2B5EF4-FFF2-40B4-BE49-F238E27FC236}">
                <a16:creationId xmlns:a16="http://schemas.microsoft.com/office/drawing/2014/main" id="{5E5B6E3E-966C-D44A-B01C-0473357F1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5235" y="4996521"/>
            <a:ext cx="0" cy="46355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72" name="Group 124">
            <a:extLst>
              <a:ext uri="{FF2B5EF4-FFF2-40B4-BE49-F238E27FC236}">
                <a16:creationId xmlns:a16="http://schemas.microsoft.com/office/drawing/2014/main" id="{4194DDD2-AC6E-4846-988C-D47AF88815B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523360" y="4590121"/>
            <a:ext cx="869950" cy="906462"/>
            <a:chOff x="-44" y="1473"/>
            <a:chExt cx="981" cy="1105"/>
          </a:xfrm>
        </p:grpSpPr>
        <p:pic>
          <p:nvPicPr>
            <p:cNvPr id="173" name="Picture 125" descr="desktop_computer_stylized_medium">
              <a:extLst>
                <a:ext uri="{FF2B5EF4-FFF2-40B4-BE49-F238E27FC236}">
                  <a16:creationId xmlns:a16="http://schemas.microsoft.com/office/drawing/2014/main" id="{C6DE1974-7837-334B-B35F-1B82108E3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Freeform 126">
              <a:extLst>
                <a:ext uri="{FF2B5EF4-FFF2-40B4-BE49-F238E27FC236}">
                  <a16:creationId xmlns:a16="http://schemas.microsoft.com/office/drawing/2014/main" id="{C8663771-41F7-FF4F-89C7-CFC093B9A1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F08E5E-7834-074F-B7D9-7DBE006EE269}"/>
              </a:ext>
            </a:extLst>
          </p:cNvPr>
          <p:cNvSpPr txBox="1"/>
          <p:nvPr/>
        </p:nvSpPr>
        <p:spPr>
          <a:xfrm>
            <a:off x="712555" y="1437021"/>
            <a:ext cx="385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if network layer delivers data faster than application layer removes data from socket buffers?</a:t>
            </a:r>
          </a:p>
        </p:txBody>
      </p:sp>
      <p:sp>
        <p:nvSpPr>
          <p:cNvPr id="182" name="Line 117">
            <a:extLst>
              <a:ext uri="{FF2B5EF4-FFF2-40B4-BE49-F238E27FC236}">
                <a16:creationId xmlns:a16="http://schemas.microsoft.com/office/drawing/2014/main" id="{1B7AFE0B-8185-3E43-BF7C-730BEFE1D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4475" y="5006696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63" name="Rectangle 91">
            <a:extLst>
              <a:ext uri="{FF2B5EF4-FFF2-40B4-BE49-F238E27FC236}">
                <a16:creationId xmlns:a16="http://schemas.microsoft.com/office/drawing/2014/main" id="{262B8492-92D0-1D4D-A388-8EDCD2891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1960" y="4121808"/>
            <a:ext cx="720725" cy="209550"/>
          </a:xfrm>
          <a:prstGeom prst="rect">
            <a:avLst/>
          </a:prstGeom>
          <a:solidFill>
            <a:srgbClr val="0000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31E27D-6EC1-5943-92A1-E4210B15E8BC}"/>
              </a:ext>
            </a:extLst>
          </p:cNvPr>
          <p:cNvGrpSpPr/>
          <p:nvPr/>
        </p:nvGrpSpPr>
        <p:grpSpPr>
          <a:xfrm>
            <a:off x="7901253" y="5053671"/>
            <a:ext cx="1039369" cy="214398"/>
            <a:chOff x="7344839" y="5551212"/>
            <a:chExt cx="1039369" cy="214398"/>
          </a:xfrm>
        </p:grpSpPr>
        <p:sp>
          <p:nvSpPr>
            <p:cNvPr id="158" name="Rectangle 74">
              <a:extLst>
                <a:ext uri="{FF2B5EF4-FFF2-40B4-BE49-F238E27FC236}">
                  <a16:creationId xmlns:a16="http://schemas.microsoft.com/office/drawing/2014/main" id="{8A48CC54-2E19-7E49-AB6A-C589B712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839" y="5556060"/>
              <a:ext cx="1006475" cy="20955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4" name="Rectangle 92">
              <a:extLst>
                <a:ext uri="{FF2B5EF4-FFF2-40B4-BE49-F238E27FC236}">
                  <a16:creationId xmlns:a16="http://schemas.microsoft.com/office/drawing/2014/main" id="{F086B485-A7FA-024F-AE08-D3278D535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783" y="5551212"/>
              <a:ext cx="733425" cy="212725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Line 75">
              <a:extLst>
                <a:ext uri="{FF2B5EF4-FFF2-40B4-BE49-F238E27FC236}">
                  <a16:creationId xmlns:a16="http://schemas.microsoft.com/office/drawing/2014/main" id="{3072215E-AACF-9541-93AB-D98D0EECB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859" y="5555058"/>
              <a:ext cx="0" cy="206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Line 76">
              <a:extLst>
                <a:ext uri="{FF2B5EF4-FFF2-40B4-BE49-F238E27FC236}">
                  <a16:creationId xmlns:a16="http://schemas.microsoft.com/office/drawing/2014/main" id="{A70802F4-DC4B-B74E-9BF2-97E565E57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1259" y="5555058"/>
              <a:ext cx="0" cy="206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62" name="Rectangle 86">
            <a:extLst>
              <a:ext uri="{FF2B5EF4-FFF2-40B4-BE49-F238E27FC236}">
                <a16:creationId xmlns:a16="http://schemas.microsoft.com/office/drawing/2014/main" id="{4115F8B6-91A1-7C41-83BF-8BE89BBEB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022" y="3080408"/>
            <a:ext cx="720725" cy="209550"/>
          </a:xfrm>
          <a:prstGeom prst="rect">
            <a:avLst/>
          </a:prstGeom>
          <a:solidFill>
            <a:srgbClr val="0000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0" name="Text Box 116">
            <a:extLst>
              <a:ext uri="{FF2B5EF4-FFF2-40B4-BE49-F238E27FC236}">
                <a16:creationId xmlns:a16="http://schemas.microsoft.com/office/drawing/2014/main" id="{698424D2-456E-974F-973C-408C9336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0935" y="5473175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from sender</a:t>
            </a: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1FE7EE57-FED3-864B-8F06-9CC2C77BF0DE}"/>
              </a:ext>
            </a:extLst>
          </p:cNvPr>
          <p:cNvSpPr/>
          <p:nvPr/>
        </p:nvSpPr>
        <p:spPr>
          <a:xfrm>
            <a:off x="8312727" y="2806352"/>
            <a:ext cx="1410695" cy="2718148"/>
          </a:xfrm>
          <a:prstGeom prst="curvedDownArrow">
            <a:avLst>
              <a:gd name="adj1" fmla="val 13767"/>
              <a:gd name="adj2" fmla="val 28170"/>
              <a:gd name="adj3" fmla="val 25000"/>
            </a:avLst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072C8-D06D-0540-97C3-C1DE8C5A0444}"/>
              </a:ext>
            </a:extLst>
          </p:cNvPr>
          <p:cNvGrpSpPr/>
          <p:nvPr/>
        </p:nvGrpSpPr>
        <p:grpSpPr>
          <a:xfrm>
            <a:off x="4989152" y="1607125"/>
            <a:ext cx="4984933" cy="885919"/>
            <a:chOff x="4989152" y="1607125"/>
            <a:chExt cx="4984933" cy="8859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53074-9492-2643-8C14-D55F3A8DF9EC}"/>
                </a:ext>
              </a:extLst>
            </p:cNvPr>
            <p:cNvGrpSpPr/>
            <p:nvPr/>
          </p:nvGrpSpPr>
          <p:grpSpPr>
            <a:xfrm>
              <a:off x="4989152" y="1652814"/>
              <a:ext cx="4984933" cy="840230"/>
              <a:chOff x="4432738" y="2150355"/>
              <a:chExt cx="4984933" cy="840230"/>
            </a:xfrm>
          </p:grpSpPr>
          <p:sp>
            <p:nvSpPr>
              <p:cNvPr id="166" name="Line 105">
                <a:extLst>
                  <a:ext uri="{FF2B5EF4-FFF2-40B4-BE49-F238E27FC236}">
                    <a16:creationId xmlns:a16="http://schemas.microsoft.com/office/drawing/2014/main" id="{E962447C-3133-664A-8728-73048FD03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6294" y="2457174"/>
                <a:ext cx="1102102" cy="0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75" name="Text Box 104">
                <a:extLst>
                  <a:ext uri="{FF2B5EF4-FFF2-40B4-BE49-F238E27FC236}">
                    <a16:creationId xmlns:a16="http://schemas.microsoft.com/office/drawing/2014/main" id="{F110BC32-2D3E-6B43-8E30-DD363F7CF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738" y="2150355"/>
                <a:ext cx="2533651" cy="840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 removing data from TCP socket buffers</a:t>
                </a:r>
              </a:p>
            </p:txBody>
          </p:sp>
          <p:sp>
            <p:nvSpPr>
              <p:cNvPr id="176" name="Rectangle 86">
                <a:extLst>
                  <a:ext uri="{FF2B5EF4-FFF2-40B4-BE49-F238E27FC236}">
                    <a16:creationId xmlns:a16="http://schemas.microsoft.com/office/drawing/2014/main" id="{4FC9FA64-3313-7441-820B-DA439AD3A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946" y="2344462"/>
                <a:ext cx="720725" cy="209550"/>
              </a:xfrm>
              <a:prstGeom prst="rect">
                <a:avLst/>
              </a:prstGeom>
              <a:solidFill>
                <a:srgbClr val="0000A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6" name="Curved Down Arrow 55">
              <a:extLst>
                <a:ext uri="{FF2B5EF4-FFF2-40B4-BE49-F238E27FC236}">
                  <a16:creationId xmlns:a16="http://schemas.microsoft.com/office/drawing/2014/main" id="{1957E969-1EF1-4941-A40B-CB97CA05EBA4}"/>
                </a:ext>
              </a:extLst>
            </p:cNvPr>
            <p:cNvSpPr/>
            <p:nvPr/>
          </p:nvSpPr>
          <p:spPr>
            <a:xfrm rot="10800000" flipH="1">
              <a:off x="8517082" y="1607125"/>
              <a:ext cx="1000991" cy="872838"/>
            </a:xfrm>
            <a:prstGeom prst="curvedDownArrow">
              <a:avLst>
                <a:gd name="adj1" fmla="val 13767"/>
                <a:gd name="adj2" fmla="val 28170"/>
                <a:gd name="adj3" fmla="val 25000"/>
              </a:avLst>
            </a:prstGeom>
            <a:solidFill>
              <a:srgbClr val="C00000">
                <a:alpha val="5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B367096-84FB-0C47-BA14-5CD76A63BC39}"/>
              </a:ext>
            </a:extLst>
          </p:cNvPr>
          <p:cNvGrpSpPr/>
          <p:nvPr/>
        </p:nvGrpSpPr>
        <p:grpSpPr>
          <a:xfrm>
            <a:off x="1111171" y="3426107"/>
            <a:ext cx="5034986" cy="2800562"/>
            <a:chOff x="4343173" y="1560062"/>
            <a:chExt cx="9034622" cy="4921250"/>
          </a:xfrm>
        </p:grpSpPr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887BE98B-9B7E-9D41-AEF0-CA93BB1C9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073" y="1560062"/>
              <a:ext cx="3951287" cy="48244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6DD2E62C-E2CB-C147-9685-E568D542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348" y="1675949"/>
              <a:ext cx="3951287" cy="480536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58" name="Line 8">
              <a:extLst>
                <a:ext uri="{FF2B5EF4-FFF2-40B4-BE49-F238E27FC236}">
                  <a16:creationId xmlns:a16="http://schemas.microsoft.com/office/drawing/2014/main" id="{6E5293FD-6A44-CD45-9C2D-E6EC13F48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9523" y="2050599"/>
              <a:ext cx="3946525" cy="4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D5FD85FC-35E3-CC42-86B2-4CBE4FF7A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173" y="2430012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" name="Line 16">
              <a:extLst>
                <a:ext uri="{FF2B5EF4-FFF2-40B4-BE49-F238E27FC236}">
                  <a16:creationId xmlns:a16="http://schemas.microsoft.com/office/drawing/2014/main" id="{1F09DA56-95A7-9740-9266-702F4D6678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698" y="2811012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Line 18">
              <a:extLst>
                <a:ext uri="{FF2B5EF4-FFF2-40B4-BE49-F238E27FC236}">
                  <a16:creationId xmlns:a16="http://schemas.microsoft.com/office/drawing/2014/main" id="{3173FF56-BD9B-654B-92B6-4B36C86F4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7935" y="3206299"/>
              <a:ext cx="3951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" name="Line 19">
              <a:extLst>
                <a:ext uri="{FF2B5EF4-FFF2-40B4-BE49-F238E27FC236}">
                  <a16:creationId xmlns:a16="http://schemas.microsoft.com/office/drawing/2014/main" id="{84202EA3-2833-F04E-AA3C-8BB8999BF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173" y="3596824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Line 20">
              <a:extLst>
                <a:ext uri="{FF2B5EF4-FFF2-40B4-BE49-F238E27FC236}">
                  <a16:creationId xmlns:a16="http://schemas.microsoft.com/office/drawing/2014/main" id="{B5EE22BF-1DD2-B74E-9710-050E4C365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173" y="4158799"/>
              <a:ext cx="39512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Line 21">
              <a:extLst>
                <a:ext uri="{FF2B5EF4-FFF2-40B4-BE49-F238E27FC236}">
                  <a16:creationId xmlns:a16="http://schemas.microsoft.com/office/drawing/2014/main" id="{E3D5975A-D204-D047-91DC-FE8A65BBC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03735" y="2814187"/>
              <a:ext cx="4763" cy="7778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67C1EE2-2B96-F74C-A327-2DFC2DFC62BA}"/>
                </a:ext>
              </a:extLst>
            </p:cNvPr>
            <p:cNvGrpSpPr/>
            <p:nvPr/>
          </p:nvGrpSpPr>
          <p:grpSpPr>
            <a:xfrm>
              <a:off x="6113100" y="2788385"/>
              <a:ext cx="7264695" cy="1048460"/>
              <a:chOff x="6113100" y="2788385"/>
              <a:chExt cx="7264695" cy="1048460"/>
            </a:xfrm>
          </p:grpSpPr>
          <p:sp>
            <p:nvSpPr>
              <p:cNvPr id="67" name="Text Box 22">
                <a:extLst>
                  <a:ext uri="{FF2B5EF4-FFF2-40B4-BE49-F238E27FC236}">
                    <a16:creationId xmlns:a16="http://schemas.microsoft.com/office/drawing/2014/main" id="{2E8A978C-B58F-724E-97B2-2FB3E91F6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3100" y="2788385"/>
                <a:ext cx="2293763" cy="524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receive window</a:t>
                </a:r>
              </a:p>
            </p:txBody>
          </p:sp>
          <p:sp>
            <p:nvSpPr>
              <p:cNvPr id="68" name="Text Box 49">
                <a:extLst>
                  <a:ext uri="{FF2B5EF4-FFF2-40B4-BE49-F238E27FC236}">
                    <a16:creationId xmlns:a16="http://schemas.microsoft.com/office/drawing/2014/main" id="{4311B6E6-847F-7C42-98B1-9875A91D1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4899" y="2847114"/>
                <a:ext cx="4652896" cy="98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flow control: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# bytes receiver willing to accept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9" name="Line 53">
                <a:extLst>
                  <a:ext uri="{FF2B5EF4-FFF2-40B4-BE49-F238E27FC236}">
                    <a16:creationId xmlns:a16="http://schemas.microsoft.com/office/drawing/2014/main" id="{1B19FC7E-F3A0-3F49-A0E5-0BD2B4FBC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2852" y="3044701"/>
                <a:ext cx="582048" cy="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C66942C1-B5F2-CD48-AEFD-79309840A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89447" y="1679374"/>
              <a:ext cx="1761" cy="3651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97658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1C397FE-1DDC-5444-B79A-714CFC84F37C}"/>
              </a:ext>
            </a:extLst>
          </p:cNvPr>
          <p:cNvSpPr txBox="1">
            <a:spLocks noChangeArrowheads="1"/>
          </p:cNvSpPr>
          <p:nvPr/>
        </p:nvSpPr>
        <p:spPr>
          <a:xfrm>
            <a:off x="721660" y="1411941"/>
            <a:ext cx="1097728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Congestion: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informally: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too many sources sending too much data too fast for 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to handle”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manifestations: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 delays (queueing in router buffers)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acket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loss (buffer overflow at routers)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FC6554-1CEB-8346-AF21-152FD0AE2BDD}"/>
              </a:ext>
            </a:extLst>
          </p:cNvPr>
          <p:cNvSpPr txBox="1">
            <a:spLocks noChangeArrowheads="1"/>
          </p:cNvSpPr>
          <p:nvPr/>
        </p:nvSpPr>
        <p:spPr>
          <a:xfrm>
            <a:off x="722672" y="3776599"/>
            <a:ext cx="10977282" cy="10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Principles of congestion control</a:t>
            </a:r>
            <a:endParaRPr lang="en-US" sz="4400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01E622-8D2F-5C40-BD60-438B29523DDB}"/>
              </a:ext>
            </a:extLst>
          </p:cNvPr>
          <p:cNvGrpSpPr/>
          <p:nvPr/>
        </p:nvGrpSpPr>
        <p:grpSpPr>
          <a:xfrm>
            <a:off x="8686805" y="2737463"/>
            <a:ext cx="2772697" cy="2732213"/>
            <a:chOff x="8878529" y="2737463"/>
            <a:chExt cx="2772697" cy="2732213"/>
          </a:xfrm>
        </p:grpSpPr>
        <p:pic>
          <p:nvPicPr>
            <p:cNvPr id="1028" name="Picture 4" descr="Why traffic apps make congestion worse | Berkeley News">
              <a:extLst>
                <a:ext uri="{FF2B5EF4-FFF2-40B4-BE49-F238E27FC236}">
                  <a16:creationId xmlns:a16="http://schemas.microsoft.com/office/drawing/2014/main" id="{5A685C73-1A7D-7448-83D5-182E1DF28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529" y="2737463"/>
              <a:ext cx="2595716" cy="173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EBCDC3-59AA-0043-9771-3FAB71AFCDB3}"/>
                </a:ext>
              </a:extLst>
            </p:cNvPr>
            <p:cNvSpPr txBox="1"/>
            <p:nvPr/>
          </p:nvSpPr>
          <p:spPr>
            <a:xfrm>
              <a:off x="9085007" y="4454013"/>
              <a:ext cx="25662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congestion control: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too many senders, sending too fast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0B5036-A83C-3D40-89CC-21D122E3DAA4}"/>
              </a:ext>
            </a:extLst>
          </p:cNvPr>
          <p:cNvGrpSpPr/>
          <p:nvPr/>
        </p:nvGrpSpPr>
        <p:grpSpPr>
          <a:xfrm>
            <a:off x="5737126" y="4424520"/>
            <a:ext cx="5860024" cy="1952948"/>
            <a:chOff x="5869858" y="4586748"/>
            <a:chExt cx="5860024" cy="19529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60EE1F0-777A-5549-B373-8500229D882B}"/>
                </a:ext>
              </a:extLst>
            </p:cNvPr>
            <p:cNvGrpSpPr/>
            <p:nvPr/>
          </p:nvGrpSpPr>
          <p:grpSpPr>
            <a:xfrm>
              <a:off x="5869858" y="4586748"/>
              <a:ext cx="2882176" cy="1915023"/>
              <a:chOff x="6998772" y="3064248"/>
              <a:chExt cx="4393223" cy="2995072"/>
            </a:xfrm>
          </p:grpSpPr>
          <p:pic>
            <p:nvPicPr>
              <p:cNvPr id="7" name="Picture 2" descr="Drinking from the Firehose: How VividCortex Compresses its Metrics">
                <a:extLst>
                  <a:ext uri="{FF2B5EF4-FFF2-40B4-BE49-F238E27FC236}">
                    <a16:creationId xmlns:a16="http://schemas.microsoft.com/office/drawing/2014/main" id="{93C006A2-5EEC-1743-AF87-E45D3E90A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3303" y="4248105"/>
                <a:ext cx="3018692" cy="1811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Drinking From the Information Firehose">
                <a:extLst>
                  <a:ext uri="{FF2B5EF4-FFF2-40B4-BE49-F238E27FC236}">
                    <a16:creationId xmlns:a16="http://schemas.microsoft.com/office/drawing/2014/main" id="{540A1142-4C15-BA4C-BA82-A4861EB7D4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8772" y="3064248"/>
                <a:ext cx="2699594" cy="178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5BA06D-3B74-5348-8D35-1DEBB37E8FA0}"/>
                </a:ext>
              </a:extLst>
            </p:cNvPr>
            <p:cNvSpPr txBox="1"/>
            <p:nvPr/>
          </p:nvSpPr>
          <p:spPr>
            <a:xfrm>
              <a:off x="8794953" y="5801032"/>
              <a:ext cx="29349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flow control: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one sender too fast for one receiver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EAFB275C-622F-0342-A28A-15D9EA67D3AB}"/>
              </a:ext>
            </a:extLst>
          </p:cNvPr>
          <p:cNvSpPr txBox="1">
            <a:spLocks noChangeArrowheads="1"/>
          </p:cNvSpPr>
          <p:nvPr/>
        </p:nvSpPr>
        <p:spPr>
          <a:xfrm>
            <a:off x="822838" y="4395018"/>
            <a:ext cx="4758812" cy="1739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 top-10 problem!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network-assisted, end-end congestion control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3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1993</Words>
  <Application>Microsoft Macintosh PowerPoint</Application>
  <PresentationFormat>Widescreen</PresentationFormat>
  <Paragraphs>352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Courier</vt:lpstr>
      <vt:lpstr>Courier New</vt:lpstr>
      <vt:lpstr>Gill Sans MT</vt:lpstr>
      <vt:lpstr>Tahoma</vt:lpstr>
      <vt:lpstr>Times New Roman</vt:lpstr>
      <vt:lpstr>Wingdings</vt:lpstr>
      <vt:lpstr>1_Office Theme</vt:lpstr>
      <vt:lpstr>Office Theme</vt:lpstr>
      <vt:lpstr>PowerPoint Presentation</vt:lpstr>
      <vt:lpstr>Where are we?</vt:lpstr>
      <vt:lpstr>TCP reliable data transfer mechanisms:</vt:lpstr>
      <vt:lpstr>TCP round trip time, timeout</vt:lpstr>
      <vt:lpstr>TCP round trip time, timeout</vt:lpstr>
      <vt:lpstr>TCP flow control</vt:lpstr>
      <vt:lpstr>TCP flow control</vt:lpstr>
      <vt:lpstr>TCP flow control</vt:lpstr>
      <vt:lpstr>Principles of congestion control</vt:lpstr>
      <vt:lpstr>PowerPoint Presentation</vt:lpstr>
      <vt:lpstr>Approaches towards congestion control</vt:lpstr>
      <vt:lpstr>Approaches towards congestion control</vt:lpstr>
      <vt:lpstr>TCP congestion control: AIMD</vt:lpstr>
      <vt:lpstr>TCP AIMD: more</vt:lpstr>
      <vt:lpstr>TCP slow start </vt:lpstr>
      <vt:lpstr>PowerPoint Presentation</vt:lpstr>
      <vt:lpstr>TCP fairness</vt:lpstr>
      <vt:lpstr>Q: is TCP Fair?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52</cp:revision>
  <dcterms:created xsi:type="dcterms:W3CDTF">2020-08-26T01:40:50Z</dcterms:created>
  <dcterms:modified xsi:type="dcterms:W3CDTF">2020-10-20T14:41:06Z</dcterms:modified>
</cp:coreProperties>
</file>