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3"/>
  </p:notesMasterIdLst>
  <p:sldIdLst>
    <p:sldId id="1191" r:id="rId3"/>
    <p:sldId id="1047" r:id="rId4"/>
    <p:sldId id="1048" r:id="rId5"/>
    <p:sldId id="1049" r:id="rId6"/>
    <p:sldId id="964" r:id="rId7"/>
    <p:sldId id="1051" r:id="rId8"/>
    <p:sldId id="1050" r:id="rId9"/>
    <p:sldId id="1231" r:id="rId10"/>
    <p:sldId id="1232" r:id="rId11"/>
    <p:sldId id="1066" r:id="rId12"/>
    <p:sldId id="1058" r:id="rId13"/>
    <p:sldId id="1069" r:id="rId14"/>
    <p:sldId id="1204" r:id="rId15"/>
    <p:sldId id="1073" r:id="rId16"/>
    <p:sldId id="277" r:id="rId17"/>
    <p:sldId id="1128" r:id="rId18"/>
    <p:sldId id="258" r:id="rId19"/>
    <p:sldId id="1077" r:id="rId20"/>
    <p:sldId id="1078" r:id="rId21"/>
    <p:sldId id="12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/>
    <p:restoredTop sz="95994"/>
  </p:normalViewPr>
  <p:slideViewPr>
    <p:cSldViewPr snapToGrid="0" snapToObjects="1">
      <p:cViewPr varScale="1">
        <p:scale>
          <a:sx n="59" d="100"/>
          <a:sy n="59" d="100"/>
        </p:scale>
        <p:origin x="200" y="1336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58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4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8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527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2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50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7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4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90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2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7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0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8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008" y="3655532"/>
            <a:ext cx="4926994" cy="204470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/>
              <a:t>Today (10/27/20):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1128-B8E1-7C40-B73B-BD6D4E18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6" y="1379472"/>
            <a:ext cx="11035748" cy="634860"/>
          </a:xfrm>
        </p:spPr>
        <p:txBody>
          <a:bodyPr>
            <a:normAutofit/>
          </a:bodyPr>
          <a:lstStyle/>
          <a:p>
            <a:pPr indent="-287338">
              <a:buFont typeface="Wingdings" charset="2"/>
              <a:buChar char="§"/>
              <a:defRPr/>
            </a:pPr>
            <a:r>
              <a:rPr lang="en-US" sz="3200" dirty="0"/>
              <a:t>transfer packet from input link to appropriate output link</a:t>
            </a:r>
          </a:p>
          <a:p>
            <a:pPr indent="-287338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Switching fabrics</a:t>
            </a:r>
            <a:endParaRPr lang="en-US" sz="4800" dirty="0"/>
          </a:p>
        </p:txBody>
      </p:sp>
      <p:grpSp>
        <p:nvGrpSpPr>
          <p:cNvPr id="140" name="Group 60">
            <a:extLst>
              <a:ext uri="{FF2B5EF4-FFF2-40B4-BE49-F238E27FC236}">
                <a16:creationId xmlns:a16="http://schemas.microsoft.com/office/drawing/2014/main" id="{E16CE5B6-2BB1-8843-9C94-E2F2D5BE7F75}"/>
              </a:ext>
            </a:extLst>
          </p:cNvPr>
          <p:cNvGrpSpPr>
            <a:grpSpLocks/>
          </p:cNvGrpSpPr>
          <p:nvPr/>
        </p:nvGrpSpPr>
        <p:grpSpPr bwMode="auto">
          <a:xfrm>
            <a:off x="4510432" y="3943350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Rectangle 45">
              <a:extLst>
                <a:ext uri="{FF2B5EF4-FFF2-40B4-BE49-F238E27FC236}">
                  <a16:creationId xmlns:a16="http://schemas.microsoft.com/office/drawing/2014/main" id="{F26101B5-1F43-6C44-B633-4C17C2A3D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48">
              <a:extLst>
                <a:ext uri="{FF2B5EF4-FFF2-40B4-BE49-F238E27FC236}">
                  <a16:creationId xmlns:a16="http://schemas.microsoft.com/office/drawing/2014/main" id="{1E1E4579-D30C-D245-B0D4-E5A2AEC25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sp>
        <p:nvSpPr>
          <p:cNvPr id="160" name="Text Box 57">
            <a:extLst>
              <a:ext uri="{FF2B5EF4-FFF2-40B4-BE49-F238E27FC236}">
                <a16:creationId xmlns:a16="http://schemas.microsoft.com/office/drawing/2014/main" id="{F1679189-37C6-6D40-A05F-4B13D87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772" y="4857819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input ports</a:t>
            </a:r>
          </a:p>
        </p:txBody>
      </p:sp>
      <p:grpSp>
        <p:nvGrpSpPr>
          <p:cNvPr id="168" name="Group 38">
            <a:extLst>
              <a:ext uri="{FF2B5EF4-FFF2-40B4-BE49-F238E27FC236}">
                <a16:creationId xmlns:a16="http://schemas.microsoft.com/office/drawing/2014/main" id="{8AC17FBD-D822-CD43-929D-2CC812BF0667}"/>
              </a:ext>
            </a:extLst>
          </p:cNvPr>
          <p:cNvGrpSpPr>
            <a:grpSpLocks/>
          </p:cNvGrpSpPr>
          <p:nvPr/>
        </p:nvGrpSpPr>
        <p:grpSpPr bwMode="auto">
          <a:xfrm>
            <a:off x="6149007" y="5709203"/>
            <a:ext cx="1472095" cy="386798"/>
            <a:chOff x="-51" y="2454"/>
            <a:chExt cx="1482" cy="357"/>
          </a:xfrm>
        </p:grpSpPr>
        <p:grpSp>
          <p:nvGrpSpPr>
            <p:cNvPr id="169" name="Group 39">
              <a:extLst>
                <a:ext uri="{FF2B5EF4-FFF2-40B4-BE49-F238E27FC236}">
                  <a16:creationId xmlns:a16="http://schemas.microsoft.com/office/drawing/2014/main" id="{0892708C-B62F-1443-A450-88C550BC04B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71" name="Rectangle 40">
                <a:extLst>
                  <a:ext uri="{FF2B5EF4-FFF2-40B4-BE49-F238E27FC236}">
                    <a16:creationId xmlns:a16="http://schemas.microsoft.com/office/drawing/2014/main" id="{646AD0B4-3035-904E-BC08-F1F7B9E6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2" name="Rectangle 41">
                <a:extLst>
                  <a:ext uri="{FF2B5EF4-FFF2-40B4-BE49-F238E27FC236}">
                    <a16:creationId xmlns:a16="http://schemas.microsoft.com/office/drawing/2014/main" id="{C11D294C-080E-E146-92DD-4E0970AA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3" name="Rectangle 42">
                <a:extLst>
                  <a:ext uri="{FF2B5EF4-FFF2-40B4-BE49-F238E27FC236}">
                    <a16:creationId xmlns:a16="http://schemas.microsoft.com/office/drawing/2014/main" id="{AEC771A2-E626-8246-BD5D-885A3F232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Rectangle 43">
                <a:extLst>
                  <a:ext uri="{FF2B5EF4-FFF2-40B4-BE49-F238E27FC236}">
                    <a16:creationId xmlns:a16="http://schemas.microsoft.com/office/drawing/2014/main" id="{D9ACADB5-CB99-0C44-953C-36D248E8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70" name="Line 44">
              <a:extLst>
                <a:ext uri="{FF2B5EF4-FFF2-40B4-BE49-F238E27FC236}">
                  <a16:creationId xmlns:a16="http://schemas.microsoft.com/office/drawing/2014/main" id="{0B5CB4ED-80BB-FD4A-8E51-691C12DA6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1" name="Text Box 57">
            <a:extLst>
              <a:ext uri="{FF2B5EF4-FFF2-40B4-BE49-F238E27FC236}">
                <a16:creationId xmlns:a16="http://schemas.microsoft.com/office/drawing/2014/main" id="{7B04503A-E5E8-3F47-B2CA-2C4493C55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378" y="4864446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 output ports</a:t>
            </a:r>
          </a:p>
        </p:txBody>
      </p:sp>
      <p:grpSp>
        <p:nvGrpSpPr>
          <p:cNvPr id="182" name="Group 38">
            <a:extLst>
              <a:ext uri="{FF2B5EF4-FFF2-40B4-BE49-F238E27FC236}">
                <a16:creationId xmlns:a16="http://schemas.microsoft.com/office/drawing/2014/main" id="{0D66BD80-759C-4845-8712-8D0B4AF84EF1}"/>
              </a:ext>
            </a:extLst>
          </p:cNvPr>
          <p:cNvGrpSpPr>
            <a:grpSpLocks/>
          </p:cNvGrpSpPr>
          <p:nvPr/>
        </p:nvGrpSpPr>
        <p:grpSpPr bwMode="auto">
          <a:xfrm>
            <a:off x="6155633" y="4072559"/>
            <a:ext cx="1472095" cy="386798"/>
            <a:chOff x="-51" y="2454"/>
            <a:chExt cx="1482" cy="357"/>
          </a:xfrm>
        </p:grpSpPr>
        <p:grpSp>
          <p:nvGrpSpPr>
            <p:cNvPr id="183" name="Group 39">
              <a:extLst>
                <a:ext uri="{FF2B5EF4-FFF2-40B4-BE49-F238E27FC236}">
                  <a16:creationId xmlns:a16="http://schemas.microsoft.com/office/drawing/2014/main" id="{5C936A85-45B9-074E-B843-773AFF5135C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185" name="Rectangle 40">
                <a:extLst>
                  <a:ext uri="{FF2B5EF4-FFF2-40B4-BE49-F238E27FC236}">
                    <a16:creationId xmlns:a16="http://schemas.microsoft.com/office/drawing/2014/main" id="{B622FEB5-7929-1240-B7D5-15643E71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41">
                <a:extLst>
                  <a:ext uri="{FF2B5EF4-FFF2-40B4-BE49-F238E27FC236}">
                    <a16:creationId xmlns:a16="http://schemas.microsoft.com/office/drawing/2014/main" id="{9EC76602-1084-F84D-AD9A-D96EB15A8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7" name="Rectangle 42">
                <a:extLst>
                  <a:ext uri="{FF2B5EF4-FFF2-40B4-BE49-F238E27FC236}">
                    <a16:creationId xmlns:a16="http://schemas.microsoft.com/office/drawing/2014/main" id="{DD155316-70EC-7F4D-B61B-21231E854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43">
                <a:extLst>
                  <a:ext uri="{FF2B5EF4-FFF2-40B4-BE49-F238E27FC236}">
                    <a16:creationId xmlns:a16="http://schemas.microsoft.com/office/drawing/2014/main" id="{BFE2402A-9D06-854F-8BB0-978456C9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" name="Line 44">
              <a:extLst>
                <a:ext uri="{FF2B5EF4-FFF2-40B4-BE49-F238E27FC236}">
                  <a16:creationId xmlns:a16="http://schemas.microsoft.com/office/drawing/2014/main" id="{D7FF759B-D504-9D47-8A31-C0C49E47A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7B67A3-971A-E044-9E63-6007998B6291}"/>
              </a:ext>
            </a:extLst>
          </p:cNvPr>
          <p:cNvSpPr txBox="1"/>
          <p:nvPr/>
        </p:nvSpPr>
        <p:spPr>
          <a:xfrm rot="5400000">
            <a:off x="6248400" y="4708389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0C8DE0E-9EEF-204C-9448-24E1458DC419}"/>
              </a:ext>
            </a:extLst>
          </p:cNvPr>
          <p:cNvSpPr txBox="1"/>
          <p:nvPr/>
        </p:nvSpPr>
        <p:spPr>
          <a:xfrm rot="5400000">
            <a:off x="3472070" y="4715016"/>
            <a:ext cx="9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  <p:grpSp>
        <p:nvGrpSpPr>
          <p:cNvPr id="192" name="Group 39">
            <a:extLst>
              <a:ext uri="{FF2B5EF4-FFF2-40B4-BE49-F238E27FC236}">
                <a16:creationId xmlns:a16="http://schemas.microsoft.com/office/drawing/2014/main" id="{43EE5875-DB50-8F42-9E84-EBF455D6C7E5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2010" y="4065933"/>
            <a:ext cx="1078742" cy="386798"/>
            <a:chOff x="171" y="2454"/>
            <a:chExt cx="1086" cy="357"/>
          </a:xfrm>
        </p:grpSpPr>
        <p:sp>
          <p:nvSpPr>
            <p:cNvPr id="194" name="Rectangle 40">
              <a:extLst>
                <a:ext uri="{FF2B5EF4-FFF2-40B4-BE49-F238E27FC236}">
                  <a16:creationId xmlns:a16="http://schemas.microsoft.com/office/drawing/2014/main" id="{906CC695-2DD1-2E42-A750-72D29415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41">
              <a:extLst>
                <a:ext uri="{FF2B5EF4-FFF2-40B4-BE49-F238E27FC236}">
                  <a16:creationId xmlns:a16="http://schemas.microsoft.com/office/drawing/2014/main" id="{99D0D5A4-1E5B-0B43-A1B7-FD7BC835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6" name="Rectangle 42">
              <a:extLst>
                <a:ext uri="{FF2B5EF4-FFF2-40B4-BE49-F238E27FC236}">
                  <a16:creationId xmlns:a16="http://schemas.microsoft.com/office/drawing/2014/main" id="{6140224D-DBC1-EB40-AFE8-D6D0132B5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7" name="Rectangle 43">
              <a:extLst>
                <a:ext uri="{FF2B5EF4-FFF2-40B4-BE49-F238E27FC236}">
                  <a16:creationId xmlns:a16="http://schemas.microsoft.com/office/drawing/2014/main" id="{0A00DDFA-F665-324F-A415-D0B5E35A5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93" name="Line 44">
            <a:extLst>
              <a:ext uri="{FF2B5EF4-FFF2-40B4-BE49-F238E27FC236}">
                <a16:creationId xmlns:a16="http://schemas.microsoft.com/office/drawing/2014/main" id="{A888E476-EAD9-6C4A-A7A3-DDB9C8C3A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494" y="4260957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9" name="Group 39">
            <a:extLst>
              <a:ext uri="{FF2B5EF4-FFF2-40B4-BE49-F238E27FC236}">
                <a16:creationId xmlns:a16="http://schemas.microsoft.com/office/drawing/2014/main" id="{861F8D20-AD91-3246-9499-A09CBEB79CE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8636" y="5729080"/>
            <a:ext cx="1078742" cy="386798"/>
            <a:chOff x="171" y="2454"/>
            <a:chExt cx="1086" cy="357"/>
          </a:xfrm>
        </p:grpSpPr>
        <p:sp>
          <p:nvSpPr>
            <p:cNvPr id="201" name="Rectangle 40">
              <a:extLst>
                <a:ext uri="{FF2B5EF4-FFF2-40B4-BE49-F238E27FC236}">
                  <a16:creationId xmlns:a16="http://schemas.microsoft.com/office/drawing/2014/main" id="{C04E48EB-4A34-004B-84AD-61BC56BA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" y="2454"/>
              <a:ext cx="1084" cy="3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Rectangle 41">
              <a:extLst>
                <a:ext uri="{FF2B5EF4-FFF2-40B4-BE49-F238E27FC236}">
                  <a16:creationId xmlns:a16="http://schemas.microsoft.com/office/drawing/2014/main" id="{D0C6BD53-6130-A748-BC48-3FA658887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2554"/>
              <a:ext cx="337" cy="1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9984A44-E408-0A4C-A437-40EAEAA84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" y="2490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Rectangle 43">
              <a:extLst>
                <a:ext uri="{FF2B5EF4-FFF2-40B4-BE49-F238E27FC236}">
                  <a16:creationId xmlns:a16="http://schemas.microsoft.com/office/drawing/2014/main" id="{30660A84-3620-0541-9A93-C5E1D76F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488"/>
              <a:ext cx="274" cy="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0" name="Line 44">
            <a:extLst>
              <a:ext uri="{FF2B5EF4-FFF2-40B4-BE49-F238E27FC236}">
                <a16:creationId xmlns:a16="http://schemas.microsoft.com/office/drawing/2014/main" id="{975E947C-3697-5947-8DC9-3EF33B31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120" y="5924104"/>
            <a:ext cx="1472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Content Placeholder 2">
            <a:extLst>
              <a:ext uri="{FF2B5EF4-FFF2-40B4-BE49-F238E27FC236}">
                <a16:creationId xmlns:a16="http://schemas.microsoft.com/office/drawing/2014/main" id="{DC2E6EA4-0C86-5F4C-BB3E-C92E5B769FC5}"/>
              </a:ext>
            </a:extLst>
          </p:cNvPr>
          <p:cNvSpPr txBox="1">
            <a:spLocks/>
          </p:cNvSpPr>
          <p:nvPr/>
        </p:nvSpPr>
        <p:spPr>
          <a:xfrm>
            <a:off x="805070" y="1889680"/>
            <a:ext cx="11035748" cy="231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873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switching rate: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 at which packets can be transfer from inputs to outputs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measured as multiple of input/output line rate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inputs: switching rate N times line rate desirable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77334-DD7E-1B48-8BC7-370BDB02F09A}"/>
              </a:ext>
            </a:extLst>
          </p:cNvPr>
          <p:cNvSpPr txBox="1"/>
          <p:nvPr/>
        </p:nvSpPr>
        <p:spPr>
          <a:xfrm>
            <a:off x="2756452" y="408167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F21D3F-8391-534C-9242-3758758C301A}"/>
              </a:ext>
            </a:extLst>
          </p:cNvPr>
          <p:cNvSpPr txBox="1"/>
          <p:nvPr/>
        </p:nvSpPr>
        <p:spPr>
          <a:xfrm>
            <a:off x="2749826" y="57183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8A4E43E-89E0-E547-8C85-19EA30836952}"/>
              </a:ext>
            </a:extLst>
          </p:cNvPr>
          <p:cNvSpPr txBox="1"/>
          <p:nvPr/>
        </p:nvSpPr>
        <p:spPr>
          <a:xfrm>
            <a:off x="7593495" y="40816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94AA5E3-B3F2-B445-8CEF-84D33DC4565C}"/>
              </a:ext>
            </a:extLst>
          </p:cNvPr>
          <p:cNvSpPr txBox="1"/>
          <p:nvPr/>
        </p:nvSpPr>
        <p:spPr>
          <a:xfrm>
            <a:off x="7586868" y="571831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02FF0-F045-2443-B110-8EA634D57D8A}"/>
              </a:ext>
            </a:extLst>
          </p:cNvPr>
          <p:cNvSpPr txBox="1"/>
          <p:nvPr/>
        </p:nvSpPr>
        <p:spPr>
          <a:xfrm>
            <a:off x="4611758" y="4094922"/>
            <a:ext cx="13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(rate: NR, ideally)</a:t>
            </a:r>
          </a:p>
        </p:txBody>
      </p:sp>
    </p:spTree>
    <p:extLst>
      <p:ext uri="{BB962C8B-B14F-4D97-AF65-F5344CB8AC3E}">
        <p14:creationId xmlns:p14="http://schemas.microsoft.com/office/powerpoint/2010/main" val="2092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Input port functions</a:t>
            </a:r>
            <a:endParaRPr lang="en-US" sz="4800" dirty="0"/>
          </a:p>
        </p:txBody>
      </p:sp>
      <p:sp>
        <p:nvSpPr>
          <p:cNvPr id="91" name="Rectangle 12">
            <a:extLst>
              <a:ext uri="{FF2B5EF4-FFF2-40B4-BE49-F238E27FC236}">
                <a16:creationId xmlns:a16="http://schemas.microsoft.com/office/drawing/2014/main" id="{C1168DD7-29CD-D740-BA24-DFE4997D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08" y="1518548"/>
            <a:ext cx="4568825" cy="1836737"/>
          </a:xfrm>
          <a:prstGeom prst="rect">
            <a:avLst/>
          </a:prstGeom>
          <a:solidFill>
            <a:srgbClr val="FFFFFF"/>
          </a:solidFill>
          <a:ln w="19050">
            <a:solidFill>
              <a:srgbClr val="5F5F5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FA527A42-DFE8-B84B-AE0F-B6C04FC9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083" y="2032898"/>
            <a:ext cx="1417638" cy="8286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termination</a:t>
            </a:r>
          </a:p>
        </p:txBody>
      </p:sp>
      <p:sp>
        <p:nvSpPr>
          <p:cNvPr id="94" name="Rectangle 15">
            <a:extLst>
              <a:ext uri="{FF2B5EF4-FFF2-40B4-BE49-F238E27FC236}">
                <a16:creationId xmlns:a16="http://schemas.microsoft.com/office/drawing/2014/main" id="{90BCF5CF-E087-0C43-9B12-173780FE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58" y="1655073"/>
            <a:ext cx="1247775" cy="150495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16">
            <a:extLst>
              <a:ext uri="{FF2B5EF4-FFF2-40B4-BE49-F238E27FC236}">
                <a16:creationId xmlns:a16="http://schemas.microsoft.com/office/drawing/2014/main" id="{273874E2-0AAC-C144-B2A5-D7EF20CCA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283" y="2444060"/>
            <a:ext cx="423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Line 30">
            <a:extLst>
              <a:ext uri="{FF2B5EF4-FFF2-40B4-BE49-F238E27FC236}">
                <a16:creationId xmlns:a16="http://schemas.microsoft.com/office/drawing/2014/main" id="{B6E9D844-FAAD-2A4E-88E0-E214101BB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771" y="2423423"/>
            <a:ext cx="1905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7" name="Line 31">
            <a:extLst>
              <a:ext uri="{FF2B5EF4-FFF2-40B4-BE49-F238E27FC236}">
                <a16:creationId xmlns:a16="http://schemas.microsoft.com/office/drawing/2014/main" id="{8977AE01-852B-534D-A20E-EFF02DB5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0796" y="2380560"/>
            <a:ext cx="1905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32">
            <a:extLst>
              <a:ext uri="{FF2B5EF4-FFF2-40B4-BE49-F238E27FC236}">
                <a16:creationId xmlns:a16="http://schemas.microsoft.com/office/drawing/2014/main" id="{13983755-8FAE-1741-9303-C0E4E248C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1446" y="2421835"/>
            <a:ext cx="7366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35">
            <a:extLst>
              <a:ext uri="{FF2B5EF4-FFF2-40B4-BE49-F238E27FC236}">
                <a16:creationId xmlns:a16="http://schemas.microsoft.com/office/drawing/2014/main" id="{926A7C49-4C7D-7F4F-9A0E-6A7815DA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808" y="1667773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lookup,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queueing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E1140E62-CB4B-6047-AA5C-851F17E9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817" y="4011544"/>
            <a:ext cx="81898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decentralized switching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using header field values, lookup output port using forwarding table in input port memory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(“match plus action”)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destination-based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only on destination IP address (traditional)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 based on any set of header field values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CF874965-76FC-A440-815F-5C111BA4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38" y="3266385"/>
            <a:ext cx="2475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bit-level reception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" name="Line 45">
            <a:extLst>
              <a:ext uri="{FF2B5EF4-FFF2-40B4-BE49-F238E27FC236}">
                <a16:creationId xmlns:a16="http://schemas.microsoft.com/office/drawing/2014/main" id="{C28D9927-E6BA-644D-AEC8-2218FA4AE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6933" y="902598"/>
            <a:ext cx="11113" cy="286543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5" name="Rectangle 46">
            <a:extLst>
              <a:ext uri="{FF2B5EF4-FFF2-40B4-BE49-F238E27FC236}">
                <a16:creationId xmlns:a16="http://schemas.microsoft.com/office/drawing/2014/main" id="{60DADEEF-0CD4-B448-8A66-E2060FA8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08" y="2031310"/>
            <a:ext cx="1055688" cy="828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switch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fabric</a:t>
            </a:r>
          </a:p>
        </p:txBody>
      </p:sp>
      <p:grpSp>
        <p:nvGrpSpPr>
          <p:cNvPr id="106" name="Group 56">
            <a:extLst>
              <a:ext uri="{FF2B5EF4-FFF2-40B4-BE49-F238E27FC236}">
                <a16:creationId xmlns:a16="http://schemas.microsoft.com/office/drawing/2014/main" id="{B68F5DD4-EE62-1647-8EBF-81CFFA9C7F14}"/>
              </a:ext>
            </a:extLst>
          </p:cNvPr>
          <p:cNvGrpSpPr>
            <a:grpSpLocks/>
          </p:cNvGrpSpPr>
          <p:nvPr/>
        </p:nvGrpSpPr>
        <p:grpSpPr bwMode="auto">
          <a:xfrm>
            <a:off x="5533058" y="2274198"/>
            <a:ext cx="993775" cy="468312"/>
            <a:chOff x="310" y="3526"/>
            <a:chExt cx="1040" cy="457"/>
          </a:xfrm>
        </p:grpSpPr>
        <p:sp>
          <p:nvSpPr>
            <p:cNvPr id="107" name="Rectangle 47">
              <a:extLst>
                <a:ext uri="{FF2B5EF4-FFF2-40B4-BE49-F238E27FC236}">
                  <a16:creationId xmlns:a16="http://schemas.microsoft.com/office/drawing/2014/main" id="{091252DD-E9F8-F043-8F13-9AD537E4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Line 48">
              <a:extLst>
                <a:ext uri="{FF2B5EF4-FFF2-40B4-BE49-F238E27FC236}">
                  <a16:creationId xmlns:a16="http://schemas.microsoft.com/office/drawing/2014/main" id="{8B8D0A07-01A4-B34B-A4DB-264DA455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Line 49">
              <a:extLst>
                <a:ext uri="{FF2B5EF4-FFF2-40B4-BE49-F238E27FC236}">
                  <a16:creationId xmlns:a16="http://schemas.microsoft.com/office/drawing/2014/main" id="{CCD0BAFD-2F01-BB4A-80D7-9DD3A6312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Line 50">
              <a:extLst>
                <a:ext uri="{FF2B5EF4-FFF2-40B4-BE49-F238E27FC236}">
                  <a16:creationId xmlns:a16="http://schemas.microsoft.com/office/drawing/2014/main" id="{7F30AE35-07B8-C647-93E6-FBCF5A109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Line 51">
              <a:extLst>
                <a:ext uri="{FF2B5EF4-FFF2-40B4-BE49-F238E27FC236}">
                  <a16:creationId xmlns:a16="http://schemas.microsoft.com/office/drawing/2014/main" id="{F3DA64D2-455B-5648-BA10-FC52CD131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Line 52">
              <a:extLst>
                <a:ext uri="{FF2B5EF4-FFF2-40B4-BE49-F238E27FC236}">
                  <a16:creationId xmlns:a16="http://schemas.microsoft.com/office/drawing/2014/main" id="{106B00DE-F07D-CE47-8C50-C1CD1CD0A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3" name="Line 53">
              <a:extLst>
                <a:ext uri="{FF2B5EF4-FFF2-40B4-BE49-F238E27FC236}">
                  <a16:creationId xmlns:a16="http://schemas.microsoft.com/office/drawing/2014/main" id="{0DED29BC-7052-8643-8C69-2F8864DFA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" name="Line 54">
              <a:extLst>
                <a:ext uri="{FF2B5EF4-FFF2-40B4-BE49-F238E27FC236}">
                  <a16:creationId xmlns:a16="http://schemas.microsoft.com/office/drawing/2014/main" id="{86C73DAC-8DDF-A54A-942C-8BC351167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5" name="Line 55">
              <a:extLst>
                <a:ext uri="{FF2B5EF4-FFF2-40B4-BE49-F238E27FC236}">
                  <a16:creationId xmlns:a16="http://schemas.microsoft.com/office/drawing/2014/main" id="{18BE7814-C3C9-1A4C-AD5B-3274395DD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6" name="Line 58">
            <a:extLst>
              <a:ext uri="{FF2B5EF4-FFF2-40B4-BE49-F238E27FC236}">
                <a16:creationId xmlns:a16="http://schemas.microsoft.com/office/drawing/2014/main" id="{4B5F466A-2158-BD4D-B0D3-450398480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821" y="2955235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Line 60">
            <a:extLst>
              <a:ext uri="{FF2B5EF4-FFF2-40B4-BE49-F238E27FC236}">
                <a16:creationId xmlns:a16="http://schemas.microsoft.com/office/drawing/2014/main" id="{FFF5D7A3-77C9-D34E-AC43-6A097D73F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946" y="3282260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8F2E2A-C657-CE42-826A-8464B8BEB733}"/>
              </a:ext>
            </a:extLst>
          </p:cNvPr>
          <p:cNvGrpSpPr/>
          <p:nvPr/>
        </p:nvGrpSpPr>
        <p:grpSpPr>
          <a:xfrm>
            <a:off x="871146" y="1664528"/>
            <a:ext cx="4336475" cy="3729630"/>
            <a:chOff x="871146" y="1664528"/>
            <a:chExt cx="4336475" cy="3729630"/>
          </a:xfrm>
        </p:grpSpPr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2EA30939-880D-1A4E-ADA4-26E2CC521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937" y="1947588"/>
              <a:ext cx="1055688" cy="828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(receive)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3133BD-446D-E742-B2AD-72DE39321A8A}"/>
                </a:ext>
              </a:extLst>
            </p:cNvPr>
            <p:cNvGrpSpPr/>
            <p:nvPr/>
          </p:nvGrpSpPr>
          <p:grpSpPr>
            <a:xfrm>
              <a:off x="871146" y="1664528"/>
              <a:ext cx="4336475" cy="3729630"/>
              <a:chOff x="871146" y="1664528"/>
              <a:chExt cx="4336475" cy="3729630"/>
            </a:xfrm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79A46D4C-DBCD-A54B-9BA8-1AEED3D13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096" y="1664528"/>
                <a:ext cx="1152525" cy="1409700"/>
              </a:xfrm>
              <a:prstGeom prst="rect">
                <a:avLst/>
              </a:prstGeom>
              <a:noFill/>
              <a:ln w="2857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42D89CE3-6D54-8D4C-A4FF-D8068693F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771" y="2423423"/>
                <a:ext cx="190500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Text Box 6">
                <a:extLst>
                  <a:ext uri="{FF2B5EF4-FFF2-40B4-BE49-F238E27FC236}">
                    <a16:creationId xmlns:a16="http://schemas.microsoft.com/office/drawing/2014/main" id="{29D9E7A0-6D99-F942-B6C6-24EF09651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46" y="4193829"/>
                <a:ext cx="1877437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 layer: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e.g., Ethernet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(chapter 6)</a:t>
                </a: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Line 59">
                <a:extLst>
                  <a:ext uri="{FF2B5EF4-FFF2-40B4-BE49-F238E27FC236}">
                    <a16:creationId xmlns:a16="http://schemas.microsoft.com/office/drawing/2014/main" id="{67FB4697-6647-C242-8EBD-81171A391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2871" y="3152085"/>
                <a:ext cx="1193800" cy="1338263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529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Output port queuing</a:t>
            </a:r>
            <a:endParaRPr lang="en-US" dirty="0"/>
          </a:p>
        </p:txBody>
      </p:sp>
      <p:sp>
        <p:nvSpPr>
          <p:cNvPr id="142" name="Rectangle 3">
            <a:extLst>
              <a:ext uri="{FF2B5EF4-FFF2-40B4-BE49-F238E27FC236}">
                <a16:creationId xmlns:a16="http://schemas.microsoft.com/office/drawing/2014/main" id="{913FC5A4-1E19-7B47-9F20-2A2FD0E7A215}"/>
              </a:ext>
            </a:extLst>
          </p:cNvPr>
          <p:cNvSpPr txBox="1">
            <a:spLocks noChangeArrowheads="1"/>
          </p:cNvSpPr>
          <p:nvPr/>
        </p:nvSpPr>
        <p:spPr>
          <a:xfrm>
            <a:off x="888773" y="3417068"/>
            <a:ext cx="5977544" cy="141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required when datagrams arrive from fabric faster than link transmission rate.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 policy: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datagrams to drop if no free buffers?</a:t>
            </a:r>
          </a:p>
        </p:txBody>
      </p:sp>
      <p:sp>
        <p:nvSpPr>
          <p:cNvPr id="191" name="Rectangle 3">
            <a:extLst>
              <a:ext uri="{FF2B5EF4-FFF2-40B4-BE49-F238E27FC236}">
                <a16:creationId xmlns:a16="http://schemas.microsoft.com/office/drawing/2014/main" id="{655E40F4-C569-5647-83A5-4E4AC0D12CE4}"/>
              </a:ext>
            </a:extLst>
          </p:cNvPr>
          <p:cNvSpPr txBox="1">
            <a:spLocks noChangeArrowheads="1"/>
          </p:cNvSpPr>
          <p:nvPr/>
        </p:nvSpPr>
        <p:spPr>
          <a:xfrm>
            <a:off x="938650" y="5182135"/>
            <a:ext cx="5131875" cy="1289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Scheduling discipline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chooses among queued datagrams for transmission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ACDE6A-9FE9-BD4D-9835-19E2A389BF2D}"/>
              </a:ext>
            </a:extLst>
          </p:cNvPr>
          <p:cNvGrpSpPr/>
          <p:nvPr/>
        </p:nvGrpSpPr>
        <p:grpSpPr>
          <a:xfrm>
            <a:off x="6900841" y="3768360"/>
            <a:ext cx="5036234" cy="1255728"/>
            <a:chOff x="6302327" y="3768360"/>
            <a:chExt cx="5036234" cy="125572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FDEEE0-B9AF-9D4C-ACC2-98B5C1037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5539" y="3768360"/>
              <a:ext cx="3953022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Datagrams can be lost due to congestion, lack of buffers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2B8D69F4-7226-5D4D-A695-DB1CC7F30950}"/>
                </a:ext>
              </a:extLst>
            </p:cNvPr>
            <p:cNvSpPr/>
            <p:nvPr/>
          </p:nvSpPr>
          <p:spPr>
            <a:xfrm>
              <a:off x="6302327" y="4135902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8476A-12F9-364B-B461-B0624DF38E97}"/>
              </a:ext>
            </a:extLst>
          </p:cNvPr>
          <p:cNvGrpSpPr/>
          <p:nvPr/>
        </p:nvGrpSpPr>
        <p:grpSpPr>
          <a:xfrm>
            <a:off x="6875475" y="5201260"/>
            <a:ext cx="5319932" cy="1255728"/>
            <a:chOff x="6243711" y="5201260"/>
            <a:chExt cx="5319932" cy="125572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EC532F3-AD2F-834B-A210-0023284D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1470" y="5201260"/>
              <a:ext cx="4192173" cy="125572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Priority scheduling – who gets best performance, network neutrality</a:t>
              </a:r>
            </a:p>
          </p:txBody>
        </p:sp>
        <p:sp>
          <p:nvSpPr>
            <p:cNvPr id="192" name="Right Arrow 191">
              <a:extLst>
                <a:ext uri="{FF2B5EF4-FFF2-40B4-BE49-F238E27FC236}">
                  <a16:creationId xmlns:a16="http://schemas.microsoft.com/office/drawing/2014/main" id="{0BB35D2A-3275-9A47-BFA6-3685C1F9CA7F}"/>
                </a:ext>
              </a:extLst>
            </p:cNvPr>
            <p:cNvSpPr/>
            <p:nvPr/>
          </p:nvSpPr>
          <p:spPr>
            <a:xfrm>
              <a:off x="6243711" y="5512190"/>
              <a:ext cx="978408" cy="484632"/>
            </a:xfrm>
            <a:prstGeom prst="rightArrow">
              <a:avLst/>
            </a:prstGeom>
            <a:gradFill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3CB450-3600-DF45-8C8B-A1E7209621EE}"/>
              </a:ext>
            </a:extLst>
          </p:cNvPr>
          <p:cNvGrpSpPr/>
          <p:nvPr/>
        </p:nvGrpSpPr>
        <p:grpSpPr>
          <a:xfrm>
            <a:off x="8496886" y="307717"/>
            <a:ext cx="2967544" cy="1552790"/>
            <a:chOff x="8496886" y="307717"/>
            <a:chExt cx="2967544" cy="1552790"/>
          </a:xfrm>
        </p:grpSpPr>
        <p:pic>
          <p:nvPicPr>
            <p:cNvPr id="69634" name="Picture 2">
              <a:extLst>
                <a:ext uri="{FF2B5EF4-FFF2-40B4-BE49-F238E27FC236}">
                  <a16:creationId xmlns:a16="http://schemas.microsoft.com/office/drawing/2014/main" id="{D370C23A-8A5C-F640-8169-0F65AF0A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40" y="307717"/>
              <a:ext cx="1359144" cy="119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589BDD-BACE-1743-A635-00D64D17E14C}"/>
                </a:ext>
              </a:extLst>
            </p:cNvPr>
            <p:cNvSpPr txBox="1"/>
            <p:nvPr/>
          </p:nvSpPr>
          <p:spPr>
            <a:xfrm>
              <a:off x="8496886" y="1491175"/>
              <a:ext cx="2967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really important slide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5CAC8-4273-BF4C-A720-130BA9B77F38}"/>
              </a:ext>
            </a:extLst>
          </p:cNvPr>
          <p:cNvGrpSpPr/>
          <p:nvPr/>
        </p:nvGrpSpPr>
        <p:grpSpPr>
          <a:xfrm>
            <a:off x="1178949" y="1396538"/>
            <a:ext cx="7113685" cy="1695796"/>
            <a:chOff x="763318" y="1529542"/>
            <a:chExt cx="7113685" cy="1695796"/>
          </a:xfrm>
        </p:grpSpPr>
        <p:sp>
          <p:nvSpPr>
            <p:cNvPr id="168" name="Rectangle 5">
              <a:extLst>
                <a:ext uri="{FF2B5EF4-FFF2-40B4-BE49-F238E27FC236}">
                  <a16:creationId xmlns:a16="http://schemas.microsoft.com/office/drawing/2014/main" id="{9B163D0F-CA1A-3E4C-BF5C-777B168A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123" y="1529542"/>
              <a:ext cx="4568825" cy="16791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D9ABA473-56A4-9140-B810-39DA1BF9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11" y="1946056"/>
              <a:ext cx="1417637" cy="8286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termination</a:t>
              </a:r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A93445FD-0A38-824D-AD5C-D69A392C9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23" y="1673006"/>
              <a:ext cx="1152525" cy="14097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10">
              <a:extLst>
                <a:ext uri="{FF2B5EF4-FFF2-40B4-BE49-F238E27FC236}">
                  <a16:creationId xmlns:a16="http://schemas.microsoft.com/office/drawing/2014/main" id="{F251D37A-1EA2-C048-A7C5-11851E554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0223" y="2392143"/>
              <a:ext cx="190500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11">
              <a:extLst>
                <a:ext uri="{FF2B5EF4-FFF2-40B4-BE49-F238E27FC236}">
                  <a16:creationId xmlns:a16="http://schemas.microsoft.com/office/drawing/2014/main" id="{E70C16AE-A78C-2644-ACA1-5A2B601BF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723" y="2349281"/>
              <a:ext cx="190500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Rectangle 13">
              <a:extLst>
                <a:ext uri="{FF2B5EF4-FFF2-40B4-BE49-F238E27FC236}">
                  <a16:creationId xmlns:a16="http://schemas.microsoft.com/office/drawing/2014/main" id="{A66255F7-4CD5-DF46-8B83-7D17A056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61" y="1982568"/>
              <a:ext cx="1055687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layer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protocol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(send)</a:t>
              </a:r>
            </a:p>
          </p:txBody>
        </p:sp>
        <p:sp>
          <p:nvSpPr>
            <p:cNvPr id="175" name="Rectangle 16">
              <a:extLst>
                <a:ext uri="{FF2B5EF4-FFF2-40B4-BE49-F238E27FC236}">
                  <a16:creationId xmlns:a16="http://schemas.microsoft.com/office/drawing/2014/main" id="{DDB93494-97A6-8A4A-91E9-BC29A5AE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18" y="1925822"/>
              <a:ext cx="1055688" cy="828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  <a:r>
                <a: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abric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rate: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NR)</a:t>
              </a:r>
            </a:p>
          </p:txBody>
        </p:sp>
        <p:grpSp>
          <p:nvGrpSpPr>
            <p:cNvPr id="176" name="Group 28">
              <a:extLst>
                <a:ext uri="{FF2B5EF4-FFF2-40B4-BE49-F238E27FC236}">
                  <a16:creationId xmlns:a16="http://schemas.microsoft.com/office/drawing/2014/main" id="{D9BF0A2B-C5F9-A740-8460-7E1211624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7523" y="1623793"/>
              <a:ext cx="1247775" cy="1504950"/>
              <a:chOff x="3180" y="909"/>
              <a:chExt cx="786" cy="948"/>
            </a:xfrm>
          </p:grpSpPr>
          <p:sp>
            <p:nvSpPr>
              <p:cNvPr id="177" name="Rectangle 8">
                <a:extLst>
                  <a:ext uri="{FF2B5EF4-FFF2-40B4-BE49-F238E27FC236}">
                    <a16:creationId xmlns:a16="http://schemas.microsoft.com/office/drawing/2014/main" id="{DD4D9539-6E74-FE4C-939B-205C9E71D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909"/>
                <a:ext cx="786" cy="94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Text Box 14">
                <a:extLst>
                  <a:ext uri="{FF2B5EF4-FFF2-40B4-BE49-F238E27FC236}">
                    <a16:creationId xmlns:a16="http://schemas.microsoft.com/office/drawing/2014/main" id="{AE54DBDF-A7F9-704B-B392-E2740194A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" y="917"/>
                <a:ext cx="72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datagram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buffer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queueing</a:t>
                </a:r>
              </a:p>
            </p:txBody>
          </p:sp>
          <p:grpSp>
            <p:nvGrpSpPr>
              <p:cNvPr id="179" name="Group 17">
                <a:extLst>
                  <a:ext uri="{FF2B5EF4-FFF2-40B4-BE49-F238E27FC236}">
                    <a16:creationId xmlns:a16="http://schemas.microsoft.com/office/drawing/2014/main" id="{06F8403D-BA10-5144-A155-19FE3754B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0" y="1299"/>
                <a:ext cx="626" cy="295"/>
                <a:chOff x="310" y="3526"/>
                <a:chExt cx="1040" cy="457"/>
              </a:xfrm>
            </p:grpSpPr>
            <p:sp>
              <p:nvSpPr>
                <p:cNvPr id="180" name="Rectangle 18">
                  <a:extLst>
                    <a:ext uri="{FF2B5EF4-FFF2-40B4-BE49-F238E27FC236}">
                      <a16:creationId xmlns:a16="http://schemas.microsoft.com/office/drawing/2014/main" id="{9A795CC1-826F-4C44-9993-319F64F49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3526"/>
                  <a:ext cx="1040" cy="457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1" name="Line 19">
                  <a:extLst>
                    <a:ext uri="{FF2B5EF4-FFF2-40B4-BE49-F238E27FC236}">
                      <a16:creationId xmlns:a16="http://schemas.microsoft.com/office/drawing/2014/main" id="{4731A973-BD75-D041-B879-015ABFDDD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2" name="Line 20">
                  <a:extLst>
                    <a:ext uri="{FF2B5EF4-FFF2-40B4-BE49-F238E27FC236}">
                      <a16:creationId xmlns:a16="http://schemas.microsoft.com/office/drawing/2014/main" id="{E25B9F25-22CB-0447-9AC4-9FC92218F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3" name="Line 21">
                  <a:extLst>
                    <a:ext uri="{FF2B5EF4-FFF2-40B4-BE49-F238E27FC236}">
                      <a16:creationId xmlns:a16="http://schemas.microsoft.com/office/drawing/2014/main" id="{91851468-4893-D34C-9AE7-1771C894A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" name="Line 22">
                  <a:extLst>
                    <a:ext uri="{FF2B5EF4-FFF2-40B4-BE49-F238E27FC236}">
                      <a16:creationId xmlns:a16="http://schemas.microsoft.com/office/drawing/2014/main" id="{24979CFA-E6E8-6443-8031-1C8E87B15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2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" name="Line 23">
                  <a:extLst>
                    <a:ext uri="{FF2B5EF4-FFF2-40B4-BE49-F238E27FC236}">
                      <a16:creationId xmlns:a16="http://schemas.microsoft.com/office/drawing/2014/main" id="{DD3375EE-F46C-7845-8A16-1C39FA394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5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" name="Line 24">
                  <a:extLst>
                    <a:ext uri="{FF2B5EF4-FFF2-40B4-BE49-F238E27FC236}">
                      <a16:creationId xmlns:a16="http://schemas.microsoft.com/office/drawing/2014/main" id="{2CF7F543-916F-574B-9CF5-E75F82B8E6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6" y="3534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7" name="Line 25">
                  <a:extLst>
                    <a:ext uri="{FF2B5EF4-FFF2-40B4-BE49-F238E27FC236}">
                      <a16:creationId xmlns:a16="http://schemas.microsoft.com/office/drawing/2014/main" id="{5571B680-4F31-6A43-B505-CB421081C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" y="3535"/>
                  <a:ext cx="2" cy="437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8" name="Line 26">
                  <a:extLst>
                    <a:ext uri="{FF2B5EF4-FFF2-40B4-BE49-F238E27FC236}">
                      <a16:creationId xmlns:a16="http://schemas.microsoft.com/office/drawing/2014/main" id="{87E5063B-F80B-F542-9BC3-D9BE9AAED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538"/>
                  <a:ext cx="2" cy="435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189" name="Line 27">
              <a:extLst>
                <a:ext uri="{FF2B5EF4-FFF2-40B4-BE49-F238E27FC236}">
                  <a16:creationId xmlns:a16="http://schemas.microsoft.com/office/drawing/2014/main" id="{AC914BE7-EF9D-D444-B3B1-4333D5182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016" y="1579418"/>
              <a:ext cx="0" cy="1645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CBD25FB7-BD31-354A-B607-0A105E81B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598" y="2435006"/>
              <a:ext cx="9255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077A03-5191-4C4E-9229-0F4C5ED20B83}"/>
                </a:ext>
              </a:extLst>
            </p:cNvPr>
            <p:cNvCxnSpPr/>
            <p:nvPr/>
          </p:nvCxnSpPr>
          <p:spPr>
            <a:xfrm>
              <a:off x="6846225" y="2394066"/>
              <a:ext cx="1030778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9EDB8-5525-2E4A-8DBC-6D03E6692746}"/>
                </a:ext>
              </a:extLst>
            </p:cNvPr>
            <p:cNvSpPr txBox="1"/>
            <p:nvPr/>
          </p:nvSpPr>
          <p:spPr>
            <a:xfrm flipH="1">
              <a:off x="7215448" y="2377441"/>
              <a:ext cx="31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4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377644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 scheduling: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deciding which packet to send next on link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first come, first served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round robin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weighted fair queueing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Packet Scheduling: FCFS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17C4922-A89B-2D44-942B-27D216DF220C}"/>
              </a:ext>
            </a:extLst>
          </p:cNvPr>
          <p:cNvSpPr txBox="1">
            <a:spLocks/>
          </p:cNvSpPr>
          <p:nvPr/>
        </p:nvSpPr>
        <p:spPr>
          <a:xfrm>
            <a:off x="6682593" y="1534478"/>
            <a:ext cx="4966481" cy="327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packets transmitted in order of arrival to output port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also known as: First-in-first-out (FIFO) </a:t>
            </a:r>
          </a:p>
          <a:p>
            <a:pPr marL="5207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Gill Sans MT" panose="020B0502020104020203" pitchFamily="34" charset="77"/>
                <a:cs typeface="Gill Sans MT" panose="020B0502020104020203" pitchFamily="34" charset="77"/>
              </a:rPr>
              <a:t>real world examples?</a:t>
            </a:r>
          </a:p>
          <a:p>
            <a:pPr marL="403225" marR="0" lvl="0" indent="-390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80F58A-5FC4-4446-97BA-771F9109F896}"/>
              </a:ext>
            </a:extLst>
          </p:cNvPr>
          <p:cNvGrpSpPr/>
          <p:nvPr/>
        </p:nvGrpSpPr>
        <p:grpSpPr>
          <a:xfrm>
            <a:off x="913621" y="4556937"/>
            <a:ext cx="4335126" cy="1693461"/>
            <a:chOff x="614363" y="4257679"/>
            <a:chExt cx="4335126" cy="16934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7FAEAF2-1BE5-E148-A0DA-4AEE65AAA49F}"/>
                </a:ext>
              </a:extLst>
            </p:cNvPr>
            <p:cNvGrpSpPr/>
            <p:nvPr/>
          </p:nvGrpSpPr>
          <p:grpSpPr>
            <a:xfrm>
              <a:off x="614363" y="4257679"/>
              <a:ext cx="4335126" cy="1693461"/>
              <a:chOff x="614363" y="4257679"/>
              <a:chExt cx="4335126" cy="169346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0CB0EC2A-B069-6B46-8D32-DC40F3C2A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8086" y="4855765"/>
                <a:ext cx="939800" cy="565150"/>
                <a:chOff x="1670312" y="2562997"/>
                <a:chExt cx="940317" cy="565219"/>
              </a:xfrm>
            </p:grpSpPr>
            <p:grpSp>
              <p:nvGrpSpPr>
                <p:cNvPr id="68" name="Group 28">
                  <a:extLst>
                    <a:ext uri="{FF2B5EF4-FFF2-40B4-BE49-F238E27FC236}">
                      <a16:creationId xmlns:a16="http://schemas.microsoft.com/office/drawing/2014/main" id="{11F93012-070C-1E41-8EAA-D3A75FBA07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0312" y="2562997"/>
                  <a:ext cx="929822" cy="565219"/>
                  <a:chOff x="1670312" y="2562997"/>
                  <a:chExt cx="929822" cy="565219"/>
                </a:xfrm>
              </p:grpSpPr>
              <p:sp>
                <p:nvSpPr>
                  <p:cNvPr id="70" name="Rectangle 30">
                    <a:extLst>
                      <a:ext uri="{FF2B5EF4-FFF2-40B4-BE49-F238E27FC236}">
                        <a16:creationId xmlns:a16="http://schemas.microsoft.com/office/drawing/2014/main" id="{2C75C2B8-AB3B-554D-A4AA-E3F2E23815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0312" y="2562997"/>
                    <a:ext cx="929822" cy="56315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71" name="Straight Connector 31">
                    <a:extLst>
                      <a:ext uri="{FF2B5EF4-FFF2-40B4-BE49-F238E27FC236}">
                        <a16:creationId xmlns:a16="http://schemas.microsoft.com/office/drawing/2014/main" id="{2469B9C6-CD94-934E-BB88-E141D725DD0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786358" y="256753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Straight Connector 32">
                    <a:extLst>
                      <a:ext uri="{FF2B5EF4-FFF2-40B4-BE49-F238E27FC236}">
                        <a16:creationId xmlns:a16="http://schemas.microsoft.com/office/drawing/2014/main" id="{D41E5CD4-400E-0B42-B2C4-7F0943E95E1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1544" y="2566974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3" name="Straight Connector 33">
                    <a:extLst>
                      <a:ext uri="{FF2B5EF4-FFF2-40B4-BE49-F238E27FC236}">
                        <a16:creationId xmlns:a16="http://schemas.microsoft.com/office/drawing/2014/main" id="{769D9546-407D-5F4E-BC92-364EAE5E62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27659" y="257032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Straight Connector 34">
                    <a:extLst>
                      <a:ext uri="{FF2B5EF4-FFF2-40B4-BE49-F238E27FC236}">
                        <a16:creationId xmlns:a16="http://schemas.microsoft.com/office/drawing/2014/main" id="{52462C09-D78E-CC40-B1F0-0347630F0CF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34843" y="2564600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Straight Connector 35">
                    <a:extLst>
                      <a:ext uri="{FF2B5EF4-FFF2-40B4-BE49-F238E27FC236}">
                        <a16:creationId xmlns:a16="http://schemas.microsoft.com/office/drawing/2014/main" id="{FD9FBF90-862D-6243-88A8-943C60AE7D1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244397" y="2566693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6" name="Straight Connector 36">
                    <a:extLst>
                      <a:ext uri="{FF2B5EF4-FFF2-40B4-BE49-F238E27FC236}">
                        <a16:creationId xmlns:a16="http://schemas.microsoft.com/office/drawing/2014/main" id="{45A88AAC-9044-E54F-9F98-99B835630E5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65675" y="2568786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Straight Connector 37">
                    <a:extLst>
                      <a:ext uri="{FF2B5EF4-FFF2-40B4-BE49-F238E27FC236}">
                        <a16:creationId xmlns:a16="http://schemas.microsoft.com/office/drawing/2014/main" id="{F7F08E2E-320E-534E-B4AC-B12B9C339E2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483045" y="2566971"/>
                    <a:ext cx="4536" cy="5578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9" name="Rectangle 29">
                  <a:extLst>
                    <a:ext uri="{FF2B5EF4-FFF2-40B4-BE49-F238E27FC236}">
                      <a16:creationId xmlns:a16="http://schemas.microsoft.com/office/drawing/2014/main" id="{36D9872C-F8E2-8A4A-A047-D6478C5BB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862" y="2571262"/>
                  <a:ext cx="693767" cy="552560"/>
                </a:xfrm>
                <a:prstGeom prst="rect">
                  <a:avLst/>
                </a:prstGeom>
                <a:solidFill>
                  <a:srgbClr val="FF0000">
                    <a:alpha val="7097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58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9" name="Oval 27">
                <a:extLst>
                  <a:ext uri="{FF2B5EF4-FFF2-40B4-BE49-F238E27FC236}">
                    <a16:creationId xmlns:a16="http://schemas.microsoft.com/office/drawing/2014/main" id="{A7CE2ECE-11DE-5544-931E-410A4A566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137" y="4827190"/>
                <a:ext cx="631825" cy="62865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3333CC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0" name="Straight Arrow Connector 11">
                <a:extLst>
                  <a:ext uri="{FF2B5EF4-FFF2-40B4-BE49-F238E27FC236}">
                    <a16:creationId xmlns:a16="http://schemas.microsoft.com/office/drawing/2014/main" id="{DCF1BAC9-E12A-E841-BA7A-C9C0DD83BD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85813" y="5138340"/>
                <a:ext cx="628651" cy="0"/>
              </a:xfrm>
              <a:prstGeom prst="straightConnector1">
                <a:avLst/>
              </a:prstGeom>
              <a:noFill/>
              <a:ln w="2540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xtBox 17">
                <a:extLst>
                  <a:ext uri="{FF2B5EF4-FFF2-40B4-BE49-F238E27FC236}">
                    <a16:creationId xmlns:a16="http://schemas.microsoft.com/office/drawing/2014/main" id="{5E49E137-F477-F348-8FE7-4ABBE8FDF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351" y="5422502"/>
                <a:ext cx="12731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queue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(waiting area)</a:t>
                </a:r>
              </a:p>
            </p:txBody>
          </p:sp>
          <p:sp>
            <p:nvSpPr>
              <p:cNvPr id="62" name="TextBox 18">
                <a:extLst>
                  <a:ext uri="{FF2B5EF4-FFF2-40B4-BE49-F238E27FC236}">
                    <a16:creationId xmlns:a16="http://schemas.microsoft.com/office/drawing/2014/main" id="{6D64E906-2FAC-AA42-95D2-E76C2336B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08" y="5182790"/>
                <a:ext cx="763588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arrivals</a:t>
                </a:r>
              </a:p>
            </p:txBody>
          </p:sp>
          <p:cxnSp>
            <p:nvCxnSpPr>
              <p:cNvPr id="63" name="Straight Arrow Connector 20">
                <a:extLst>
                  <a:ext uri="{FF2B5EF4-FFF2-40B4-BE49-F238E27FC236}">
                    <a16:creationId xmlns:a16="http://schemas.microsoft.com/office/drawing/2014/main" id="{F6675473-30B9-304E-A212-FF495FFE1685}"/>
                  </a:ext>
                </a:extLst>
              </p:cNvPr>
              <p:cNvCxnSpPr>
                <a:cxnSpLocks noChangeShapeType="1"/>
                <a:stCxn id="59" idx="6"/>
              </p:cNvCxnSpPr>
              <p:nvPr/>
            </p:nvCxnSpPr>
            <p:spPr bwMode="auto">
              <a:xfrm>
                <a:off x="3482962" y="5141515"/>
                <a:ext cx="560401" cy="0"/>
              </a:xfrm>
              <a:prstGeom prst="straightConnector1">
                <a:avLst/>
              </a:prstGeom>
              <a:noFill/>
              <a:ln w="25400">
                <a:solidFill>
                  <a:srgbClr val="18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22">
                <a:extLst>
                  <a:ext uri="{FF2B5EF4-FFF2-40B4-BE49-F238E27FC236}">
                    <a16:creationId xmlns:a16="http://schemas.microsoft.com/office/drawing/2014/main" id="{C87172FA-C0F3-774D-9F69-A237EEE6F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501" y="4931965"/>
                <a:ext cx="1042988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packet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departures</a:t>
                </a:r>
              </a:p>
            </p:txBody>
          </p:sp>
          <p:sp>
            <p:nvSpPr>
              <p:cNvPr id="65" name="TextBox 23">
                <a:extLst>
                  <a:ext uri="{FF2B5EF4-FFF2-40B4-BE49-F238E27FC236}">
                    <a16:creationId xmlns:a16="http://schemas.microsoft.com/office/drawing/2014/main" id="{0134756B-A86E-554E-99E5-B84734454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5794" y="5427265"/>
                <a:ext cx="8524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 (server)</a:t>
                </a:r>
              </a:p>
            </p:txBody>
          </p:sp>
          <p:cxnSp>
            <p:nvCxnSpPr>
              <p:cNvPr id="66" name="Straight Arrow Connector 52">
                <a:extLst>
                  <a:ext uri="{FF2B5EF4-FFF2-40B4-BE49-F238E27FC236}">
                    <a16:creationId xmlns:a16="http://schemas.microsoft.com/office/drawing/2014/main" id="{E0FA1304-B707-A043-AED3-3B49BD5DCCBF}"/>
                  </a:ext>
                </a:extLst>
              </p:cNvPr>
              <p:cNvCxnSpPr>
                <a:cxnSpLocks noChangeShapeType="1"/>
                <a:stCxn id="69" idx="3"/>
                <a:endCxn id="59" idx="2"/>
              </p:cNvCxnSpPr>
              <p:nvPr/>
            </p:nvCxnSpPr>
            <p:spPr bwMode="auto">
              <a:xfrm>
                <a:off x="2407886" y="5140276"/>
                <a:ext cx="443251" cy="1239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BA214F-B9F2-CF47-81A7-CD7118A326B6}"/>
                  </a:ext>
                </a:extLst>
              </p:cNvPr>
              <p:cNvSpPr txBox="1"/>
              <p:nvPr/>
            </p:nvSpPr>
            <p:spPr>
              <a:xfrm>
                <a:off x="614363" y="4257679"/>
                <a:ext cx="2803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Abstraction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queue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CC4285-D642-A34C-B0E5-42C38A2C1EBF}"/>
                </a:ext>
              </a:extLst>
            </p:cNvPr>
            <p:cNvSpPr txBox="1"/>
            <p:nvPr/>
          </p:nvSpPr>
          <p:spPr>
            <a:xfrm>
              <a:off x="2978728" y="490728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9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498943"/>
            <a:ext cx="5084299" cy="2681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Priority scheduling: </a:t>
            </a:r>
          </a:p>
          <a:p>
            <a:pPr marL="51593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arriving traffic classified, queued by class</a:t>
            </a:r>
          </a:p>
          <a:p>
            <a:pPr marL="804863" lvl="1" indent="-223838"/>
            <a:r>
              <a:rPr lang="en-US" altLang="en-US" sz="28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any header fields can be used for classification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Scheduling policies: priority</a:t>
            </a:r>
            <a:endParaRPr lang="en-US" dirty="0"/>
          </a:p>
        </p:txBody>
      </p:sp>
      <p:grpSp>
        <p:nvGrpSpPr>
          <p:cNvPr id="172" name="Group 25">
            <a:extLst>
              <a:ext uri="{FF2B5EF4-FFF2-40B4-BE49-F238E27FC236}">
                <a16:creationId xmlns:a16="http://schemas.microsoft.com/office/drawing/2014/main" id="{D29AA7AB-4B29-484B-B16E-5A0377B37697}"/>
              </a:ext>
            </a:extLst>
          </p:cNvPr>
          <p:cNvGrpSpPr>
            <a:grpSpLocks/>
          </p:cNvGrpSpPr>
          <p:nvPr/>
        </p:nvGrpSpPr>
        <p:grpSpPr bwMode="auto">
          <a:xfrm>
            <a:off x="8435655" y="2539998"/>
            <a:ext cx="932498" cy="580347"/>
            <a:chOff x="1670312" y="2557567"/>
            <a:chExt cx="932470" cy="58022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F27A407-CAD2-654D-B519-29624580BA51}"/>
                </a:ext>
              </a:extLst>
            </p:cNvPr>
            <p:cNvSpPr/>
            <p:nvPr/>
          </p:nvSpPr>
          <p:spPr>
            <a:xfrm>
              <a:off x="2254738" y="2557567"/>
              <a:ext cx="348044" cy="580220"/>
            </a:xfrm>
            <a:prstGeom prst="rect">
              <a:avLst/>
            </a:prstGeom>
            <a:solidFill>
              <a:srgbClr val="00B050"/>
            </a:solidFill>
            <a:ln w="15875">
              <a:noFill/>
            </a:ln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6" name="Group 39">
              <a:extLst>
                <a:ext uri="{FF2B5EF4-FFF2-40B4-BE49-F238E27FC236}">
                  <a16:creationId xmlns:a16="http://schemas.microsoft.com/office/drawing/2014/main" id="{1F49319F-C1B9-5448-8932-EDC4FDA07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88" name="Rectangle 41">
                <a:extLst>
                  <a:ext uri="{FF2B5EF4-FFF2-40B4-BE49-F238E27FC236}">
                    <a16:creationId xmlns:a16="http://schemas.microsoft.com/office/drawing/2014/main" id="{419B0B07-E14F-574A-A6D3-5EF2081F5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89" name="Straight Connector 42">
                <a:extLst>
                  <a:ext uri="{FF2B5EF4-FFF2-40B4-BE49-F238E27FC236}">
                    <a16:creationId xmlns:a16="http://schemas.microsoft.com/office/drawing/2014/main" id="{092A6E7E-73F6-2849-B5B2-C6955AC9F6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" name="Straight Connector 43">
                <a:extLst>
                  <a:ext uri="{FF2B5EF4-FFF2-40B4-BE49-F238E27FC236}">
                    <a16:creationId xmlns:a16="http://schemas.microsoft.com/office/drawing/2014/main" id="{80314DF4-FA34-A749-807A-6B5E4D9827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Straight Connector 44">
                <a:extLst>
                  <a:ext uri="{FF2B5EF4-FFF2-40B4-BE49-F238E27FC236}">
                    <a16:creationId xmlns:a16="http://schemas.microsoft.com/office/drawing/2014/main" id="{151DE241-B625-BC49-B4B6-56DFF1F485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" name="Straight Connector 45">
                <a:extLst>
                  <a:ext uri="{FF2B5EF4-FFF2-40B4-BE49-F238E27FC236}">
                    <a16:creationId xmlns:a16="http://schemas.microsoft.com/office/drawing/2014/main" id="{DAA11CD9-3EF6-6548-909A-06733C3880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3" name="Straight Connector 46">
                <a:extLst>
                  <a:ext uri="{FF2B5EF4-FFF2-40B4-BE49-F238E27FC236}">
                    <a16:creationId xmlns:a16="http://schemas.microsoft.com/office/drawing/2014/main" id="{AECF307B-27BA-2244-B46E-31F0A1B452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" name="Straight Connector 47">
                <a:extLst>
                  <a:ext uri="{FF2B5EF4-FFF2-40B4-BE49-F238E27FC236}">
                    <a16:creationId xmlns:a16="http://schemas.microsoft.com/office/drawing/2014/main" id="{ED8A1684-6836-3741-B33E-B3955A845C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" name="Straight Connector 48">
                <a:extLst>
                  <a:ext uri="{FF2B5EF4-FFF2-40B4-BE49-F238E27FC236}">
                    <a16:creationId xmlns:a16="http://schemas.microsoft.com/office/drawing/2014/main" id="{2EDC3350-9B5F-E74E-96B1-C12522F74A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3" name="Group 26">
            <a:extLst>
              <a:ext uri="{FF2B5EF4-FFF2-40B4-BE49-F238E27FC236}">
                <a16:creationId xmlns:a16="http://schemas.microsoft.com/office/drawing/2014/main" id="{EBCAE18E-9192-9743-9EDB-C1BF166860C5}"/>
              </a:ext>
            </a:extLst>
          </p:cNvPr>
          <p:cNvGrpSpPr>
            <a:grpSpLocks/>
          </p:cNvGrpSpPr>
          <p:nvPr/>
        </p:nvGrpSpPr>
        <p:grpSpPr bwMode="auto">
          <a:xfrm>
            <a:off x="8402535" y="1868555"/>
            <a:ext cx="940346" cy="566869"/>
            <a:chOff x="1670312" y="2561471"/>
            <a:chExt cx="940317" cy="5667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7" name="Rectangle 30">
              <a:extLst>
                <a:ext uri="{FF2B5EF4-FFF2-40B4-BE49-F238E27FC236}">
                  <a16:creationId xmlns:a16="http://schemas.microsoft.com/office/drawing/2014/main" id="{1EC31351-D048-AB4C-9597-34C78CD4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61471"/>
              <a:ext cx="693767" cy="561283"/>
            </a:xfrm>
            <a:prstGeom prst="rect">
              <a:avLst/>
            </a:prstGeom>
            <a:solidFill>
              <a:srgbClr val="FF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6" name="Group 29">
              <a:extLst>
                <a:ext uri="{FF2B5EF4-FFF2-40B4-BE49-F238E27FC236}">
                  <a16:creationId xmlns:a16="http://schemas.microsoft.com/office/drawing/2014/main" id="{C9195E19-089C-0F4A-A590-A8DFCA59B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178" name="Rectangle 31">
                <a:extLst>
                  <a:ext uri="{FF2B5EF4-FFF2-40B4-BE49-F238E27FC236}">
                    <a16:creationId xmlns:a16="http://schemas.microsoft.com/office/drawing/2014/main" id="{4601C83D-8525-6C46-A5A1-282E20FBC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79" name="Straight Connector 32">
                <a:extLst>
                  <a:ext uri="{FF2B5EF4-FFF2-40B4-BE49-F238E27FC236}">
                    <a16:creationId xmlns:a16="http://schemas.microsoft.com/office/drawing/2014/main" id="{46FEDEF7-94ED-654C-A714-5DA4494924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Connector 33">
                <a:extLst>
                  <a:ext uri="{FF2B5EF4-FFF2-40B4-BE49-F238E27FC236}">
                    <a16:creationId xmlns:a16="http://schemas.microsoft.com/office/drawing/2014/main" id="{8AEE757F-2AA1-A049-996E-CD65BB439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Connector 34">
                <a:extLst>
                  <a:ext uri="{FF2B5EF4-FFF2-40B4-BE49-F238E27FC236}">
                    <a16:creationId xmlns:a16="http://schemas.microsoft.com/office/drawing/2014/main" id="{6FBD7A30-4DFE-9741-94DF-756F5091DA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Connector 35">
                <a:extLst>
                  <a:ext uri="{FF2B5EF4-FFF2-40B4-BE49-F238E27FC236}">
                    <a16:creationId xmlns:a16="http://schemas.microsoft.com/office/drawing/2014/main" id="{A2413EBD-2230-9C4C-A1EF-E4D4691AE3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Connector 36">
                <a:extLst>
                  <a:ext uri="{FF2B5EF4-FFF2-40B4-BE49-F238E27FC236}">
                    <a16:creationId xmlns:a16="http://schemas.microsoft.com/office/drawing/2014/main" id="{50DF05E5-CAE1-2548-9217-F3494FEAF9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37">
                <a:extLst>
                  <a:ext uri="{FF2B5EF4-FFF2-40B4-BE49-F238E27FC236}">
                    <a16:creationId xmlns:a16="http://schemas.microsoft.com/office/drawing/2014/main" id="{4899B61A-4B5B-1C46-9B4B-0AEEACEDC2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Straight Connector 38">
                <a:extLst>
                  <a:ext uri="{FF2B5EF4-FFF2-40B4-BE49-F238E27FC236}">
                    <a16:creationId xmlns:a16="http://schemas.microsoft.com/office/drawing/2014/main" id="{22354FFA-0AC0-4B4E-B017-379116B17B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4" name="Isosceles Triangle 27">
            <a:extLst>
              <a:ext uri="{FF2B5EF4-FFF2-40B4-BE49-F238E27FC236}">
                <a16:creationId xmlns:a16="http://schemas.microsoft.com/office/drawing/2014/main" id="{6B600212-9DCE-FA45-84A4-EE6D55AC00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01944" y="2250962"/>
            <a:ext cx="575153" cy="430249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Oval 28">
            <a:extLst>
              <a:ext uri="{FF2B5EF4-FFF2-40B4-BE49-F238E27FC236}">
                <a16:creationId xmlns:a16="http://schemas.microsoft.com/office/drawing/2014/main" id="{D78010AB-EF5A-6941-809F-F93A8141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762" y="2171496"/>
            <a:ext cx="632958" cy="62895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57" name="Straight Arrow Connector 10">
            <a:extLst>
              <a:ext uri="{FF2B5EF4-FFF2-40B4-BE49-F238E27FC236}">
                <a16:creationId xmlns:a16="http://schemas.microsoft.com/office/drawing/2014/main" id="{807EF7CE-15BB-0345-80AA-C72219B530DE}"/>
              </a:ext>
            </a:extLst>
          </p:cNvPr>
          <p:cNvCxnSpPr>
            <a:cxnSpLocks noChangeShapeType="1"/>
            <a:stCxn id="174" idx="0"/>
            <a:endCxn id="178" idx="1"/>
          </p:cNvCxnSpPr>
          <p:nvPr/>
        </p:nvCxnSpPr>
        <p:spPr bwMode="auto">
          <a:xfrm flipV="1">
            <a:off x="8104645" y="2151723"/>
            <a:ext cx="297890" cy="31436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Straight Arrow Connector 11">
            <a:extLst>
              <a:ext uri="{FF2B5EF4-FFF2-40B4-BE49-F238E27FC236}">
                <a16:creationId xmlns:a16="http://schemas.microsoft.com/office/drawing/2014/main" id="{F55CECDF-4CB3-5843-AF94-3B368134102E}"/>
              </a:ext>
            </a:extLst>
          </p:cNvPr>
          <p:cNvCxnSpPr>
            <a:cxnSpLocks noChangeShapeType="1"/>
            <a:stCxn id="174" idx="0"/>
            <a:endCxn id="188" idx="1"/>
          </p:cNvCxnSpPr>
          <p:nvPr/>
        </p:nvCxnSpPr>
        <p:spPr bwMode="auto">
          <a:xfrm>
            <a:off x="8104645" y="2466087"/>
            <a:ext cx="331010" cy="36098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4">
            <a:extLst>
              <a:ext uri="{FF2B5EF4-FFF2-40B4-BE49-F238E27FC236}">
                <a16:creationId xmlns:a16="http://schemas.microsoft.com/office/drawing/2014/main" id="{4F6FF0FC-694A-FB4A-B7BF-730824E84E13}"/>
              </a:ext>
            </a:extLst>
          </p:cNvPr>
          <p:cNvCxnSpPr>
            <a:cxnSpLocks noChangeShapeType="1"/>
            <a:endCxn id="175" idx="1"/>
          </p:cNvCxnSpPr>
          <p:nvPr/>
        </p:nvCxnSpPr>
        <p:spPr bwMode="auto">
          <a:xfrm>
            <a:off x="9341082" y="2139198"/>
            <a:ext cx="224375" cy="1244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5">
            <a:extLst>
              <a:ext uri="{FF2B5EF4-FFF2-40B4-BE49-F238E27FC236}">
                <a16:creationId xmlns:a16="http://schemas.microsoft.com/office/drawing/2014/main" id="{014D0138-D0C8-754D-892F-A6B42C7D3F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64554" y="2686901"/>
            <a:ext cx="185647" cy="157163"/>
          </a:xfrm>
          <a:prstGeom prst="straightConnector1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">
            <a:extLst>
              <a:ext uri="{FF2B5EF4-FFF2-40B4-BE49-F238E27FC236}">
                <a16:creationId xmlns:a16="http://schemas.microsoft.com/office/drawing/2014/main" id="{A4B2BAE5-CB5A-6145-9067-070F0828B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01254" y="2497723"/>
            <a:ext cx="390980" cy="116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TextBox 17">
            <a:extLst>
              <a:ext uri="{FF2B5EF4-FFF2-40B4-BE49-F238E27FC236}">
                <a16:creationId xmlns:a16="http://schemas.microsoft.com/office/drawing/2014/main" id="{2E543E50-C3C7-E541-9ECB-BF1EF247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013" y="1532962"/>
            <a:ext cx="16562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priority queue</a:t>
            </a:r>
          </a:p>
        </p:txBody>
      </p:sp>
      <p:sp>
        <p:nvSpPr>
          <p:cNvPr id="165" name="TextBox 18">
            <a:extLst>
              <a:ext uri="{FF2B5EF4-FFF2-40B4-BE49-F238E27FC236}">
                <a16:creationId xmlns:a16="http://schemas.microsoft.com/office/drawing/2014/main" id="{D33A6E20-61AB-3A46-BAD3-72B63923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776" y="3161687"/>
            <a:ext cx="1587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priority queue</a:t>
            </a:r>
          </a:p>
        </p:txBody>
      </p:sp>
      <p:sp>
        <p:nvSpPr>
          <p:cNvPr id="166" name="TextBox 19">
            <a:extLst>
              <a:ext uri="{FF2B5EF4-FFF2-40B4-BE49-F238E27FC236}">
                <a16:creationId xmlns:a16="http://schemas.microsoft.com/office/drawing/2014/main" id="{18CA292A-DA82-0843-80BD-20E9FC63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660" y="2012062"/>
            <a:ext cx="763273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167" name="TextBox 20">
            <a:extLst>
              <a:ext uri="{FF2B5EF4-FFF2-40B4-BE49-F238E27FC236}">
                <a16:creationId xmlns:a16="http://schemas.microsoft.com/office/drawing/2014/main" id="{66963E56-8D94-1F47-9283-561C942D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654" y="2744465"/>
            <a:ext cx="787419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classify</a:t>
            </a:r>
          </a:p>
        </p:txBody>
      </p:sp>
      <p:sp>
        <p:nvSpPr>
          <p:cNvPr id="170" name="TextBox 23">
            <a:extLst>
              <a:ext uri="{FF2B5EF4-FFF2-40B4-BE49-F238E27FC236}">
                <a16:creationId xmlns:a16="http://schemas.microsoft.com/office/drawing/2014/main" id="{C50F9624-DB30-D841-8393-1591753B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7672" y="2765634"/>
            <a:ext cx="1043018" cy="3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departures</a:t>
            </a:r>
          </a:p>
        </p:txBody>
      </p:sp>
      <p:sp>
        <p:nvSpPr>
          <p:cNvPr id="171" name="TextBox 24">
            <a:extLst>
              <a:ext uri="{FF2B5EF4-FFF2-40B4-BE49-F238E27FC236}">
                <a16:creationId xmlns:a16="http://schemas.microsoft.com/office/drawing/2014/main" id="{3D12E165-AACD-FC4D-9133-E5299E6E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698" y="2771503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A413330-497F-ED47-B78A-AF3BCDFF5B9A}"/>
              </a:ext>
            </a:extLst>
          </p:cNvPr>
          <p:cNvGrpSpPr>
            <a:grpSpLocks/>
          </p:cNvGrpSpPr>
          <p:nvPr/>
        </p:nvGrpSpPr>
        <p:grpSpPr bwMode="auto">
          <a:xfrm>
            <a:off x="7832648" y="4587146"/>
            <a:ext cx="347662" cy="754063"/>
            <a:chOff x="2797204" y="2989241"/>
            <a:chExt cx="347099" cy="755477"/>
          </a:xfrm>
        </p:grpSpPr>
        <p:sp>
          <p:nvSpPr>
            <p:cNvPr id="199" name="Rectangle 52">
              <a:extLst>
                <a:ext uri="{FF2B5EF4-FFF2-40B4-BE49-F238E27FC236}">
                  <a16:creationId xmlns:a16="http://schemas.microsoft.com/office/drawing/2014/main" id="{B91332E7-A11F-9347-AEBB-461467FDA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0" name="Group 53">
              <a:extLst>
                <a:ext uri="{FF2B5EF4-FFF2-40B4-BE49-F238E27FC236}">
                  <a16:creationId xmlns:a16="http://schemas.microsoft.com/office/drawing/2014/main" id="{F4ACB128-10F8-694B-81EE-797A0DD60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1" name="Oval 54">
                <a:extLst>
                  <a:ext uri="{FF2B5EF4-FFF2-40B4-BE49-F238E27FC236}">
                    <a16:creationId xmlns:a16="http://schemas.microsoft.com/office/drawing/2014/main" id="{FEC2E554-32AB-DB43-AF65-3677E140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2" name="TextBox 55">
                <a:extLst>
                  <a:ext uri="{FF2B5EF4-FFF2-40B4-BE49-F238E27FC236}">
                    <a16:creationId xmlns:a16="http://schemas.microsoft.com/office/drawing/2014/main" id="{3038C36E-D4FE-2D43-81C4-8CBEF283A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D5CDCB5-8BD7-8449-9EE8-522A6E1EC58E}"/>
              </a:ext>
            </a:extLst>
          </p:cNvPr>
          <p:cNvGrpSpPr>
            <a:grpSpLocks/>
          </p:cNvGrpSpPr>
          <p:nvPr/>
        </p:nvGrpSpPr>
        <p:grpSpPr bwMode="auto">
          <a:xfrm>
            <a:off x="8181898" y="4591909"/>
            <a:ext cx="346075" cy="755650"/>
            <a:chOff x="2797204" y="2989241"/>
            <a:chExt cx="347099" cy="755477"/>
          </a:xfrm>
        </p:grpSpPr>
        <p:sp>
          <p:nvSpPr>
            <p:cNvPr id="204" name="Rectangle 57">
              <a:extLst>
                <a:ext uri="{FF2B5EF4-FFF2-40B4-BE49-F238E27FC236}">
                  <a16:creationId xmlns:a16="http://schemas.microsoft.com/office/drawing/2014/main" id="{79C763B8-181E-C545-8EDE-2006D8C7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5" name="Group 58">
              <a:extLst>
                <a:ext uri="{FF2B5EF4-FFF2-40B4-BE49-F238E27FC236}">
                  <a16:creationId xmlns:a16="http://schemas.microsoft.com/office/drawing/2014/main" id="{BB006118-96E2-A144-A976-280D82D62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06" name="Oval 59">
                <a:extLst>
                  <a:ext uri="{FF2B5EF4-FFF2-40B4-BE49-F238E27FC236}">
                    <a16:creationId xmlns:a16="http://schemas.microsoft.com/office/drawing/2014/main" id="{4A938029-DCC0-0240-A47F-3D1EAA25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07" name="TextBox 60">
                <a:extLst>
                  <a:ext uri="{FF2B5EF4-FFF2-40B4-BE49-F238E27FC236}">
                    <a16:creationId xmlns:a16="http://schemas.microsoft.com/office/drawing/2014/main" id="{0D6BFA59-6951-BA4F-849A-B320C9CA9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28CDD20-1F91-BA48-AEEC-082272BFE385}"/>
              </a:ext>
            </a:extLst>
          </p:cNvPr>
          <p:cNvGrpSpPr>
            <a:grpSpLocks/>
          </p:cNvGrpSpPr>
          <p:nvPr/>
        </p:nvGrpSpPr>
        <p:grpSpPr bwMode="auto">
          <a:xfrm>
            <a:off x="8532735" y="4587146"/>
            <a:ext cx="346075" cy="755650"/>
            <a:chOff x="997686" y="3954289"/>
            <a:chExt cx="347099" cy="755477"/>
          </a:xfrm>
        </p:grpSpPr>
        <p:sp>
          <p:nvSpPr>
            <p:cNvPr id="209" name="Rectangle 62">
              <a:extLst>
                <a:ext uri="{FF2B5EF4-FFF2-40B4-BE49-F238E27FC236}">
                  <a16:creationId xmlns:a16="http://schemas.microsoft.com/office/drawing/2014/main" id="{5601D88E-9405-1B4E-B7D8-10891DF1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0" name="Group 63">
              <a:extLst>
                <a:ext uri="{FF2B5EF4-FFF2-40B4-BE49-F238E27FC236}">
                  <a16:creationId xmlns:a16="http://schemas.microsoft.com/office/drawing/2014/main" id="{22469F56-B5A8-A44E-A5FF-04A4C3A4F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11" name="Oval 64">
                <a:extLst>
                  <a:ext uri="{FF2B5EF4-FFF2-40B4-BE49-F238E27FC236}">
                    <a16:creationId xmlns:a16="http://schemas.microsoft.com/office/drawing/2014/main" id="{60743089-7BBE-7A47-8B6F-9BA958266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2" name="TextBox 65">
                <a:extLst>
                  <a:ext uri="{FF2B5EF4-FFF2-40B4-BE49-F238E27FC236}">
                    <a16:creationId xmlns:a16="http://schemas.microsoft.com/office/drawing/2014/main" id="{97AE9EDF-FCD8-A44E-830F-C938E1028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ED8E6B2-55F7-A842-BF00-1FDEAB5B96FB}"/>
              </a:ext>
            </a:extLst>
          </p:cNvPr>
          <p:cNvGrpSpPr>
            <a:grpSpLocks/>
          </p:cNvGrpSpPr>
          <p:nvPr/>
        </p:nvGrpSpPr>
        <p:grpSpPr bwMode="auto">
          <a:xfrm>
            <a:off x="8888335" y="4585559"/>
            <a:ext cx="347663" cy="754062"/>
            <a:chOff x="2797204" y="2989241"/>
            <a:chExt cx="347099" cy="755477"/>
          </a:xfrm>
        </p:grpSpPr>
        <p:sp>
          <p:nvSpPr>
            <p:cNvPr id="214" name="Rectangle 67">
              <a:extLst>
                <a:ext uri="{FF2B5EF4-FFF2-40B4-BE49-F238E27FC236}">
                  <a16:creationId xmlns:a16="http://schemas.microsoft.com/office/drawing/2014/main" id="{17877A5D-7221-1B44-A820-C6CA50DD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204" y="2989241"/>
              <a:ext cx="347099" cy="755477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" name="Group 68">
              <a:extLst>
                <a:ext uri="{FF2B5EF4-FFF2-40B4-BE49-F238E27FC236}">
                  <a16:creationId xmlns:a16="http://schemas.microsoft.com/office/drawing/2014/main" id="{971AF330-877D-B346-8636-720417511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701" y="3197503"/>
              <a:ext cx="298780" cy="338554"/>
              <a:chOff x="2821701" y="3197503"/>
              <a:chExt cx="298780" cy="338554"/>
            </a:xfrm>
          </p:grpSpPr>
          <p:sp>
            <p:nvSpPr>
              <p:cNvPr id="216" name="Oval 69">
                <a:extLst>
                  <a:ext uri="{FF2B5EF4-FFF2-40B4-BE49-F238E27FC236}">
                    <a16:creationId xmlns:a16="http://schemas.microsoft.com/office/drawing/2014/main" id="{BBC6CE4C-69C6-3442-856D-E7AE545D2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7" name="TextBox 70">
                <a:extLst>
                  <a:ext uri="{FF2B5EF4-FFF2-40B4-BE49-F238E27FC236}">
                    <a16:creationId xmlns:a16="http://schemas.microsoft.com/office/drawing/2014/main" id="{6651BEED-1878-374C-8A7F-971D8CFEE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C52832B-CB92-454D-9FA5-397F33ED018E}"/>
              </a:ext>
            </a:extLst>
          </p:cNvPr>
          <p:cNvGrpSpPr>
            <a:grpSpLocks/>
          </p:cNvGrpSpPr>
          <p:nvPr/>
        </p:nvGrpSpPr>
        <p:grpSpPr bwMode="auto">
          <a:xfrm>
            <a:off x="9950373" y="4593496"/>
            <a:ext cx="347662" cy="755650"/>
            <a:chOff x="997686" y="3954289"/>
            <a:chExt cx="347099" cy="755477"/>
          </a:xfrm>
        </p:grpSpPr>
        <p:sp>
          <p:nvSpPr>
            <p:cNvPr id="219" name="Rectangle 72">
              <a:extLst>
                <a:ext uri="{FF2B5EF4-FFF2-40B4-BE49-F238E27FC236}">
                  <a16:creationId xmlns:a16="http://schemas.microsoft.com/office/drawing/2014/main" id="{E8EB6424-F905-7341-B066-9F8E5F627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6" y="3954289"/>
              <a:ext cx="347099" cy="755477"/>
            </a:xfrm>
            <a:prstGeom prst="rect">
              <a:avLst/>
            </a:prstGeom>
            <a:solidFill>
              <a:srgbClr val="00B05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20" name="Group 73">
              <a:extLst>
                <a:ext uri="{FF2B5EF4-FFF2-40B4-BE49-F238E27FC236}">
                  <a16:creationId xmlns:a16="http://schemas.microsoft.com/office/drawing/2014/main" id="{EAE329E5-B657-7E46-AF92-0B794854B2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2183" y="4162551"/>
              <a:ext cx="298780" cy="338554"/>
              <a:chOff x="2821701" y="3197503"/>
              <a:chExt cx="298780" cy="338554"/>
            </a:xfrm>
          </p:grpSpPr>
          <p:sp>
            <p:nvSpPr>
              <p:cNvPr id="221" name="Oval 74">
                <a:extLst>
                  <a:ext uri="{FF2B5EF4-FFF2-40B4-BE49-F238E27FC236}">
                    <a16:creationId xmlns:a16="http://schemas.microsoft.com/office/drawing/2014/main" id="{14299EB1-5355-4344-8A2B-DA7E42F8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2541" y="3271013"/>
                <a:ext cx="220510" cy="2000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2" name="TextBox 75">
                <a:extLst>
                  <a:ext uri="{FF2B5EF4-FFF2-40B4-BE49-F238E27FC236}">
                    <a16:creationId xmlns:a16="http://schemas.microsoft.com/office/drawing/2014/main" id="{0910BB6C-C974-2D4C-91BD-0C41CB78E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701" y="3197503"/>
                <a:ext cx="2987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14A69-7A4D-E94C-9166-A43D26F738FB}"/>
              </a:ext>
            </a:extLst>
          </p:cNvPr>
          <p:cNvGrpSpPr/>
          <p:nvPr/>
        </p:nvGrpSpPr>
        <p:grpSpPr>
          <a:xfrm>
            <a:off x="6976985" y="4182334"/>
            <a:ext cx="3978275" cy="1506537"/>
            <a:chOff x="6976985" y="4182334"/>
            <a:chExt cx="3978275" cy="1506537"/>
          </a:xfrm>
        </p:grpSpPr>
        <p:cxnSp>
          <p:nvCxnSpPr>
            <p:cNvPr id="196" name="Straight Connector 49">
              <a:extLst>
                <a:ext uri="{FF2B5EF4-FFF2-40B4-BE49-F238E27FC236}">
                  <a16:creationId xmlns:a16="http://schemas.microsoft.com/office/drawing/2014/main" id="{09FBCBE2-0BE6-0B41-8BDC-3994B6A0E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3110" y="4580796"/>
              <a:ext cx="32305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50">
              <a:extLst>
                <a:ext uri="{FF2B5EF4-FFF2-40B4-BE49-F238E27FC236}">
                  <a16:creationId xmlns:a16="http://schemas.microsoft.com/office/drawing/2014/main" id="{7F18FA76-7AB2-2240-83F5-7ECCE2B76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4698" y="5352321"/>
              <a:ext cx="32305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TextBox 126">
              <a:extLst>
                <a:ext uri="{FF2B5EF4-FFF2-40B4-BE49-F238E27FC236}">
                  <a16:creationId xmlns:a16="http://schemas.microsoft.com/office/drawing/2014/main" id="{0D4C74E0-D72A-AB40-AFD9-B2B842FE1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985" y="4182334"/>
              <a:ext cx="806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arrivals</a:t>
              </a:r>
            </a:p>
          </p:txBody>
        </p:sp>
        <p:sp>
          <p:nvSpPr>
            <p:cNvPr id="274" name="TextBox 127">
              <a:extLst>
                <a:ext uri="{FF2B5EF4-FFF2-40B4-BE49-F238E27FC236}">
                  <a16:creationId xmlns:a16="http://schemas.microsoft.com/office/drawing/2014/main" id="{53975E93-967F-ED41-83F1-9D88A6965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798" y="5380896"/>
              <a:ext cx="10874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departures</a:t>
              </a:r>
            </a:p>
          </p:txBody>
        </p:sp>
        <p:sp>
          <p:nvSpPr>
            <p:cNvPr id="275" name="TextBox 128">
              <a:extLst>
                <a:ext uri="{FF2B5EF4-FFF2-40B4-BE49-F238E27FC236}">
                  <a16:creationId xmlns:a16="http://schemas.microsoft.com/office/drawing/2014/main" id="{B40D0F1D-D7DC-5742-9077-05BB3F474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023" y="4687159"/>
              <a:ext cx="8604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packet in service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129A8-85BC-6440-85AB-254D43D1F548}"/>
              </a:ext>
            </a:extLst>
          </p:cNvPr>
          <p:cNvGrpSpPr/>
          <p:nvPr/>
        </p:nvGrpSpPr>
        <p:grpSpPr>
          <a:xfrm>
            <a:off x="7015641" y="2371233"/>
            <a:ext cx="563235" cy="169985"/>
            <a:chOff x="6268765" y="2496876"/>
            <a:chExt cx="563235" cy="169985"/>
          </a:xfrm>
        </p:grpSpPr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A779E9A-02A9-6644-AD69-61CB27E5FD57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C9A69F9-D799-2D40-8176-B02399B60E4C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2529E63-DBF0-6744-92EC-AF13D4CB549F}"/>
              </a:ext>
            </a:extLst>
          </p:cNvPr>
          <p:cNvGrpSpPr/>
          <p:nvPr/>
        </p:nvGrpSpPr>
        <p:grpSpPr>
          <a:xfrm>
            <a:off x="10518514" y="2335168"/>
            <a:ext cx="563235" cy="352190"/>
            <a:chOff x="6268765" y="2496876"/>
            <a:chExt cx="563235" cy="169985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1813BBB-45F9-4545-A44C-AB5AAFCFF57C}"/>
                </a:ext>
              </a:extLst>
            </p:cNvPr>
            <p:cNvCxnSpPr/>
            <p:nvPr/>
          </p:nvCxnSpPr>
          <p:spPr>
            <a:xfrm>
              <a:off x="6268765" y="2496876"/>
              <a:ext cx="562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7AFC330-0A49-7843-90F0-1955543FA463}"/>
                </a:ext>
              </a:extLst>
            </p:cNvPr>
            <p:cNvCxnSpPr/>
            <p:nvPr/>
          </p:nvCxnSpPr>
          <p:spPr>
            <a:xfrm>
              <a:off x="6269292" y="2666861"/>
              <a:ext cx="56270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Content Placeholder 1">
            <a:extLst>
              <a:ext uri="{FF2B5EF4-FFF2-40B4-BE49-F238E27FC236}">
                <a16:creationId xmlns:a16="http://schemas.microsoft.com/office/drawing/2014/main" id="{F749212D-A689-B143-9931-DD5E944728A3}"/>
              </a:ext>
            </a:extLst>
          </p:cNvPr>
          <p:cNvSpPr txBox="1">
            <a:spLocks/>
          </p:cNvSpPr>
          <p:nvPr/>
        </p:nvSpPr>
        <p:spPr>
          <a:xfrm>
            <a:off x="767862" y="3915571"/>
            <a:ext cx="5084299" cy="196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 packet from highest priority queue that has buffered packets</a:t>
            </a:r>
          </a:p>
          <a:p>
            <a:pPr marL="804863" marR="0" lvl="1" indent="-2270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FCFS within priority class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5BFDA1-472B-D44C-AF4F-687F704E3348}"/>
              </a:ext>
            </a:extLst>
          </p:cNvPr>
          <p:cNvGrpSpPr/>
          <p:nvPr/>
        </p:nvGrpSpPr>
        <p:grpSpPr>
          <a:xfrm>
            <a:off x="7671174" y="3917372"/>
            <a:ext cx="298450" cy="651303"/>
            <a:chOff x="7398516" y="3578212"/>
            <a:chExt cx="298450" cy="651303"/>
          </a:xfrm>
        </p:grpSpPr>
        <p:sp>
          <p:nvSpPr>
            <p:cNvPr id="246" name="Oval 99">
              <a:extLst>
                <a:ext uri="{FF2B5EF4-FFF2-40B4-BE49-F238E27FC236}">
                  <a16:creationId xmlns:a16="http://schemas.microsoft.com/office/drawing/2014/main" id="{0A08FE43-AF40-AA44-97C2-598083D1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7" name="TextBox 100">
              <a:extLst>
                <a:ext uri="{FF2B5EF4-FFF2-40B4-BE49-F238E27FC236}">
                  <a16:creationId xmlns:a16="http://schemas.microsoft.com/office/drawing/2014/main" id="{FC5974ED-B537-5F40-8FAE-38F177C67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55FAFA-386D-5447-BC0E-EB7887B8FEFD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BB26098-DF2F-704A-9CE3-477B4A4088E8}"/>
              </a:ext>
            </a:extLst>
          </p:cNvPr>
          <p:cNvGrpSpPr/>
          <p:nvPr/>
        </p:nvGrpSpPr>
        <p:grpSpPr>
          <a:xfrm>
            <a:off x="7966553" y="3920142"/>
            <a:ext cx="298450" cy="651303"/>
            <a:chOff x="7398516" y="3578212"/>
            <a:chExt cx="298450" cy="651303"/>
          </a:xfrm>
        </p:grpSpPr>
        <p:sp>
          <p:nvSpPr>
            <p:cNvPr id="143" name="Oval 99">
              <a:extLst>
                <a:ext uri="{FF2B5EF4-FFF2-40B4-BE49-F238E27FC236}">
                  <a16:creationId xmlns:a16="http://schemas.microsoft.com/office/drawing/2014/main" id="{1FE7763F-DEFC-0445-A67D-64E5AE180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Box 100">
              <a:extLst>
                <a:ext uri="{FF2B5EF4-FFF2-40B4-BE49-F238E27FC236}">
                  <a16:creationId xmlns:a16="http://schemas.microsoft.com/office/drawing/2014/main" id="{4A02E4C3-DE29-4645-A913-F3187EB58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4D562C-391A-154A-B9C0-DCBC67DEF7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4C0CEA-EE95-7C45-9F9E-3251EBAE6CAD}"/>
              </a:ext>
            </a:extLst>
          </p:cNvPr>
          <p:cNvGrpSpPr/>
          <p:nvPr/>
        </p:nvGrpSpPr>
        <p:grpSpPr>
          <a:xfrm>
            <a:off x="8574489" y="3916263"/>
            <a:ext cx="298450" cy="651303"/>
            <a:chOff x="7398516" y="3578212"/>
            <a:chExt cx="298450" cy="651303"/>
          </a:xfrm>
        </p:grpSpPr>
        <p:sp>
          <p:nvSpPr>
            <p:cNvPr id="147" name="Oval 99">
              <a:extLst>
                <a:ext uri="{FF2B5EF4-FFF2-40B4-BE49-F238E27FC236}">
                  <a16:creationId xmlns:a16="http://schemas.microsoft.com/office/drawing/2014/main" id="{AAFD89C4-864D-F34B-A82D-1BB285245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Box 100">
              <a:extLst>
                <a:ext uri="{FF2B5EF4-FFF2-40B4-BE49-F238E27FC236}">
                  <a16:creationId xmlns:a16="http://schemas.microsoft.com/office/drawing/2014/main" id="{131EAF45-AA88-C248-A0B3-290327B79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516" y="3578212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0FAAC14-1425-6443-B0A5-5CBC5E66DC31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6912A4-6BD9-FB48-8EF7-0DB862FE810A}"/>
              </a:ext>
            </a:extLst>
          </p:cNvPr>
          <p:cNvGrpSpPr/>
          <p:nvPr/>
        </p:nvGrpSpPr>
        <p:grpSpPr>
          <a:xfrm>
            <a:off x="7829819" y="3644517"/>
            <a:ext cx="298450" cy="927483"/>
            <a:chOff x="6725889" y="3647842"/>
            <a:chExt cx="298450" cy="927483"/>
          </a:xfrm>
        </p:grpSpPr>
        <p:sp>
          <p:nvSpPr>
            <p:cNvPr id="153" name="Oval 89">
              <a:extLst>
                <a:ext uri="{FF2B5EF4-FFF2-40B4-BE49-F238E27FC236}">
                  <a16:creationId xmlns:a16="http://schemas.microsoft.com/office/drawing/2014/main" id="{DB6F42F1-F3D1-9241-AFE5-67FBD8AC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258" y="3722164"/>
              <a:ext cx="220266" cy="20023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4" name="TextBox 90">
              <a:extLst>
                <a:ext uri="{FF2B5EF4-FFF2-40B4-BE49-F238E27FC236}">
                  <a16:creationId xmlns:a16="http://schemas.microsoft.com/office/drawing/2014/main" id="{D3EE74DA-4F35-BD42-A402-E5709C994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889" y="3647842"/>
              <a:ext cx="298450" cy="33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5ED8863-F045-6C4F-8410-611648593128}"/>
                </a:ext>
              </a:extLst>
            </p:cNvPr>
            <p:cNvCxnSpPr/>
            <p:nvPr/>
          </p:nvCxnSpPr>
          <p:spPr>
            <a:xfrm>
              <a:off x="6866312" y="3920282"/>
              <a:ext cx="0" cy="65504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D42AA4F-FBF9-CC40-8705-7E68F9D30BB8}"/>
              </a:ext>
            </a:extLst>
          </p:cNvPr>
          <p:cNvGrpSpPr/>
          <p:nvPr/>
        </p:nvGrpSpPr>
        <p:grpSpPr>
          <a:xfrm>
            <a:off x="9807544" y="3925685"/>
            <a:ext cx="298450" cy="647977"/>
            <a:chOff x="7405166" y="3581538"/>
            <a:chExt cx="298450" cy="647977"/>
          </a:xfrm>
        </p:grpSpPr>
        <p:sp>
          <p:nvSpPr>
            <p:cNvPr id="277" name="Oval 99">
              <a:extLst>
                <a:ext uri="{FF2B5EF4-FFF2-40B4-BE49-F238E27FC236}">
                  <a16:creationId xmlns:a16="http://schemas.microsoft.com/office/drawing/2014/main" id="{ED4C12D3-CD45-C940-B0F8-78FF1990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043" y="3649200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TextBox 100">
              <a:extLst>
                <a:ext uri="{FF2B5EF4-FFF2-40B4-BE49-F238E27FC236}">
                  <a16:creationId xmlns:a16="http://schemas.microsoft.com/office/drawing/2014/main" id="{E3B96439-708C-5041-BAA5-E79EF5FA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5166" y="358153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F92783F0-8C2B-C34F-B314-E5566258AF39}"/>
                </a:ext>
              </a:extLst>
            </p:cNvPr>
            <p:cNvCxnSpPr>
              <a:cxnSpLocks/>
            </p:cNvCxnSpPr>
            <p:nvPr/>
          </p:nvCxnSpPr>
          <p:spPr>
            <a:xfrm>
              <a:off x="7551281" y="385045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83055A-5BE8-A942-8605-57EA41C15EAA}"/>
              </a:ext>
            </a:extLst>
          </p:cNvPr>
          <p:cNvGrpSpPr/>
          <p:nvPr/>
        </p:nvGrpSpPr>
        <p:grpSpPr>
          <a:xfrm>
            <a:off x="8029730" y="5366143"/>
            <a:ext cx="298450" cy="651728"/>
            <a:chOff x="7384663" y="5459245"/>
            <a:chExt cx="298450" cy="651728"/>
          </a:xfrm>
        </p:grpSpPr>
        <p:sp>
          <p:nvSpPr>
            <p:cNvPr id="281" name="Oval 99">
              <a:extLst>
                <a:ext uri="{FF2B5EF4-FFF2-40B4-BE49-F238E27FC236}">
                  <a16:creationId xmlns:a16="http://schemas.microsoft.com/office/drawing/2014/main" id="{9934B476-1895-D149-A552-448E1310E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TextBox 100">
              <a:extLst>
                <a:ext uri="{FF2B5EF4-FFF2-40B4-BE49-F238E27FC236}">
                  <a16:creationId xmlns:a16="http://schemas.microsoft.com/office/drawing/2014/main" id="{0B65A5ED-22FF-694D-A8CF-CD58B790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466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880B4985-A2E7-9840-89DB-43CD1C32889B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8BFC867-D14D-3144-B81A-791B84130F74}"/>
              </a:ext>
            </a:extLst>
          </p:cNvPr>
          <p:cNvGrpSpPr/>
          <p:nvPr/>
        </p:nvGrpSpPr>
        <p:grpSpPr>
          <a:xfrm>
            <a:off x="8381636" y="5365589"/>
            <a:ext cx="298450" cy="651728"/>
            <a:chOff x="7391313" y="5459245"/>
            <a:chExt cx="298450" cy="651728"/>
          </a:xfrm>
        </p:grpSpPr>
        <p:sp>
          <p:nvSpPr>
            <p:cNvPr id="285" name="Oval 99">
              <a:extLst>
                <a:ext uri="{FF2B5EF4-FFF2-40B4-BE49-F238E27FC236}">
                  <a16:creationId xmlns:a16="http://schemas.microsoft.com/office/drawing/2014/main" id="{BCA5C7D8-492C-6D4C-A709-3454D0AAD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TextBox 100">
              <a:extLst>
                <a:ext uri="{FF2B5EF4-FFF2-40B4-BE49-F238E27FC236}">
                  <a16:creationId xmlns:a16="http://schemas.microsoft.com/office/drawing/2014/main" id="{56C67F63-AD2F-904B-A5F0-CB2761358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CED90D14-0E45-5341-B1F1-814D49A675B5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AD51B82-2C86-C848-B33C-7B11C8FA3B57}"/>
              </a:ext>
            </a:extLst>
          </p:cNvPr>
          <p:cNvGrpSpPr/>
          <p:nvPr/>
        </p:nvGrpSpPr>
        <p:grpSpPr>
          <a:xfrm>
            <a:off x="8736867" y="5365034"/>
            <a:ext cx="298450" cy="651727"/>
            <a:chOff x="7391313" y="5459245"/>
            <a:chExt cx="298450" cy="651727"/>
          </a:xfrm>
        </p:grpSpPr>
        <p:sp>
          <p:nvSpPr>
            <p:cNvPr id="289" name="Oval 99">
              <a:extLst>
                <a:ext uri="{FF2B5EF4-FFF2-40B4-BE49-F238E27FC236}">
                  <a16:creationId xmlns:a16="http://schemas.microsoft.com/office/drawing/2014/main" id="{8B751EE7-2235-4048-BC78-0782B52B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0" name="TextBox 100">
              <a:extLst>
                <a:ext uri="{FF2B5EF4-FFF2-40B4-BE49-F238E27FC236}">
                  <a16:creationId xmlns:a16="http://schemas.microsoft.com/office/drawing/2014/main" id="{B8507147-FC4D-1542-A3A7-90596BEF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F74942C4-4354-FE45-B718-B6E99CA1D39F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D60DF8-B507-0E4E-8EFC-684EF5836E2E}"/>
              </a:ext>
            </a:extLst>
          </p:cNvPr>
          <p:cNvGrpSpPr/>
          <p:nvPr/>
        </p:nvGrpSpPr>
        <p:grpSpPr>
          <a:xfrm>
            <a:off x="9086001" y="5365035"/>
            <a:ext cx="298450" cy="651728"/>
            <a:chOff x="7391313" y="5459245"/>
            <a:chExt cx="298450" cy="651728"/>
          </a:xfrm>
        </p:grpSpPr>
        <p:sp>
          <p:nvSpPr>
            <p:cNvPr id="293" name="Oval 99">
              <a:extLst>
                <a:ext uri="{FF2B5EF4-FFF2-40B4-BE49-F238E27FC236}">
                  <a16:creationId xmlns:a16="http://schemas.microsoft.com/office/drawing/2014/main" id="{52D8440D-1B32-3B45-A2B4-B9EB99F2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4" name="TextBox 100">
              <a:extLst>
                <a:ext uri="{FF2B5EF4-FFF2-40B4-BE49-F238E27FC236}">
                  <a16:creationId xmlns:a16="http://schemas.microsoft.com/office/drawing/2014/main" id="{F6D396E6-A748-A548-A25E-DD22B2CA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8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114BECB2-1F39-4842-A148-3F058B5E87B9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49EEF46-5C0F-1641-93E3-C585EB817C3A}"/>
              </a:ext>
            </a:extLst>
          </p:cNvPr>
          <p:cNvGrpSpPr/>
          <p:nvPr/>
        </p:nvGrpSpPr>
        <p:grpSpPr>
          <a:xfrm>
            <a:off x="10159452" y="5361155"/>
            <a:ext cx="298450" cy="651727"/>
            <a:chOff x="7391313" y="5459245"/>
            <a:chExt cx="298450" cy="651727"/>
          </a:xfrm>
        </p:grpSpPr>
        <p:sp>
          <p:nvSpPr>
            <p:cNvPr id="297" name="Oval 99">
              <a:extLst>
                <a:ext uri="{FF2B5EF4-FFF2-40B4-BE49-F238E27FC236}">
                  <a16:creationId xmlns:a16="http://schemas.microsoft.com/office/drawing/2014/main" id="{3DCA5832-DE2D-764A-99B6-A02073476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90" y="5843206"/>
              <a:ext cx="220266" cy="20021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TextBox 100">
              <a:extLst>
                <a:ext uri="{FF2B5EF4-FFF2-40B4-BE49-F238E27FC236}">
                  <a16:creationId xmlns:a16="http://schemas.microsoft.com/office/drawing/2014/main" id="{5B31099F-7256-BD4F-88BF-DDDC02915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313" y="5772217"/>
              <a:ext cx="298450" cy="33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299E53A8-3472-E546-8464-2381D0D10BDC}"/>
                </a:ext>
              </a:extLst>
            </p:cNvPr>
            <p:cNvCxnSpPr>
              <a:cxnSpLocks/>
            </p:cNvCxnSpPr>
            <p:nvPr/>
          </p:nvCxnSpPr>
          <p:spPr>
            <a:xfrm>
              <a:off x="7537428" y="5459245"/>
              <a:ext cx="0" cy="3790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587F69-DDC2-9B4F-8B39-B8F44A72281B}"/>
              </a:ext>
            </a:extLst>
          </p:cNvPr>
          <p:cNvSpPr txBox="1"/>
          <p:nvPr/>
        </p:nvSpPr>
        <p:spPr>
          <a:xfrm>
            <a:off x="3257550" y="6057900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JFK: poll</a:t>
            </a:r>
          </a:p>
        </p:txBody>
      </p:sp>
    </p:spTree>
    <p:extLst>
      <p:ext uri="{BB962C8B-B14F-4D97-AF65-F5344CB8AC3E}">
        <p14:creationId xmlns:p14="http://schemas.microsoft.com/office/powerpoint/2010/main" val="19123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3894" y="1421607"/>
            <a:ext cx="10607531" cy="45303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What is network neutrality?</a:t>
            </a:r>
          </a:p>
          <a:p>
            <a:pPr marL="520700" lvl="1" indent="-338138">
              <a:lnSpc>
                <a:spcPct val="100000"/>
              </a:lnSpc>
              <a:buFont typeface="Wingdings" pitchFamily="2" charset="2"/>
              <a:buChar char="§"/>
              <a:tabLst>
                <a:tab pos="280988" algn="l"/>
              </a:tabLst>
            </a:pPr>
            <a:r>
              <a:rPr lang="en-US" sz="3200" i="1" dirty="0">
                <a:solidFill>
                  <a:srgbClr val="010F90"/>
                </a:solidFill>
              </a:rPr>
              <a:t>technical: </a:t>
            </a:r>
            <a:r>
              <a:rPr lang="en-US" sz="3200" dirty="0"/>
              <a:t>how an ISP should share/allocation its resources</a:t>
            </a:r>
          </a:p>
          <a:p>
            <a:pPr marL="922338" lvl="1" indent="-279400">
              <a:lnSpc>
                <a:spcPct val="100000"/>
              </a:lnSpc>
            </a:pPr>
            <a:r>
              <a:rPr lang="en-US" sz="2800" dirty="0"/>
              <a:t>packet scheduling, buffer management are the </a:t>
            </a:r>
            <a:r>
              <a:rPr lang="en-US" sz="2800" i="1" dirty="0"/>
              <a:t>mechanisms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i="1" dirty="0">
                <a:solidFill>
                  <a:srgbClr val="0000A3"/>
                </a:solidFill>
              </a:rPr>
              <a:t>social, economic  </a:t>
            </a:r>
            <a:r>
              <a:rPr lang="en-US" sz="3200" dirty="0"/>
              <a:t>principles 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protecting free speech</a:t>
            </a:r>
          </a:p>
          <a:p>
            <a:pPr marL="922338" lvl="2" indent="-292100">
              <a:lnSpc>
                <a:spcPct val="100000"/>
              </a:lnSpc>
              <a:buClr>
                <a:srgbClr val="0000A3"/>
              </a:buClr>
            </a:pPr>
            <a:r>
              <a:rPr lang="en-US" sz="2800" dirty="0"/>
              <a:t>encouraging innovation, competition</a:t>
            </a:r>
          </a:p>
          <a:p>
            <a:pPr marL="465138" lvl="1" indent="-282575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3200" dirty="0"/>
              <a:t>enforced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rgbClr val="0000A3"/>
                </a:solidFill>
              </a:rPr>
              <a:t>legal</a:t>
            </a:r>
            <a:r>
              <a:rPr lang="en-US" sz="3200" i="1" dirty="0"/>
              <a:t> </a:t>
            </a:r>
            <a:r>
              <a:rPr lang="en-US" sz="3200" dirty="0"/>
              <a:t>rules and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088C0-5072-5D4F-AF99-BACB3C9DEDB2}"/>
              </a:ext>
            </a:extLst>
          </p:cNvPr>
          <p:cNvSpPr txBox="1"/>
          <p:nvPr/>
        </p:nvSpPr>
        <p:spPr>
          <a:xfrm>
            <a:off x="1197032" y="5702531"/>
            <a:ext cx="936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countries have different “takes” on network neutrality</a:t>
            </a:r>
          </a:p>
        </p:txBody>
      </p:sp>
    </p:spTree>
    <p:extLst>
      <p:ext uri="{BB962C8B-B14F-4D97-AF65-F5344CB8AC3E}">
        <p14:creationId xmlns:p14="http://schemas.microsoft.com/office/powerpoint/2010/main" val="11615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4800" dirty="0"/>
              <a:t>Sidebar: Network Neutrality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77455" y="1787020"/>
            <a:ext cx="10758487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2015 US FCC </a:t>
            </a:r>
            <a:r>
              <a:rPr lang="en-US" i="1" dirty="0"/>
              <a:t>Order on Protecting and Promoting an Open Internet: </a:t>
            </a:r>
            <a:r>
              <a:rPr lang="en-US" dirty="0"/>
              <a:t>three “clear, bright line” rules: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blocking </a:t>
            </a:r>
            <a:r>
              <a:rPr lang="en-US" dirty="0"/>
              <a:t>… “shall not block lawful content, applications, services, or non-harmful devices,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throttling  </a:t>
            </a:r>
            <a:r>
              <a:rPr lang="en-US" dirty="0"/>
              <a:t>… “shall not impair or degrade lawful Internet traffic on the basis of Internet content, application, or service, or use of a non-harmful device, subject to reasonable network management.”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rgbClr val="010F90"/>
                </a:solidFill>
              </a:rPr>
              <a:t>no paid prioritization. </a:t>
            </a:r>
            <a:r>
              <a:rPr lang="en-US" dirty="0"/>
              <a:t>… “shall not engage in paid prioritization”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30147"/>
            <a:ext cx="1174908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ISP: telecommunications or information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05" y="3052761"/>
            <a:ext cx="11015663" cy="346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 Telecommunication Act of 1934 and 1996: 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II: </a:t>
            </a:r>
            <a:r>
              <a:rPr lang="en-US" sz="2800" dirty="0"/>
              <a:t>imposes “common carrier duties” on </a:t>
            </a:r>
            <a:r>
              <a:rPr lang="en-US" sz="2800" i="1" dirty="0">
                <a:solidFill>
                  <a:srgbClr val="C00000"/>
                </a:solidFill>
              </a:rPr>
              <a:t>telecommunications services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  <a:r>
              <a:rPr lang="en-US" sz="2800" dirty="0"/>
              <a:t> reasonable rates, non-discrimination and </a:t>
            </a:r>
            <a:r>
              <a:rPr lang="en-US" sz="2800" i="1" dirty="0"/>
              <a:t>requires</a:t>
            </a:r>
            <a:r>
              <a:rPr lang="en-US" sz="2800" dirty="0"/>
              <a:t> </a:t>
            </a:r>
            <a:r>
              <a:rPr lang="en-US" sz="2800" i="1" dirty="0"/>
              <a:t>regulation</a:t>
            </a:r>
            <a:endParaRPr lang="en-US" sz="2800" dirty="0"/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Title I: </a:t>
            </a:r>
            <a:r>
              <a:rPr lang="en-US" sz="2800" dirty="0"/>
              <a:t>applies to </a:t>
            </a:r>
            <a:r>
              <a:rPr lang="en-US" sz="2800" i="1" dirty="0">
                <a:solidFill>
                  <a:srgbClr val="C00000"/>
                </a:solidFill>
              </a:rPr>
              <a:t>information services: </a:t>
            </a:r>
          </a:p>
          <a:p>
            <a:pPr lvl="2"/>
            <a:r>
              <a:rPr lang="en-US" sz="2800" dirty="0"/>
              <a:t>no common carrier duties (</a:t>
            </a:r>
            <a:r>
              <a:rPr lang="en-US" sz="2800" i="1" dirty="0"/>
              <a:t>not regulated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but grants FCC authority  “… as may be necessary in the execution of its functions”</a:t>
            </a:r>
            <a:r>
              <a:rPr lang="en-US" sz="5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55C79-2C98-224B-ABAB-4A0A77BD5DA8}"/>
              </a:ext>
            </a:extLst>
          </p:cNvPr>
          <p:cNvSpPr txBox="1"/>
          <p:nvPr/>
        </p:nvSpPr>
        <p:spPr>
          <a:xfrm>
            <a:off x="524437" y="1358153"/>
            <a:ext cx="10542493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an ISP a “telecommunications service” or an “information service” provider?</a:t>
            </a:r>
          </a:p>
          <a:p>
            <a:pPr marL="520700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answer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 from a regulatory standpoint!</a:t>
            </a:r>
          </a:p>
        </p:txBody>
      </p:sp>
    </p:spTree>
    <p:extLst>
      <p:ext uri="{BB962C8B-B14F-4D97-AF65-F5344CB8AC3E}">
        <p14:creationId xmlns:p14="http://schemas.microsoft.com/office/powerpoint/2010/main" val="19121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Network Layer: Internet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4249E09-2CB1-514A-AC5F-40ADE00A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7" y="2215552"/>
            <a:ext cx="7370788" cy="4076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180F0D6-1F8C-804C-9B7D-8CC6486C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4" y="1413891"/>
            <a:ext cx="7534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host, router network layer functions: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C662B522-B91B-764B-B1C6-707D227F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792" y="5768661"/>
            <a:ext cx="7395303" cy="108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F84D1AE-B7A3-194D-8C60-F6089407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524486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5EB605D2-4BE6-F84E-ADE0-AB4D2A7BF140}"/>
              </a:ext>
            </a:extLst>
          </p:cNvPr>
          <p:cNvGrpSpPr>
            <a:grpSpLocks/>
          </p:cNvGrpSpPr>
          <p:nvPr/>
        </p:nvGrpSpPr>
        <p:grpSpPr bwMode="auto">
          <a:xfrm>
            <a:off x="7184669" y="2927915"/>
            <a:ext cx="3136903" cy="1276350"/>
            <a:chOff x="102" y="1294"/>
            <a:chExt cx="1976" cy="804"/>
          </a:xfrm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EDD264A-A709-3A4C-A00D-67F9849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976" cy="7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7">
              <a:extLst>
                <a:ext uri="{FF2B5EF4-FFF2-40B4-BE49-F238E27FC236}">
                  <a16:creationId xmlns:a16="http://schemas.microsoft.com/office/drawing/2014/main" id="{0296BAAF-C3F3-6D4C-8BEA-A71228A41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1294"/>
              <a:ext cx="191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 protocol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addressing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packet handling conventions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" name="Rectangle 30">
            <a:extLst>
              <a:ext uri="{FF2B5EF4-FFF2-40B4-BE49-F238E27FC236}">
                <a16:creationId xmlns:a16="http://schemas.microsoft.com/office/drawing/2014/main" id="{D53E8097-7EF9-9F40-A258-C7BAC9FB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68" y="4279825"/>
            <a:ext cx="2376099" cy="885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CA5FE275-A1EE-6149-A25B-AB47FE13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52" y="4233489"/>
            <a:ext cx="24553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ICMP protocol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error reporting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router “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signaling”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32">
            <a:extLst>
              <a:ext uri="{FF2B5EF4-FFF2-40B4-BE49-F238E27FC236}">
                <a16:creationId xmlns:a16="http://schemas.microsoft.com/office/drawing/2014/main" id="{83D8B023-CCE3-A545-A900-2FBC5363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282551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FCECF46-65B8-9744-948E-304AC0DA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25" y="2318922"/>
            <a:ext cx="283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 layer: TCP, UDP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F0EDF1E8-9470-B34D-B8BA-67D4C38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947" y="5335692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DC66EFC2-D14F-D54B-94E4-C02AED9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27" y="5844577"/>
            <a:ext cx="1595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443CA5C2-E267-9843-988A-10AA069D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88" y="3618902"/>
            <a:ext cx="1406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3FA09A96-5FBE-6E4C-B57D-75ADA0552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0142" y="2845789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F1A87A3C-ABBA-1445-B932-9F07DDB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78" y="4512664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5DB8E-5758-7A40-B6B5-7D4AF5690956}"/>
              </a:ext>
            </a:extLst>
          </p:cNvPr>
          <p:cNvGrpSpPr/>
          <p:nvPr/>
        </p:nvGrpSpPr>
        <p:grpSpPr>
          <a:xfrm>
            <a:off x="3407866" y="3093438"/>
            <a:ext cx="3656521" cy="1988228"/>
            <a:chOff x="3407866" y="3093438"/>
            <a:chExt cx="3656521" cy="198822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871F3AA1-3276-FB48-99A0-4DB2EA4E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1569" y="3657572"/>
              <a:ext cx="1332818" cy="1171575"/>
              <a:chOff x="3972" y="2910"/>
              <a:chExt cx="649" cy="738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A7260F4-B2A7-AF47-BF92-9B85CFE6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C24F447E-295B-5343-A770-64A428862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" y="3071"/>
                <a:ext cx="64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forwarding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table</a:t>
                </a:r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1A6378B-7AD4-9543-A13E-9D075DF31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AFF84EEF-BF82-EE46-A8CD-990D38D7B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Line 12">
                <a:extLst>
                  <a:ext uri="{FF2B5EF4-FFF2-40B4-BE49-F238E27FC236}">
                    <a16:creationId xmlns:a16="http://schemas.microsoft.com/office/drawing/2014/main" id="{F9BAE992-9BF7-104C-8ECA-81D34B65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3429694D-F679-004A-9DBC-A3A9033D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76EE42B6-BAC1-4944-9196-448650DA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F59AD1B5-E124-0149-BDFB-A6D75F8B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D79EAD81-D7BF-7740-89CA-28286122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66" y="3093438"/>
              <a:ext cx="2048551" cy="19882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468D56E5-617A-EB4B-A291-7109B25C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596" y="3128879"/>
              <a:ext cx="212521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Path-selection  algorithms: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implemented in 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routing protocols (OSPF, BGP)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SDN controller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Bent Arrow 73">
              <a:extLst>
                <a:ext uri="{FF2B5EF4-FFF2-40B4-BE49-F238E27FC236}">
                  <a16:creationId xmlns:a16="http://schemas.microsoft.com/office/drawing/2014/main" id="{0C3DF2E4-3C65-BB46-9EC4-94CCFD39934B}"/>
                </a:ext>
              </a:extLst>
            </p:cNvPr>
            <p:cNvSpPr/>
            <p:nvPr/>
          </p:nvSpPr>
          <p:spPr>
            <a:xfrm rot="5400000">
              <a:off x="5728412" y="2923460"/>
              <a:ext cx="479687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0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IP Datagram format</a:t>
            </a:r>
            <a:endParaRPr lang="en-US" dirty="0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3" name="Group 56">
            <a:extLst>
              <a:ext uri="{FF2B5EF4-FFF2-40B4-BE49-F238E27FC236}">
                <a16:creationId xmlns:a16="http://schemas.microsoft.com/office/drawing/2014/main" id="{F46ED7D0-3A4C-C74F-A2AF-2F28546928AE}"/>
              </a:ext>
            </a:extLst>
          </p:cNvPr>
          <p:cNvGrpSpPr>
            <a:grpSpLocks/>
          </p:cNvGrpSpPr>
          <p:nvPr/>
        </p:nvGrpSpPr>
        <p:grpSpPr bwMode="auto">
          <a:xfrm>
            <a:off x="1064770" y="1650761"/>
            <a:ext cx="3598863" cy="369886"/>
            <a:chOff x="-198" y="851"/>
            <a:chExt cx="2267" cy="233"/>
          </a:xfrm>
        </p:grpSpPr>
        <p:sp>
          <p:nvSpPr>
            <p:cNvPr id="154" name="Text Box 20">
              <a:extLst>
                <a:ext uri="{FF2B5EF4-FFF2-40B4-BE49-F238E27FC236}">
                  <a16:creationId xmlns:a16="http://schemas.microsoft.com/office/drawing/2014/main" id="{DD501FF6-E28D-E740-B77A-CD4A3210C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" y="851"/>
              <a:ext cx="1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 protocol version number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5" name="Line 23">
              <a:extLst>
                <a:ext uri="{FF2B5EF4-FFF2-40B4-BE49-F238E27FC236}">
                  <a16:creationId xmlns:a16="http://schemas.microsoft.com/office/drawing/2014/main" id="{F85B0816-D21B-CB47-8C66-E05D0680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0" y="996"/>
              <a:ext cx="3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09D76537-7447-BC4F-803B-D699F93DFDEB}"/>
              </a:ext>
            </a:extLst>
          </p:cNvPr>
          <p:cNvGrpSpPr>
            <a:grpSpLocks/>
          </p:cNvGrpSpPr>
          <p:nvPr/>
        </p:nvGrpSpPr>
        <p:grpSpPr bwMode="auto">
          <a:xfrm>
            <a:off x="1228282" y="2004782"/>
            <a:ext cx="3817939" cy="369888"/>
            <a:chOff x="-95" y="1074"/>
            <a:chExt cx="2405" cy="233"/>
          </a:xfrm>
        </p:grpSpPr>
        <p:sp>
          <p:nvSpPr>
            <p:cNvPr id="157" name="Text Box 21">
              <a:extLst>
                <a:ext uri="{FF2B5EF4-FFF2-40B4-BE49-F238E27FC236}">
                  <a16:creationId xmlns:a16="http://schemas.microsoft.com/office/drawing/2014/main" id="{6BB3B2E4-B494-8F48-ADC1-00DA5E9C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" y="1074"/>
              <a:ext cx="1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length(bytes)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ine 24">
              <a:extLst>
                <a:ext uri="{FF2B5EF4-FFF2-40B4-BE49-F238E27FC236}">
                  <a16:creationId xmlns:a16="http://schemas.microsoft.com/office/drawing/2014/main" id="{706E58AF-5939-4644-8ECF-E13603BC2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1184"/>
              <a:ext cx="5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60">
            <a:extLst>
              <a:ext uri="{FF2B5EF4-FFF2-40B4-BE49-F238E27FC236}">
                <a16:creationId xmlns:a16="http://schemas.microsoft.com/office/drawing/2014/main" id="{4258D741-EF03-AB43-8674-1FF314406AE4}"/>
              </a:ext>
            </a:extLst>
          </p:cNvPr>
          <p:cNvGrpSpPr>
            <a:grpSpLocks/>
          </p:cNvGrpSpPr>
          <p:nvPr/>
        </p:nvGrpSpPr>
        <p:grpSpPr bwMode="auto">
          <a:xfrm>
            <a:off x="151955" y="3111541"/>
            <a:ext cx="5535615" cy="1247776"/>
            <a:chOff x="-773" y="1434"/>
            <a:chExt cx="3487" cy="786"/>
          </a:xfrm>
        </p:grpSpPr>
        <p:sp>
          <p:nvSpPr>
            <p:cNvPr id="160" name="Text Box 27">
              <a:extLst>
                <a:ext uri="{FF2B5EF4-FFF2-40B4-BE49-F238E27FC236}">
                  <a16:creationId xmlns:a16="http://schemas.microsoft.com/office/drawing/2014/main" id="{2ABE1009-3567-E94C-9ECA-3B9CCF7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3" y="1987"/>
              <a:ext cx="25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 layer protocol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 TCP or UDP)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Line 28">
              <a:extLst>
                <a:ext uri="{FF2B5EF4-FFF2-40B4-BE49-F238E27FC236}">
                  <a16:creationId xmlns:a16="http://schemas.microsoft.com/office/drawing/2014/main" id="{5458F48E-33B1-F14C-AC20-E862C9526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1434"/>
              <a:ext cx="94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CACE9B0D-62D6-B34E-89A0-4E0AFCF2C3B2}"/>
              </a:ext>
            </a:extLst>
          </p:cNvPr>
          <p:cNvGrpSpPr>
            <a:grpSpLocks/>
          </p:cNvGrpSpPr>
          <p:nvPr/>
        </p:nvGrpSpPr>
        <p:grpSpPr bwMode="auto">
          <a:xfrm>
            <a:off x="8102158" y="1652352"/>
            <a:ext cx="2322512" cy="641350"/>
            <a:chOff x="4235" y="852"/>
            <a:chExt cx="1463" cy="404"/>
          </a:xfrm>
        </p:grpSpPr>
        <p:sp>
          <p:nvSpPr>
            <p:cNvPr id="163" name="Text Box 26">
              <a:extLst>
                <a:ext uri="{FF2B5EF4-FFF2-40B4-BE49-F238E27FC236}">
                  <a16:creationId xmlns:a16="http://schemas.microsoft.com/office/drawing/2014/main" id="{30E427B3-A5A5-4D4F-B92F-565A16B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852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 (bytes)</a:t>
              </a:r>
            </a:p>
          </p:txBody>
        </p:sp>
        <p:sp>
          <p:nvSpPr>
            <p:cNvPr id="164" name="Line 30">
              <a:extLst>
                <a:ext uri="{FF2B5EF4-FFF2-40B4-BE49-F238E27FC236}">
                  <a16:creationId xmlns:a16="http://schemas.microsoft.com/office/drawing/2014/main" id="{3AF47488-1011-A848-99D2-FC6016C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1149"/>
              <a:ext cx="4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" name="Group 58">
            <a:extLst>
              <a:ext uri="{FF2B5EF4-FFF2-40B4-BE49-F238E27FC236}">
                <a16:creationId xmlns:a16="http://schemas.microsoft.com/office/drawing/2014/main" id="{48A836F1-05EC-DE4D-B1B8-1C5131E8EA97}"/>
              </a:ext>
            </a:extLst>
          </p:cNvPr>
          <p:cNvGrpSpPr>
            <a:grpSpLocks/>
          </p:cNvGrpSpPr>
          <p:nvPr/>
        </p:nvGrpSpPr>
        <p:grpSpPr bwMode="auto">
          <a:xfrm>
            <a:off x="2323661" y="2060348"/>
            <a:ext cx="3378202" cy="1452568"/>
            <a:chOff x="595" y="1109"/>
            <a:chExt cx="2128" cy="915"/>
          </a:xfrm>
        </p:grpSpPr>
        <p:sp>
          <p:nvSpPr>
            <p:cNvPr id="166" name="Text Box 35">
              <a:extLst>
                <a:ext uri="{FF2B5EF4-FFF2-40B4-BE49-F238E27FC236}">
                  <a16:creationId xmlns:a16="http://schemas.microsoft.com/office/drawing/2014/main" id="{30EE02F6-A328-8D46-8C08-639ED0208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307"/>
              <a:ext cx="12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“type” of service: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diffserv (0:5)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ECN (6:7)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36">
              <a:extLst>
                <a:ext uri="{FF2B5EF4-FFF2-40B4-BE49-F238E27FC236}">
                  <a16:creationId xmlns:a16="http://schemas.microsoft.com/office/drawing/2014/main" id="{F3ABE1B3-92EF-EE40-8416-0B8D319E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09"/>
              <a:ext cx="977" cy="32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8" name="Group 62">
            <a:extLst>
              <a:ext uri="{FF2B5EF4-FFF2-40B4-BE49-F238E27FC236}">
                <a16:creationId xmlns:a16="http://schemas.microsoft.com/office/drawing/2014/main" id="{4087126E-9476-2B47-BE4F-7A42B99BC7FE}"/>
              </a:ext>
            </a:extLst>
          </p:cNvPr>
          <p:cNvGrpSpPr>
            <a:grpSpLocks/>
          </p:cNvGrpSpPr>
          <p:nvPr/>
        </p:nvGrpSpPr>
        <p:grpSpPr bwMode="auto">
          <a:xfrm>
            <a:off x="6330509" y="2273066"/>
            <a:ext cx="4110038" cy="646113"/>
            <a:chOff x="3119" y="1243"/>
            <a:chExt cx="2589" cy="407"/>
          </a:xfrm>
        </p:grpSpPr>
        <p:sp>
          <p:nvSpPr>
            <p:cNvPr id="169" name="Text Box 25">
              <a:extLst>
                <a:ext uri="{FF2B5EF4-FFF2-40B4-BE49-F238E27FC236}">
                  <a16:creationId xmlns:a16="http://schemas.microsoft.com/office/drawing/2014/main" id="{512E3B71-E3FC-D34A-9DEC-E65FCBAE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243"/>
              <a:ext cx="10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reassembly</a:t>
              </a:r>
            </a:p>
          </p:txBody>
        </p:sp>
        <p:sp>
          <p:nvSpPr>
            <p:cNvPr id="170" name="Line 29">
              <a:extLst>
                <a:ext uri="{FF2B5EF4-FFF2-40B4-BE49-F238E27FC236}">
                  <a16:creationId xmlns:a16="http://schemas.microsoft.com/office/drawing/2014/main" id="{82BB5C8E-99D8-AB4F-812C-C8887D1E1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358"/>
              <a:ext cx="1228" cy="1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41">
              <a:extLst>
                <a:ext uri="{FF2B5EF4-FFF2-40B4-BE49-F238E27FC236}">
                  <a16:creationId xmlns:a16="http://schemas.microsoft.com/office/drawing/2014/main" id="{179D4ED7-D84C-2F4C-8903-32B5F0AE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381" cy="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42">
              <a:extLst>
                <a:ext uri="{FF2B5EF4-FFF2-40B4-BE49-F238E27FC236}">
                  <a16:creationId xmlns:a16="http://schemas.microsoft.com/office/drawing/2014/main" id="{E9410A24-EBCE-C541-89FB-7277C9E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354"/>
              <a:ext cx="1555" cy="1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FB9C-8877-CF48-9B4B-0001510B0996}"/>
              </a:ext>
            </a:extLst>
          </p:cNvPr>
          <p:cNvGrpSpPr/>
          <p:nvPr/>
        </p:nvGrpSpPr>
        <p:grpSpPr>
          <a:xfrm>
            <a:off x="1134317" y="4446414"/>
            <a:ext cx="2823045" cy="2083632"/>
            <a:chOff x="419725" y="4467070"/>
            <a:chExt cx="2823045" cy="2083632"/>
          </a:xfrm>
        </p:grpSpPr>
        <p:sp>
          <p:nvSpPr>
            <p:cNvPr id="179" name="Rectangle 54">
              <a:extLst>
                <a:ext uri="{FF2B5EF4-FFF2-40B4-BE49-F238E27FC236}">
                  <a16:creationId xmlns:a16="http://schemas.microsoft.com/office/drawing/2014/main" id="{F3422680-BA18-B141-8049-75179551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TCP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IP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= 40 bytes + app layer overhead for TCP+IP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2B29C-1437-FE43-B7BB-737B9DE7CB08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067E8-C930-4E4E-82B1-DB76C7299991}"/>
                </a:ext>
              </a:extLst>
            </p:cNvPr>
            <p:cNvSpPr txBox="1"/>
            <p:nvPr/>
          </p:nvSpPr>
          <p:spPr>
            <a:xfrm>
              <a:off x="599607" y="4467070"/>
              <a:ext cx="1561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overhead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CB83E-CD83-0142-A8BA-DD13CD2B40A6}"/>
              </a:ext>
            </a:extLst>
          </p:cNvPr>
          <p:cNvGrpSpPr/>
          <p:nvPr/>
        </p:nvGrpSpPr>
        <p:grpSpPr>
          <a:xfrm>
            <a:off x="7719934" y="4348085"/>
            <a:ext cx="3971903" cy="646113"/>
            <a:chOff x="7719934" y="4348085"/>
            <a:chExt cx="3971903" cy="646113"/>
          </a:xfrm>
        </p:grpSpPr>
        <p:sp>
          <p:nvSpPr>
            <p:cNvPr id="177" name="Text Box 52">
              <a:extLst>
                <a:ext uri="{FF2B5EF4-FFF2-40B4-BE49-F238E27FC236}">
                  <a16:creationId xmlns:a16="http://schemas.microsoft.com/office/drawing/2014/main" id="{BF8FA8D1-8EB5-EC42-B60C-8F8686E9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e.g., timestamp, record route taken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7119CE-E347-CD4F-96FC-B870BFBD31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02EBEC-D750-1C46-BDD3-4EC55628DEFF}"/>
              </a:ext>
            </a:extLst>
          </p:cNvPr>
          <p:cNvGrpSpPr/>
          <p:nvPr/>
        </p:nvGrpSpPr>
        <p:grpSpPr>
          <a:xfrm>
            <a:off x="7739650" y="3384606"/>
            <a:ext cx="3971903" cy="369332"/>
            <a:chOff x="7719934" y="4348085"/>
            <a:chExt cx="3971903" cy="369332"/>
          </a:xfrm>
        </p:grpSpPr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3CBC8EE1-4E86-AC49-A4AC-FB712E2BE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source IP address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D646F6-F588-FB47-AA50-B7AAB81C8AE9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96639F-797D-284B-91E2-801FDB799E1D}"/>
              </a:ext>
            </a:extLst>
          </p:cNvPr>
          <p:cNvGrpSpPr/>
          <p:nvPr/>
        </p:nvGrpSpPr>
        <p:grpSpPr>
          <a:xfrm>
            <a:off x="7721569" y="3862471"/>
            <a:ext cx="4181130" cy="369332"/>
            <a:chOff x="7719934" y="4348085"/>
            <a:chExt cx="4181130" cy="369332"/>
          </a:xfrm>
        </p:grpSpPr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E0B8AC9F-9175-CD46-93B6-7B6E6B4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3122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destination IP address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20CCDA-7A8F-1344-9A9B-52EEE045034B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74BE6E-3A51-9848-A524-4B01A8AE7030}"/>
              </a:ext>
            </a:extLst>
          </p:cNvPr>
          <p:cNvGrpSpPr/>
          <p:nvPr/>
        </p:nvGrpSpPr>
        <p:grpSpPr>
          <a:xfrm>
            <a:off x="7737066" y="2920899"/>
            <a:ext cx="3971903" cy="369332"/>
            <a:chOff x="7719934" y="4348085"/>
            <a:chExt cx="3971903" cy="369332"/>
          </a:xfrm>
        </p:grpSpPr>
        <p:sp>
          <p:nvSpPr>
            <p:cNvPr id="73" name="Text Box 52">
              <a:extLst>
                <a:ext uri="{FF2B5EF4-FFF2-40B4-BE49-F238E27FC236}">
                  <a16:creationId xmlns:a16="http://schemas.microsoft.com/office/drawing/2014/main" id="{A7B0ED1A-7B94-1F43-8F94-529E2D99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checksum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6BF316-20F5-9D47-88E4-912E1DFB3A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AE828-7047-3147-A47C-B181088247F3}"/>
              </a:ext>
            </a:extLst>
          </p:cNvPr>
          <p:cNvGrpSpPr/>
          <p:nvPr/>
        </p:nvGrpSpPr>
        <p:grpSpPr>
          <a:xfrm>
            <a:off x="8948060" y="1758043"/>
            <a:ext cx="2808718" cy="4833257"/>
            <a:chOff x="9209324" y="1834243"/>
            <a:chExt cx="2808718" cy="483325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3DAC61-3FDE-8840-9F16-FD8E18BF0966}"/>
                </a:ext>
              </a:extLst>
            </p:cNvPr>
            <p:cNvCxnSpPr/>
            <p:nvPr/>
          </p:nvCxnSpPr>
          <p:spPr>
            <a:xfrm>
              <a:off x="11097988" y="1834243"/>
              <a:ext cx="0" cy="4833257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5FB8E8-CA23-894F-92FD-40ED972CF645}"/>
                </a:ext>
              </a:extLst>
            </p:cNvPr>
            <p:cNvCxnSpPr/>
            <p:nvPr/>
          </p:nvCxnSpPr>
          <p:spPr>
            <a:xfrm>
              <a:off x="10823536" y="1839686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2F5C4B-1186-4346-9A50-C9616F8D8E9F}"/>
                </a:ext>
              </a:extLst>
            </p:cNvPr>
            <p:cNvCxnSpPr/>
            <p:nvPr/>
          </p:nvCxnSpPr>
          <p:spPr>
            <a:xfrm>
              <a:off x="10828978" y="6645729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CABC9A-B0D4-C84D-B341-359EA25A99AD}"/>
                </a:ext>
              </a:extLst>
            </p:cNvPr>
            <p:cNvSpPr txBox="1"/>
            <p:nvPr/>
          </p:nvSpPr>
          <p:spPr>
            <a:xfrm>
              <a:off x="9209324" y="3788229"/>
              <a:ext cx="28087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Maximum length: 64K bytes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Typically: 1500 bytes or 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9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We’re in the network layer!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service: transport segment from sending to receiving host 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layer protocols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every Internet device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routers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examines header fields in all IP datagrams passing through it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moves datagrams from input ports to output ports to transfer datagrams along end-end path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8802756-5E0F-D142-AA8F-2D274E297BB1}"/>
              </a:ext>
            </a:extLst>
          </p:cNvPr>
          <p:cNvGrpSpPr/>
          <p:nvPr/>
        </p:nvGrpSpPr>
        <p:grpSpPr>
          <a:xfrm>
            <a:off x="6571713" y="2686293"/>
            <a:ext cx="1038308" cy="956788"/>
            <a:chOff x="6571713" y="2686293"/>
            <a:chExt cx="1038308" cy="956788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F51EF82F-6B76-1D43-BDCE-36A16F512D10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520" name="Rectangle 228">
                <a:extLst>
                  <a:ext uri="{FF2B5EF4-FFF2-40B4-BE49-F238E27FC236}">
                    <a16:creationId xmlns:a16="http://schemas.microsoft.com/office/drawing/2014/main" id="{4174338D-3A0E-9747-819D-0C19F4DF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1" name="Rectangle 229">
                <a:extLst>
                  <a:ext uri="{FF2B5EF4-FFF2-40B4-BE49-F238E27FC236}">
                    <a16:creationId xmlns:a16="http://schemas.microsoft.com/office/drawing/2014/main" id="{621AE13C-4ABC-334F-8206-4D5E08465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2" name="Text Box 230">
                <a:extLst>
                  <a:ext uri="{FF2B5EF4-FFF2-40B4-BE49-F238E27FC236}">
                    <a16:creationId xmlns:a16="http://schemas.microsoft.com/office/drawing/2014/main" id="{CA38D367-F86F-AB43-B21E-1EEE691D3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62EE7F-63B9-EE4A-8A32-E1BB698A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929A4F7E-FE01-E545-A0B9-9F724FDE2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BD3F59DE-C12C-D645-AC9D-20A80143D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757E2F0-9B94-084A-90A0-8529D1B7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4C2B-1DC3-2A4C-90A6-0BDE31D46D3B}"/>
              </a:ext>
            </a:extLst>
          </p:cNvPr>
          <p:cNvGrpSpPr/>
          <p:nvPr/>
        </p:nvGrpSpPr>
        <p:grpSpPr>
          <a:xfrm>
            <a:off x="10202006" y="5357871"/>
            <a:ext cx="970347" cy="854075"/>
            <a:chOff x="10202006" y="5357871"/>
            <a:chExt cx="970347" cy="854075"/>
          </a:xfrm>
        </p:grpSpPr>
        <p:sp>
          <p:nvSpPr>
            <p:cNvPr id="530" name="Freeform 917">
              <a:extLst>
                <a:ext uri="{FF2B5EF4-FFF2-40B4-BE49-F238E27FC236}">
                  <a16:creationId xmlns:a16="http://schemas.microsoft.com/office/drawing/2014/main" id="{88BB7911-0614-1748-A570-7F1CD9A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9A9DE1D-45C9-C144-A1C0-784FDCD971D3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532" name="Rectangle 228">
                <a:extLst>
                  <a:ext uri="{FF2B5EF4-FFF2-40B4-BE49-F238E27FC236}">
                    <a16:creationId xmlns:a16="http://schemas.microsoft.com/office/drawing/2014/main" id="{5DD713FD-EA40-9B4B-802C-3AF871B5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3" name="Rectangle 229">
                <a:extLst>
                  <a:ext uri="{FF2B5EF4-FFF2-40B4-BE49-F238E27FC236}">
                    <a16:creationId xmlns:a16="http://schemas.microsoft.com/office/drawing/2014/main" id="{719538F1-BB3F-A747-B46B-E82537228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4" name="Text Box 230">
                <a:extLst>
                  <a:ext uri="{FF2B5EF4-FFF2-40B4-BE49-F238E27FC236}">
                    <a16:creationId xmlns:a16="http://schemas.microsoft.com/office/drawing/2014/main" id="{67AF1768-8AEF-FD44-8A30-E764E9F88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22CAF256-C57E-8848-9992-472431799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573D7D3-A7AB-0B4F-A08C-BA6A7E07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11E2459-6D52-2248-81F0-411DFD34B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0F9C417-B611-7043-A15F-F361AA3E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0901EC0-CB41-754B-B4DA-85BC262C3E55}"/>
              </a:ext>
            </a:extLst>
          </p:cNvPr>
          <p:cNvGrpSpPr/>
          <p:nvPr/>
        </p:nvGrpSpPr>
        <p:grpSpPr>
          <a:xfrm>
            <a:off x="7774998" y="3463448"/>
            <a:ext cx="3007624" cy="1690703"/>
            <a:chOff x="7774998" y="3463448"/>
            <a:chExt cx="3007624" cy="169070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4570A0C-5E2B-7C40-89EC-C23D39A482DA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75" name="Freeform 917">
                <a:extLst>
                  <a:ext uri="{FF2B5EF4-FFF2-40B4-BE49-F238E27FC236}">
                    <a16:creationId xmlns:a16="http://schemas.microsoft.com/office/drawing/2014/main" id="{23F7F5C6-92E3-C040-BD26-8FBF5B647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45930EA-CBF5-A94B-B8A6-7DD15266A71D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77" name="Rectangle 228">
                  <a:extLst>
                    <a:ext uri="{FF2B5EF4-FFF2-40B4-BE49-F238E27FC236}">
                      <a16:creationId xmlns:a16="http://schemas.microsoft.com/office/drawing/2014/main" id="{7E692C2A-D1BF-0D4C-B32B-089A3522A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8" name="Rectangle 229">
                  <a:extLst>
                    <a:ext uri="{FF2B5EF4-FFF2-40B4-BE49-F238E27FC236}">
                      <a16:creationId xmlns:a16="http://schemas.microsoft.com/office/drawing/2014/main" id="{48E2C8F8-BEC3-2F43-8CBC-8EDE87C12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Text Box 230">
                  <a:extLst>
                    <a:ext uri="{FF2B5EF4-FFF2-40B4-BE49-F238E27FC236}">
                      <a16:creationId xmlns:a16="http://schemas.microsoft.com/office/drawing/2014/main" id="{FDE32090-CC8A-8241-9AA0-5E1A3B0449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C9A663DC-B3E2-E244-A55A-89E7E9027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6DA0B88E-C18A-5449-904A-00224120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E322C66-C2C1-C349-B912-5AA0767A8324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73" name="Freeform 917">
                <a:extLst>
                  <a:ext uri="{FF2B5EF4-FFF2-40B4-BE49-F238E27FC236}">
                    <a16:creationId xmlns:a16="http://schemas.microsoft.com/office/drawing/2014/main" id="{09253F5C-3E18-6A4E-86CE-63A57FDD27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B3B79E0-A9CA-8343-BC50-944B3D057C83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83" name="Rectangle 228">
                  <a:extLst>
                    <a:ext uri="{FF2B5EF4-FFF2-40B4-BE49-F238E27FC236}">
                      <a16:creationId xmlns:a16="http://schemas.microsoft.com/office/drawing/2014/main" id="{E7793237-B524-9348-8D4A-2C1027CD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4" name="Rectangle 229">
                  <a:extLst>
                    <a:ext uri="{FF2B5EF4-FFF2-40B4-BE49-F238E27FC236}">
                      <a16:creationId xmlns:a16="http://schemas.microsoft.com/office/drawing/2014/main" id="{5F0972A7-9FB8-4E4A-9B5E-39F0D7CDC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5" name="Text Box 230">
                  <a:extLst>
                    <a:ext uri="{FF2B5EF4-FFF2-40B4-BE49-F238E27FC236}">
                      <a16:creationId xmlns:a16="http://schemas.microsoft.com/office/drawing/2014/main" id="{B600132A-08D1-5845-B328-72B9C0CEC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C4F0C12-1A41-BA45-B327-EE0A21569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4A0EA22A-33EB-C945-8E74-EB8BC9C33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480027A-C6CF-D74D-A342-F3EE54633FA0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74" name="Freeform 917">
                <a:extLst>
                  <a:ext uri="{FF2B5EF4-FFF2-40B4-BE49-F238E27FC236}">
                    <a16:creationId xmlns:a16="http://schemas.microsoft.com/office/drawing/2014/main" id="{846385EA-7D91-F547-BC81-FC77126D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318DF36-59E8-B646-A5EA-22C52DB7533C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90" name="Rectangle 228">
                  <a:extLst>
                    <a:ext uri="{FF2B5EF4-FFF2-40B4-BE49-F238E27FC236}">
                      <a16:creationId xmlns:a16="http://schemas.microsoft.com/office/drawing/2014/main" id="{131C8400-834E-5345-B332-0CA44FC7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1" name="Rectangle 229">
                  <a:extLst>
                    <a:ext uri="{FF2B5EF4-FFF2-40B4-BE49-F238E27FC236}">
                      <a16:creationId xmlns:a16="http://schemas.microsoft.com/office/drawing/2014/main" id="{55AFC556-EB02-774A-AF5B-36D0B214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Text Box 230">
                  <a:extLst>
                    <a:ext uri="{FF2B5EF4-FFF2-40B4-BE49-F238E27FC236}">
                      <a16:creationId xmlns:a16="http://schemas.microsoft.com/office/drawing/2014/main" id="{8D3E0672-2F8A-B948-9454-93F597182C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D2F48EB-4CEE-D44B-8209-C126FF35B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248C143-6367-CE41-9442-465AEAB8C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0C86AC5-6FCF-FF4A-BC5F-A236021B8F1A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95" name="Freeform 917">
                <a:extLst>
                  <a:ext uri="{FF2B5EF4-FFF2-40B4-BE49-F238E27FC236}">
                    <a16:creationId xmlns:a16="http://schemas.microsoft.com/office/drawing/2014/main" id="{5ED6F1FC-EC2E-3248-A181-32D9CFD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3F36025-2038-BC49-AF0C-2475C376E0E9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68" name="Rectangle 228">
                  <a:extLst>
                    <a:ext uri="{FF2B5EF4-FFF2-40B4-BE49-F238E27FC236}">
                      <a16:creationId xmlns:a16="http://schemas.microsoft.com/office/drawing/2014/main" id="{ED5E50F7-5461-574C-9AF9-CB79813E9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229">
                  <a:extLst>
                    <a:ext uri="{FF2B5EF4-FFF2-40B4-BE49-F238E27FC236}">
                      <a16:creationId xmlns:a16="http://schemas.microsoft.com/office/drawing/2014/main" id="{2F7C9861-2086-4945-8713-75641140A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0" name="Text Box 230">
                  <a:extLst>
                    <a:ext uri="{FF2B5EF4-FFF2-40B4-BE49-F238E27FC236}">
                      <a16:creationId xmlns:a16="http://schemas.microsoft.com/office/drawing/2014/main" id="{12582F5C-7D7F-2140-8A3F-3E4115557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4562A11B-D98F-9E4C-8877-765050F91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2D978BF9-AAF0-644C-A151-30CDCA01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2F3DB9F-6BFB-3D4D-9EE3-40BAB140C14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596" name="Freeform 917">
                <a:extLst>
                  <a:ext uri="{FF2B5EF4-FFF2-40B4-BE49-F238E27FC236}">
                    <a16:creationId xmlns:a16="http://schemas.microsoft.com/office/drawing/2014/main" id="{879A7AD4-7015-EA48-8AC1-1D483016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C29EA216-1A13-4648-B304-50B3793355C6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562" name="Rectangle 228">
                  <a:extLst>
                    <a:ext uri="{FF2B5EF4-FFF2-40B4-BE49-F238E27FC236}">
                      <a16:creationId xmlns:a16="http://schemas.microsoft.com/office/drawing/2014/main" id="{DE075DD4-ED42-6A4D-AE73-7FF16B94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229">
                  <a:extLst>
                    <a:ext uri="{FF2B5EF4-FFF2-40B4-BE49-F238E27FC236}">
                      <a16:creationId xmlns:a16="http://schemas.microsoft.com/office/drawing/2014/main" id="{F7259EAC-8796-1E43-A2F4-D2BFE825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Text Box 230">
                  <a:extLst>
                    <a:ext uri="{FF2B5EF4-FFF2-40B4-BE49-F238E27FC236}">
                      <a16:creationId xmlns:a16="http://schemas.microsoft.com/office/drawing/2014/main" id="{1FFEDBB2-C626-674C-897C-7265632AC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219CCEA3-E9D0-E24D-8DA6-838694003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3166A4C7-E5AA-FA45-9EA8-29BB7351E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7" name="Freeform 456">
            <a:extLst>
              <a:ext uri="{FF2B5EF4-FFF2-40B4-BE49-F238E27FC236}">
                <a16:creationId xmlns:a16="http://schemas.microsoft.com/office/drawing/2014/main" id="{C29E3841-9511-CE48-9C97-7A796907B706}"/>
              </a:ext>
            </a:extLst>
          </p:cNvPr>
          <p:cNvSpPr/>
          <p:nvPr/>
        </p:nvSpPr>
        <p:spPr>
          <a:xfrm>
            <a:off x="7288696" y="3114260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C8E70B-CD71-5344-8A10-A97CD4A21DD6}"/>
              </a:ext>
            </a:extLst>
          </p:cNvPr>
          <p:cNvGrpSpPr/>
          <p:nvPr/>
        </p:nvGrpSpPr>
        <p:grpSpPr>
          <a:xfrm>
            <a:off x="6543892" y="2922262"/>
            <a:ext cx="3175" cy="379738"/>
            <a:chOff x="6543892" y="2922262"/>
            <a:chExt cx="3175" cy="37973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DA0B02-D308-914F-B9AF-9B30A608D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57B8E898-44FB-B841-AE65-AE09A8A0CFEB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56D1341-8122-3F4B-B605-EEF86D2EC3FE}"/>
              </a:ext>
            </a:extLst>
          </p:cNvPr>
          <p:cNvGrpSpPr/>
          <p:nvPr/>
        </p:nvGrpSpPr>
        <p:grpSpPr>
          <a:xfrm>
            <a:off x="11233367" y="5608312"/>
            <a:ext cx="3175" cy="379738"/>
            <a:chOff x="6543892" y="2922262"/>
            <a:chExt cx="3175" cy="379738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8548ACDB-2213-B74B-9620-96BE011E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>
              <a:extLst>
                <a:ext uri="{FF2B5EF4-FFF2-40B4-BE49-F238E27FC236}">
                  <a16:creationId xmlns:a16="http://schemas.microsoft.com/office/drawing/2014/main" id="{B997A270-0B54-B346-940E-141C5BCB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5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</a:p>
          <a:p>
            <a:pPr marL="406400" indent="-276225"/>
            <a:r>
              <a:rPr lang="en-US" sz="3600" dirty="0"/>
              <a:t>sections 4.3.1 – 5.1 in textbook </a:t>
            </a:r>
          </a:p>
          <a:p>
            <a:pPr marL="406400" indent="-276225"/>
            <a:r>
              <a:rPr lang="en-US" sz="3600" dirty="0"/>
              <a:t>network layer: </a:t>
            </a:r>
          </a:p>
          <a:p>
            <a:pPr marL="749300" lvl="1" indent="-276225"/>
            <a:r>
              <a:rPr lang="en-US" sz="3200" dirty="0"/>
              <a:t>finish up data plane</a:t>
            </a:r>
          </a:p>
          <a:p>
            <a:pPr marL="749300" lvl="1" indent="-276225"/>
            <a:r>
              <a:rPr lang="en-US" sz="3200" dirty="0"/>
              <a:t>start control plane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key network-layer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666601"/>
            <a:ext cx="5181600" cy="18907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network-layer functions:</a:t>
            </a:r>
          </a:p>
          <a:p>
            <a:pPr indent="-23495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forwarding: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move packets from a router’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input link to appropriate router output link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130175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1013-A5FC-6449-8EBD-FFD24F88C1EA}"/>
              </a:ext>
            </a:extLst>
          </p:cNvPr>
          <p:cNvGrpSpPr/>
          <p:nvPr/>
        </p:nvGrpSpPr>
        <p:grpSpPr>
          <a:xfrm>
            <a:off x="6519334" y="4075932"/>
            <a:ext cx="2227101" cy="1745933"/>
            <a:chOff x="6519334" y="4075932"/>
            <a:chExt cx="2227101" cy="1745933"/>
          </a:xfrm>
        </p:grpSpPr>
        <p:pic>
          <p:nvPicPr>
            <p:cNvPr id="7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CD6CA999-26EA-C043-A05F-7FF647C2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13" y="4075932"/>
              <a:ext cx="2140222" cy="142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96BA12-D229-844C-A5E1-61D8CC428F53}"/>
                </a:ext>
              </a:extLst>
            </p:cNvPr>
            <p:cNvSpPr txBox="1"/>
            <p:nvPr/>
          </p:nvSpPr>
          <p:spPr>
            <a:xfrm>
              <a:off x="6519334" y="5452533"/>
              <a:ext cx="120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BC121-CDA2-B741-8F45-B80ACE3E69DE}"/>
              </a:ext>
            </a:extLst>
          </p:cNvPr>
          <p:cNvGrpSpPr/>
          <p:nvPr/>
        </p:nvGrpSpPr>
        <p:grpSpPr>
          <a:xfrm>
            <a:off x="8314267" y="4706696"/>
            <a:ext cx="2953118" cy="1640102"/>
            <a:chOff x="8314267" y="4706696"/>
            <a:chExt cx="2953118" cy="1640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4099A-DDCA-7547-BE60-5A9CFCE7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131" y="4706696"/>
              <a:ext cx="2852254" cy="13233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A4B5F-43BE-FB43-AF10-E92F839A199B}"/>
                </a:ext>
              </a:extLst>
            </p:cNvPr>
            <p:cNvSpPr txBox="1"/>
            <p:nvPr/>
          </p:nvSpPr>
          <p:spPr>
            <a:xfrm>
              <a:off x="8314267" y="5977466"/>
              <a:ext cx="86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07BA21-27F4-4642-B902-0EF872DFA1E0}"/>
              </a:ext>
            </a:extLst>
          </p:cNvPr>
          <p:cNvSpPr txBox="1">
            <a:spLocks/>
          </p:cNvSpPr>
          <p:nvPr/>
        </p:nvSpPr>
        <p:spPr>
          <a:xfrm>
            <a:off x="6183682" y="3026965"/>
            <a:ext cx="5181600" cy="87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routing: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D472C9-435D-D347-A485-D65E6F2FE2CE}"/>
              </a:ext>
            </a:extLst>
          </p:cNvPr>
          <p:cNvSpPr txBox="1">
            <a:spLocks/>
          </p:cNvSpPr>
          <p:nvPr/>
        </p:nvSpPr>
        <p:spPr>
          <a:xfrm>
            <a:off x="880044" y="3441526"/>
            <a:ext cx="5181600" cy="185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determine route taken by packets from source to destination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algorithms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38" y="1534078"/>
            <a:ext cx="4621697" cy="435133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Data plane: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3"/>
                </a:solidFill>
              </a:rPr>
              <a:t>local</a:t>
            </a:r>
            <a:r>
              <a:rPr lang="en-US" dirty="0"/>
              <a:t>, per-router function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determines how datagram arriving on router input port is forwarded to router output port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1547331"/>
            <a:ext cx="5502965" cy="4614932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i="1" dirty="0">
                <a:solidFill>
                  <a:srgbClr val="0000A3"/>
                </a:solidFill>
              </a:rPr>
              <a:t>network-wide</a:t>
            </a:r>
            <a:r>
              <a:rPr lang="en-US" dirty="0"/>
              <a:t> logic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dirty="0"/>
              <a:t>determines how datagram is routed among routers along end-end path from source host to destination host</a:t>
            </a:r>
          </a:p>
          <a:p>
            <a:endParaRPr lang="en-US" dirty="0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A631C563-0189-334C-BAD6-5E7863CB03FA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60145"/>
            <a:ext cx="3643313" cy="1582738"/>
            <a:chOff x="842050" y="4767952"/>
            <a:chExt cx="3644169" cy="1582996"/>
          </a:xfrm>
        </p:grpSpPr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4BAC525B-86C4-444C-8006-DE0779B6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15FAE8-03F8-BA4A-951E-9D4D23E6D586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44B5FC-216C-3645-866B-ECC6E4613BA8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F9B2C2-7AB9-604B-B4AE-5D6F8CA0DFF9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0A0971-27B1-0A40-B11B-F30D52475911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" name="TextBox 265">
              <a:extLst>
                <a:ext uri="{FF2B5EF4-FFF2-40B4-BE49-F238E27FC236}">
                  <a16:creationId xmlns:a16="http://schemas.microsoft.com/office/drawing/2014/main" id="{4BD8D488-F9B4-5D47-8E0A-485462098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41" name="TextBox 281">
              <a:extLst>
                <a:ext uri="{FF2B5EF4-FFF2-40B4-BE49-F238E27FC236}">
                  <a16:creationId xmlns:a16="http://schemas.microsoft.com/office/drawing/2014/main" id="{AD5D47CA-82AD-DC4E-A2CC-F6555ADBB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42" name="TextBox 282">
              <a:extLst>
                <a:ext uri="{FF2B5EF4-FFF2-40B4-BE49-F238E27FC236}">
                  <a16:creationId xmlns:a16="http://schemas.microsoft.com/office/drawing/2014/main" id="{755C7E60-8A5C-5B4E-BCD3-83EC3722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DA838191-9D78-6E40-B146-38B522989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56" name="Rectangle 97">
                <a:extLst>
                  <a:ext uri="{FF2B5EF4-FFF2-40B4-BE49-F238E27FC236}">
                    <a16:creationId xmlns:a16="http://schemas.microsoft.com/office/drawing/2014/main" id="{79AE2BC3-C380-EE40-9462-41F3726C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Rectangle 98">
                <a:extLst>
                  <a:ext uri="{FF2B5EF4-FFF2-40B4-BE49-F238E27FC236}">
                    <a16:creationId xmlns:a16="http://schemas.microsoft.com/office/drawing/2014/main" id="{2D568618-D5B3-354C-974C-0C2355EDE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99">
                <a:extLst>
                  <a:ext uri="{FF2B5EF4-FFF2-40B4-BE49-F238E27FC236}">
                    <a16:creationId xmlns:a16="http://schemas.microsoft.com/office/drawing/2014/main" id="{D67E4958-4052-B649-83B2-2706B277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Rectangle 104">
                <a:extLst>
                  <a:ext uri="{FF2B5EF4-FFF2-40B4-BE49-F238E27FC236}">
                    <a16:creationId xmlns:a16="http://schemas.microsoft.com/office/drawing/2014/main" id="{A6E72E22-A826-4E49-AA53-8A5FCBA23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Text Box 105">
                <a:extLst>
                  <a:ext uri="{FF2B5EF4-FFF2-40B4-BE49-F238E27FC236}">
                    <a16:creationId xmlns:a16="http://schemas.microsoft.com/office/drawing/2014/main" id="{1BBEBC69-F691-7B4E-AA1F-3F1CFFF5C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61" name="Line 119">
                <a:extLst>
                  <a:ext uri="{FF2B5EF4-FFF2-40B4-BE49-F238E27FC236}">
                    <a16:creationId xmlns:a16="http://schemas.microsoft.com/office/drawing/2014/main" id="{4522617A-F9E8-6C4D-890C-B40CD1F2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E04647EA-CE57-8E43-979A-6EBC3F213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5" name="Group 357">
              <a:extLst>
                <a:ext uri="{FF2B5EF4-FFF2-40B4-BE49-F238E27FC236}">
                  <a16:creationId xmlns:a16="http://schemas.microsoft.com/office/drawing/2014/main" id="{09AF8C17-7E42-874A-B83C-5931470E1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2B41FA-D8CE-DA4F-BCCC-0C4BA14A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7B4157-033B-B042-B386-C7E81265D594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486A47-1979-CC46-BE7C-FE1EE9F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73261F5-AADE-5B49-B26C-73A061CB4A13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AFE4CA0-422C-BB45-8378-5923AFA3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2270E51-2490-C240-AD5F-825154EC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08859F4-DF2D-4347-8249-C929496F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55DA76-192D-044B-8762-92700C24A73E}"/>
                  </a:ext>
                </a:extLst>
              </p:cNvPr>
              <p:cNvCxnSpPr>
                <a:cxnSpLocks noChangeShapeType="1"/>
                <a:endCxn id="49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121134-CF29-9643-A097-AC1724B9BC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AA8DABE2-7520-5C45-941C-F8EFCE3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A06F5D4D-83A2-064D-AF5B-6B67A6A12AB8}"/>
              </a:ext>
            </a:extLst>
          </p:cNvPr>
          <p:cNvSpPr txBox="1">
            <a:spLocks/>
          </p:cNvSpPr>
          <p:nvPr/>
        </p:nvSpPr>
        <p:spPr>
          <a:xfrm>
            <a:off x="6255252" y="4142307"/>
            <a:ext cx="5502965" cy="209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control-plane approaches: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routing algorithms: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in routers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software-defined networking (SDN)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implemented in (remote) servers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match+action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action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859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7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90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Router architecture overview</a:t>
            </a:r>
            <a:endParaRPr lang="en-US" sz="4800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1" y="1443590"/>
            <a:ext cx="10787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high-level view of generic router architecture:</a:t>
            </a: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FA21CC6-3BDD-0546-BF9B-53F12E412143}"/>
              </a:ext>
            </a:extLst>
          </p:cNvPr>
          <p:cNvGrpSpPr>
            <a:grpSpLocks/>
          </p:cNvGrpSpPr>
          <p:nvPr/>
        </p:nvGrpSpPr>
        <p:grpSpPr bwMode="auto">
          <a:xfrm>
            <a:off x="4324902" y="3466272"/>
            <a:ext cx="1609725" cy="2343150"/>
            <a:chOff x="2418" y="1882"/>
            <a:chExt cx="1014" cy="1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45">
              <a:extLst>
                <a:ext uri="{FF2B5EF4-FFF2-40B4-BE49-F238E27FC236}">
                  <a16:creationId xmlns:a16="http://schemas.microsoft.com/office/drawing/2014/main" id="{97E8C5CE-2986-D342-8AF6-D8B4A72B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48">
              <a:extLst>
                <a:ext uri="{FF2B5EF4-FFF2-40B4-BE49-F238E27FC236}">
                  <a16:creationId xmlns:a16="http://schemas.microsoft.com/office/drawing/2014/main" id="{62B04B43-D6DE-1643-8C5F-DAEC3D27B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2418"/>
              <a:ext cx="8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high-speed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switching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fabric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F9895C-337A-3B44-9EA1-F8EEA976D228}"/>
              </a:ext>
            </a:extLst>
          </p:cNvPr>
          <p:cNvGrpSpPr/>
          <p:nvPr/>
        </p:nvGrpSpPr>
        <p:grpSpPr>
          <a:xfrm>
            <a:off x="4342365" y="2504247"/>
            <a:ext cx="1590675" cy="1090613"/>
            <a:chOff x="4342365" y="2504247"/>
            <a:chExt cx="1590675" cy="1090613"/>
          </a:xfrm>
        </p:grpSpPr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7302BDAC-B9C0-8949-A593-83EC0EF2D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365" y="2504247"/>
              <a:ext cx="1590675" cy="647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Text Box 47">
              <a:extLst>
                <a:ext uri="{FF2B5EF4-FFF2-40B4-BE49-F238E27FC236}">
                  <a16:creationId xmlns:a16="http://schemas.microsoft.com/office/drawing/2014/main" id="{4F3F6146-1D55-0B4C-BB98-623E05AE0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0165" y="2545522"/>
              <a:ext cx="118745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processor</a:t>
              </a:r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73F730FD-50D6-6D47-8351-91FF553B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1027" y="3023360"/>
              <a:ext cx="19050" cy="5715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CA66ED2-9041-9540-A174-B6BE809E0111}"/>
              </a:ext>
            </a:extLst>
          </p:cNvPr>
          <p:cNvGrpSpPr>
            <a:grpSpLocks/>
          </p:cNvGrpSpPr>
          <p:nvPr/>
        </p:nvGrpSpPr>
        <p:grpSpPr bwMode="auto">
          <a:xfrm>
            <a:off x="2281790" y="3480560"/>
            <a:ext cx="2033587" cy="566737"/>
            <a:chOff x="930" y="1989"/>
            <a:chExt cx="1482" cy="357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62683D12-8EE3-D54F-9142-B80DE97A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C8073E8-202F-E24A-8766-ABE3BC4DC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80E00E55-88BB-DC43-A2D7-ED792D65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97D85E7-E59C-2948-B89C-5F82FF5C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BF71348-3208-AB4B-82A9-83B395A2F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A6176FD2-28E4-634E-B138-CE64958CCB93}"/>
              </a:ext>
            </a:extLst>
          </p:cNvPr>
          <p:cNvGrpSpPr>
            <a:grpSpLocks/>
          </p:cNvGrpSpPr>
          <p:nvPr/>
        </p:nvGrpSpPr>
        <p:grpSpPr bwMode="auto">
          <a:xfrm>
            <a:off x="2270677" y="5218872"/>
            <a:ext cx="2058988" cy="566738"/>
            <a:chOff x="930" y="1989"/>
            <a:chExt cx="1482" cy="357"/>
          </a:xfrm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B02421A2-89F9-7B4F-AD0F-B54C1097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8E24AD8-D1B3-694B-BCB6-D84CE449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EAAFBCAC-65CD-014D-AEFE-7FBAFCE9C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C6CD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C8D09F6-0F58-0440-9B1A-15F2687E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F601D68E-5FC2-E24B-9E6A-DBF25E086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BEF67F1-37BF-D74B-BCE9-505A050D61CD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900915" y="4371147"/>
            <a:ext cx="546100" cy="546100"/>
            <a:chOff x="354" y="2715"/>
            <a:chExt cx="344" cy="344"/>
          </a:xfrm>
        </p:grpSpPr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9C112058-256F-D445-8FC7-9A99414DF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90D25AC5-CC8E-B54C-82BF-7D5D9869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40D693B4-9136-E641-8D14-C1E0622EC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4775F00E-A158-F94A-972C-197213FC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" name="Text Box 57">
            <a:extLst>
              <a:ext uri="{FF2B5EF4-FFF2-40B4-BE49-F238E27FC236}">
                <a16:creationId xmlns:a16="http://schemas.microsoft.com/office/drawing/2014/main" id="{492AF8D2-6C5A-F547-903E-BECF47C4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015" y="5864985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input ports</a:t>
            </a:r>
          </a:p>
        </p:txBody>
      </p: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1CB7D7F-8B2C-554A-B4F6-07F28C5B5C9F}"/>
              </a:ext>
            </a:extLst>
          </p:cNvPr>
          <p:cNvGrpSpPr>
            <a:grpSpLocks/>
          </p:cNvGrpSpPr>
          <p:nvPr/>
        </p:nvGrpSpPr>
        <p:grpSpPr bwMode="auto">
          <a:xfrm>
            <a:off x="5882240" y="3485322"/>
            <a:ext cx="1957387" cy="566738"/>
            <a:chOff x="-51" y="2454"/>
            <a:chExt cx="1482" cy="3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9302BD5C-3388-5F4D-8CCA-EAD2FD66ADB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0D459D87-1893-1743-8D5A-F323FDD34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D94682C7-1EFD-0242-B3A2-8679BFDAC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D323E676-6A0B-9D4C-A262-5DA2B4D92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DE45BAF9-F85F-CE49-B15E-73BB262FD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3958D1A-98FE-AF43-AC11-DB72B9D9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5D8C710B-718F-D647-B17E-DF34372005AC}"/>
              </a:ext>
            </a:extLst>
          </p:cNvPr>
          <p:cNvGrpSpPr>
            <a:grpSpLocks/>
          </p:cNvGrpSpPr>
          <p:nvPr/>
        </p:nvGrpSpPr>
        <p:grpSpPr bwMode="auto">
          <a:xfrm>
            <a:off x="5901290" y="5218872"/>
            <a:ext cx="2011362" cy="566738"/>
            <a:chOff x="-51" y="2454"/>
            <a:chExt cx="1482" cy="357"/>
          </a:xfrm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EC854885-69FE-4244-BF93-8BB2F7786F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5" name="Rectangle 40">
                <a:extLst>
                  <a:ext uri="{FF2B5EF4-FFF2-40B4-BE49-F238E27FC236}">
                    <a16:creationId xmlns:a16="http://schemas.microsoft.com/office/drawing/2014/main" id="{31148FFC-88E2-8643-8EDC-EE4624168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682A9F8F-8723-874E-BB4D-B2BB08BC7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E9D99F85-7DA2-B94F-9793-067BFD276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C6CD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3">
                <a:extLst>
                  <a:ext uri="{FF2B5EF4-FFF2-40B4-BE49-F238E27FC236}">
                    <a16:creationId xmlns:a16="http://schemas.microsoft.com/office/drawing/2014/main" id="{79592419-CEB4-124B-A09B-CF67F5F2A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CBC3FC3D-F764-0047-9677-FB9B8EAAF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51">
            <a:extLst>
              <a:ext uri="{FF2B5EF4-FFF2-40B4-BE49-F238E27FC236}">
                <a16:creationId xmlns:a16="http://schemas.microsoft.com/office/drawing/2014/main" id="{0063545A-31FC-8D42-B9F6-52805867B567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768065" y="4361622"/>
            <a:ext cx="546100" cy="546100"/>
            <a:chOff x="354" y="2715"/>
            <a:chExt cx="344" cy="344"/>
          </a:xfrm>
        </p:grpSpPr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83BE4773-3E63-524C-AD59-033C9E43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F45E0C4D-B738-5E42-99B7-C0253D1EC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id="{2BD06A3F-4F96-8948-8417-90216E36C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id="{6A51F44D-8E0B-DD44-A2B0-5A5743630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4" name="Text Box 58">
            <a:extLst>
              <a:ext uri="{FF2B5EF4-FFF2-40B4-BE49-F238E27FC236}">
                <a16:creationId xmlns:a16="http://schemas.microsoft.com/office/drawing/2014/main" id="{8536AB41-BBDA-6A40-9786-A1757F63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27" y="5906260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router output ports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DEF025D-D161-0845-8BA8-D19B1861EE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0677" y="3275772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AC350F1-2A41-2C4D-A74E-E12FE33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765" y="3312285"/>
            <a:ext cx="21859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forwarding data plane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(hardware) operates in nanosecond timeframe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496939-D5D8-314E-A293-36FDE55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377" y="2208972"/>
            <a:ext cx="287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routing,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 plane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(software)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operates in millisecond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 frame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9563B337-045C-B84E-ADB0-A5D36720825E}"/>
              </a:ext>
            </a:extLst>
          </p:cNvPr>
          <p:cNvSpPr>
            <a:spLocks/>
          </p:cNvSpPr>
          <p:nvPr/>
        </p:nvSpPr>
        <p:spPr bwMode="auto">
          <a:xfrm>
            <a:off x="3735940" y="2799522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3E124150-F33F-0C46-842C-F5427C1367BD}"/>
              </a:ext>
            </a:extLst>
          </p:cNvPr>
          <p:cNvCxnSpPr>
            <a:cxnSpLocks noChangeShapeType="1"/>
            <a:endCxn id="27" idx="0"/>
          </p:cNvCxnSpPr>
          <p:nvPr/>
        </p:nvCxnSpPr>
        <p:spPr bwMode="auto">
          <a:xfrm rot="5400000">
            <a:off x="2752483" y="3862354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062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AED70F-230B-D44C-8FF3-4DFE000BB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0921"/>
            <a:ext cx="12192000" cy="199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Juniper MX 2020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27B4E-93F8-EA46-9B15-089655E81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61" y="258948"/>
            <a:ext cx="2730953" cy="277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BC3CC-8C0F-5346-9B7E-0627328C5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9520"/>
            <a:ext cx="12192000" cy="16366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7F63A4-EC32-1C40-AD91-C82727AF1B66}"/>
              </a:ext>
            </a:extLst>
          </p:cNvPr>
          <p:cNvSpPr/>
          <p:nvPr/>
        </p:nvSpPr>
        <p:spPr>
          <a:xfrm>
            <a:off x="8337778" y="3156855"/>
            <a:ext cx="3179308" cy="1850574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CE4AB4-59A3-FC4F-B350-85B2DB13E777}"/>
              </a:ext>
            </a:extLst>
          </p:cNvPr>
          <p:cNvSpPr/>
          <p:nvPr/>
        </p:nvSpPr>
        <p:spPr>
          <a:xfrm>
            <a:off x="5572806" y="5268683"/>
            <a:ext cx="2068966" cy="1306967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5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1333</Words>
  <Application>Microsoft Macintosh PowerPoint</Application>
  <PresentationFormat>Widescreen</PresentationFormat>
  <Paragraphs>389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Gill Sans MT</vt:lpstr>
      <vt:lpstr>Tahoma</vt:lpstr>
      <vt:lpstr>Wingdings</vt:lpstr>
      <vt:lpstr>1_Office Theme</vt:lpstr>
      <vt:lpstr>2_Office Theme</vt:lpstr>
      <vt:lpstr>PowerPoint Presentation</vt:lpstr>
      <vt:lpstr>We’re in the network layer!</vt:lpstr>
      <vt:lpstr>Two key network-layer functions</vt:lpstr>
      <vt:lpstr>Network layer: data plane, control plane</vt:lpstr>
      <vt:lpstr>Network layer: “data plane” roadmap</vt:lpstr>
      <vt:lpstr>Per-router control plane</vt:lpstr>
      <vt:lpstr>Software-Defined Networking (SDN) control plane</vt:lpstr>
      <vt:lpstr>Router architecture overview</vt:lpstr>
      <vt:lpstr>Juniper MX 2020</vt:lpstr>
      <vt:lpstr>Switching fabrics</vt:lpstr>
      <vt:lpstr>Input port functions</vt:lpstr>
      <vt:lpstr>Output port queuing</vt:lpstr>
      <vt:lpstr>Packet Scheduling: FCFS</vt:lpstr>
      <vt:lpstr>Scheduling policies: priority</vt:lpstr>
      <vt:lpstr>Sidebar: Network Neutrality</vt:lpstr>
      <vt:lpstr>Sidebar: Network Neutrality</vt:lpstr>
      <vt:lpstr>ISP: telecommunications or information service?</vt:lpstr>
      <vt:lpstr>Network Layer: Internet</vt:lpstr>
      <vt:lpstr>IP Datagram format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58</cp:revision>
  <dcterms:created xsi:type="dcterms:W3CDTF">2020-08-26T01:40:50Z</dcterms:created>
  <dcterms:modified xsi:type="dcterms:W3CDTF">2020-10-27T14:36:51Z</dcterms:modified>
</cp:coreProperties>
</file>