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</p:sldMasterIdLst>
  <p:notesMasterIdLst>
    <p:notesMasterId r:id="rId28"/>
  </p:notesMasterIdLst>
  <p:sldIdLst>
    <p:sldId id="1191" r:id="rId4"/>
    <p:sldId id="1229" r:id="rId5"/>
    <p:sldId id="1230" r:id="rId6"/>
    <p:sldId id="1261" r:id="rId7"/>
    <p:sldId id="1264" r:id="rId8"/>
    <p:sldId id="1280" r:id="rId9"/>
    <p:sldId id="1281" r:id="rId10"/>
    <p:sldId id="1282" r:id="rId11"/>
    <p:sldId id="1322" r:id="rId12"/>
    <p:sldId id="1299" r:id="rId13"/>
    <p:sldId id="1301" r:id="rId14"/>
    <p:sldId id="1304" r:id="rId15"/>
    <p:sldId id="1305" r:id="rId16"/>
    <p:sldId id="1306" r:id="rId17"/>
    <p:sldId id="1307" r:id="rId18"/>
    <p:sldId id="1311" r:id="rId19"/>
    <p:sldId id="1312" r:id="rId20"/>
    <p:sldId id="1313" r:id="rId21"/>
    <p:sldId id="1314" r:id="rId22"/>
    <p:sldId id="1315" r:id="rId23"/>
    <p:sldId id="1320" r:id="rId24"/>
    <p:sldId id="1321" r:id="rId25"/>
    <p:sldId id="1219" r:id="rId26"/>
    <p:sldId id="1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5994"/>
  </p:normalViewPr>
  <p:slideViewPr>
    <p:cSldViewPr snapToGrid="0" snapToObjects="1">
      <p:cViewPr varScale="1">
        <p:scale>
          <a:sx n="59" d="100"/>
          <a:sy n="59" d="100"/>
        </p:scale>
        <p:origin x="200" y="1248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12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8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15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1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5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5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48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3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1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8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youtu.be/8ie0FcsN07U?t=1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600" dirty="0"/>
              <a:t>Today (11/15/20):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Routing algorithms</a:t>
            </a:r>
          </a:p>
          <a:p>
            <a:pPr marL="749300" lvl="1" indent="-276225"/>
            <a:r>
              <a:rPr lang="en-US" sz="3200" dirty="0"/>
              <a:t>Routing protocols</a:t>
            </a:r>
          </a:p>
          <a:p>
            <a:pPr marL="749300" lvl="1" indent="-276225"/>
            <a:r>
              <a:rPr lang="en-US" sz="3200" dirty="0"/>
              <a:t>SDN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898688" cy="894622"/>
          </a:xfrm>
        </p:spPr>
        <p:txBody>
          <a:bodyPr>
            <a:normAutofit/>
          </a:bodyPr>
          <a:lstStyle/>
          <a:p>
            <a:r>
              <a:rPr lang="en-US" dirty="0"/>
              <a:t>BGP: achieving policy via advertisements</a:t>
            </a: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6743" y="1048794"/>
            <a:ext cx="753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3983668" y="1440907"/>
            <a:ext cx="893763" cy="577850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6" y="1490773"/>
              <a:ext cx="2228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431" y="1734594"/>
            <a:ext cx="665163" cy="2762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0293" y="2117182"/>
            <a:ext cx="669925" cy="5667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581" y="1874294"/>
            <a:ext cx="290513" cy="23495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4705" y="2002882"/>
            <a:ext cx="1423" cy="538612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981" y="2428332"/>
            <a:ext cx="265113" cy="16510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8DBA4-809E-E445-96B6-C8231D3525DE}"/>
              </a:ext>
            </a:extLst>
          </p:cNvPr>
          <p:cNvGrpSpPr/>
          <p:nvPr/>
        </p:nvGrpSpPr>
        <p:grpSpPr>
          <a:xfrm>
            <a:off x="6282368" y="1597639"/>
            <a:ext cx="3162301" cy="1711325"/>
            <a:chOff x="6282368" y="1597639"/>
            <a:chExt cx="3162301" cy="1711325"/>
          </a:xfrm>
        </p:grpSpPr>
        <p:sp>
          <p:nvSpPr>
            <p:cNvPr id="257" name="Rectangle 28">
              <a:extLst>
                <a:ext uri="{FF2B5EF4-FFF2-40B4-BE49-F238E27FC236}">
                  <a16:creationId xmlns:a16="http://schemas.microsoft.com/office/drawing/2014/main" id="{EA3BB9F5-969D-254D-AAFB-97DB8E65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Rectangle 29">
              <a:extLst>
                <a:ext uri="{FF2B5EF4-FFF2-40B4-BE49-F238E27FC236}">
                  <a16:creationId xmlns:a16="http://schemas.microsoft.com/office/drawing/2014/main" id="{0F2B0DF9-A08C-E449-8820-FB886033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5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legend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Rectangle 30">
              <a:extLst>
                <a:ext uri="{FF2B5EF4-FFF2-40B4-BE49-F238E27FC236}">
                  <a16:creationId xmlns:a16="http://schemas.microsoft.com/office/drawing/2014/main" id="{38525EEC-220F-6442-A6FD-576D6BDF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3" y="1669076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31">
              <a:extLst>
                <a:ext uri="{FF2B5EF4-FFF2-40B4-BE49-F238E27FC236}">
                  <a16:creationId xmlns:a16="http://schemas.microsoft.com/office/drawing/2014/main" id="{BBF94024-B3CB-F54E-A997-091AAB21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32">
              <a:extLst>
                <a:ext uri="{FF2B5EF4-FFF2-40B4-BE49-F238E27FC236}">
                  <a16:creationId xmlns:a16="http://schemas.microsoft.com/office/drawing/2014/main" id="{86876C5B-4C7E-6045-A2E6-2D64AA58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580301"/>
              <a:ext cx="1112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33">
              <a:extLst>
                <a:ext uri="{FF2B5EF4-FFF2-40B4-BE49-F238E27FC236}">
                  <a16:creationId xmlns:a16="http://schemas.microsoft.com/office/drawing/2014/main" id="{91309A28-5587-B847-921C-1169530D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6"/>
              <a:ext cx="958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34">
              <a:extLst>
                <a:ext uri="{FF2B5EF4-FFF2-40B4-BE49-F238E27FC236}">
                  <a16:creationId xmlns:a16="http://schemas.microsoft.com/office/drawing/2014/main" id="{D88C1427-E785-594C-A147-9BF9C7A0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6" y="2831126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Rectangle 35">
              <a:extLst>
                <a:ext uri="{FF2B5EF4-FFF2-40B4-BE49-F238E27FC236}">
                  <a16:creationId xmlns:a16="http://schemas.microsoft.com/office/drawing/2014/main" id="{09BE3C5F-6857-0641-A39C-3D26CF65D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Rectangle 36">
              <a:extLst>
                <a:ext uri="{FF2B5EF4-FFF2-40B4-BE49-F238E27FC236}">
                  <a16:creationId xmlns:a16="http://schemas.microsoft.com/office/drawing/2014/main" id="{79A54306-01E1-864E-89D7-889A0174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17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37">
              <a:extLst>
                <a:ext uri="{FF2B5EF4-FFF2-40B4-BE49-F238E27FC236}">
                  <a16:creationId xmlns:a16="http://schemas.microsoft.com/office/drawing/2014/main" id="{ACDD58AC-25A2-0E46-8F1B-98BD2643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Rectangle 38">
              <a:extLst>
                <a:ext uri="{FF2B5EF4-FFF2-40B4-BE49-F238E27FC236}">
                  <a16:creationId xmlns:a16="http://schemas.microsoft.com/office/drawing/2014/main" id="{CAF41458-347C-CE42-B2A1-363CAF8D8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1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ectangle 39">
              <a:extLst>
                <a:ext uri="{FF2B5EF4-FFF2-40B4-BE49-F238E27FC236}">
                  <a16:creationId xmlns:a16="http://schemas.microsoft.com/office/drawing/2014/main" id="{91ACC31C-BC1D-C64F-809C-7953465C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1" y="1932601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40">
              <a:extLst>
                <a:ext uri="{FF2B5EF4-FFF2-40B4-BE49-F238E27FC236}">
                  <a16:creationId xmlns:a16="http://schemas.microsoft.com/office/drawing/2014/main" id="{20CA1EB8-B9A7-6F47-A51D-2BBBDD4C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52E41D46-1C3B-1E47-8CD3-9673A5CE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581400"/>
            <a:ext cx="64015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4">
            <a:extLst>
              <a:ext uri="{FF2B5EF4-FFF2-40B4-BE49-F238E27FC236}">
                <a16:creationId xmlns:a16="http://schemas.microsoft.com/office/drawing/2014/main" id="{75942C0D-9686-7045-8336-48F9640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929" y="4358794"/>
            <a:ext cx="10802636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advertises path Aw to B and to C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chooses not to advertise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BAw to C!  </a:t>
            </a:r>
          </a:p>
          <a:p>
            <a:pPr marL="800100" marR="0" lvl="1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gets no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revenue” for routing CBAw, since none of  C, A, w are B’s customers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C does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learn about CBAw path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will route CAw (not using B) to get to 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655786" y="3397142"/>
            <a:ext cx="11073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 only wants to route traffic to/from its customer networks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2407023" y="22322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2143756" y="2044157"/>
            <a:ext cx="346075" cy="341313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7" y="2009324"/>
            <a:ext cx="22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81" y="2083844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950206" y="1990648"/>
            <a:ext cx="892175" cy="579438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700" y="2056297"/>
              <a:ext cx="333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4921623" y="28418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5503279" y="2665056"/>
            <a:ext cx="346075" cy="336550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89" y="2615657"/>
            <a:ext cx="14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4043993" y="2436269"/>
            <a:ext cx="896938" cy="574675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18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6" y="2555332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5542593" y="1820692"/>
            <a:ext cx="346075" cy="377452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41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F2E592-AAA1-3D4E-A539-CB1A0F406202}"/>
              </a:ext>
            </a:extLst>
          </p:cNvPr>
          <p:cNvGrpSpPr/>
          <p:nvPr/>
        </p:nvGrpSpPr>
        <p:grpSpPr>
          <a:xfrm>
            <a:off x="3351904" y="2629487"/>
            <a:ext cx="728450" cy="371714"/>
            <a:chOff x="2552896" y="2786969"/>
            <a:chExt cx="728450" cy="371714"/>
          </a:xfrm>
        </p:grpSpPr>
        <p:sp>
          <p:nvSpPr>
            <p:cNvPr id="49" name="Text Box 119">
              <a:extLst>
                <a:ext uri="{FF2B5EF4-FFF2-40B4-BE49-F238E27FC236}">
                  <a16:creationId xmlns:a16="http://schemas.microsoft.com/office/drawing/2014/main" id="{C82C0787-856A-B84B-B8B6-A460D577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896" y="2883223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1A6D5E81-7156-8F47-90B1-AA8AF3AB9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824952" y="2786969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652162-A172-3649-8DB4-8DA85121DCAA}"/>
              </a:ext>
            </a:extLst>
          </p:cNvPr>
          <p:cNvGrpSpPr/>
          <p:nvPr/>
        </p:nvGrpSpPr>
        <p:grpSpPr>
          <a:xfrm>
            <a:off x="3297703" y="1596452"/>
            <a:ext cx="728451" cy="307647"/>
            <a:chOff x="2656196" y="2871746"/>
            <a:chExt cx="728451" cy="307647"/>
          </a:xfrm>
        </p:grpSpPr>
        <p:sp>
          <p:nvSpPr>
            <p:cNvPr id="52" name="Text Box 119">
              <a:extLst>
                <a:ext uri="{FF2B5EF4-FFF2-40B4-BE49-F238E27FC236}">
                  <a16:creationId xmlns:a16="http://schemas.microsoft.com/office/drawing/2014/main" id="{89256336-C46E-C74E-9A9E-D03E3910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196" y="2871746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AutoShape 118">
              <a:extLst>
                <a:ext uri="{FF2B5EF4-FFF2-40B4-BE49-F238E27FC236}">
                  <a16:creationId xmlns:a16="http://schemas.microsoft.com/office/drawing/2014/main" id="{961133FF-3FC6-7949-9446-6069270CB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56763">
              <a:off x="2928253" y="2982091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6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/>
          </a:bodyPr>
          <a:lstStyle/>
          <a:p>
            <a:r>
              <a:rPr lang="en-US" dirty="0"/>
              <a:t>BGP: achieving policy via advertisements </a:t>
            </a:r>
            <a:r>
              <a:rPr lang="en-US" sz="4000" dirty="0"/>
              <a:t>(more)</a:t>
            </a:r>
            <a:endParaRPr lang="en-US" dirty="0"/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6743" y="1048794"/>
            <a:ext cx="753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3983668" y="1440907"/>
            <a:ext cx="893763" cy="577850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6" y="1490773"/>
              <a:ext cx="2228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431" y="1734594"/>
            <a:ext cx="665163" cy="2762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0293" y="2117182"/>
            <a:ext cx="669925" cy="5667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581" y="1874294"/>
            <a:ext cx="290513" cy="23495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4705" y="2002882"/>
            <a:ext cx="1423" cy="538612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981" y="2428332"/>
            <a:ext cx="265113" cy="16510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581400"/>
            <a:ext cx="64015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655786" y="3397142"/>
            <a:ext cx="11073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 only wants to route traffic to/from its customer networks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2407023" y="22322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2143756" y="2044157"/>
            <a:ext cx="346075" cy="341313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7" y="2009324"/>
            <a:ext cx="22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81" y="2083844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950206" y="1990648"/>
            <a:ext cx="892175" cy="579438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700" y="2056297"/>
              <a:ext cx="333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4921623" y="28418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5503279" y="2665056"/>
            <a:ext cx="346075" cy="336550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89" y="2615657"/>
            <a:ext cx="14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4043993" y="2436269"/>
            <a:ext cx="896938" cy="574675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18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6" y="2555332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5542593" y="1820692"/>
            <a:ext cx="346075" cy="377452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41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47" name="Rectangle 4">
            <a:extLst>
              <a:ext uri="{FF2B5EF4-FFF2-40B4-BE49-F238E27FC236}">
                <a16:creationId xmlns:a16="http://schemas.microsoft.com/office/drawing/2014/main" id="{FFA9A2E8-5EF4-9147-BF10-0AA1AF4E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926" y="4425878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A,B,C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networks</a:t>
            </a:r>
          </a:p>
          <a:p>
            <a:pPr marL="282575" marR="0" lvl="0" indent="-2825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x,w,y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(of provider networks)</a:t>
            </a:r>
          </a:p>
          <a:p>
            <a:pPr marL="282575" marR="0" lvl="0" indent="-2825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is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dual-homed: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attached to two networks</a:t>
            </a:r>
          </a:p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to enforce: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does not want to route from B to C via x </a:t>
            </a:r>
          </a:p>
          <a:p>
            <a:pPr marL="685800" marR="0" lvl="1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so x will not advertise to B a route to C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386F36-C312-764C-9BCF-3547B020D100}"/>
              </a:ext>
            </a:extLst>
          </p:cNvPr>
          <p:cNvGrpSpPr/>
          <p:nvPr/>
        </p:nvGrpSpPr>
        <p:grpSpPr>
          <a:xfrm>
            <a:off x="6282368" y="1597639"/>
            <a:ext cx="3162301" cy="1711325"/>
            <a:chOff x="6282368" y="1597639"/>
            <a:chExt cx="3162301" cy="1711325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4F3B7D8-9D37-F940-BFE9-F4428C997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85649937-6DFB-A042-AAAB-9E56D5F2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5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legend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30">
              <a:extLst>
                <a:ext uri="{FF2B5EF4-FFF2-40B4-BE49-F238E27FC236}">
                  <a16:creationId xmlns:a16="http://schemas.microsoft.com/office/drawing/2014/main" id="{1D852B1A-E72F-CD43-ABB3-3A37701B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3" y="1669076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82AE1D29-FF3F-CF45-91A1-643422FC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32">
              <a:extLst>
                <a:ext uri="{FF2B5EF4-FFF2-40B4-BE49-F238E27FC236}">
                  <a16:creationId xmlns:a16="http://schemas.microsoft.com/office/drawing/2014/main" id="{17F51638-2CAD-444B-8BDA-43180ED6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580301"/>
              <a:ext cx="1112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33">
              <a:extLst>
                <a:ext uri="{FF2B5EF4-FFF2-40B4-BE49-F238E27FC236}">
                  <a16:creationId xmlns:a16="http://schemas.microsoft.com/office/drawing/2014/main" id="{AB85211D-8380-6842-96A1-1823AD90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6"/>
              <a:ext cx="958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34">
              <a:extLst>
                <a:ext uri="{FF2B5EF4-FFF2-40B4-BE49-F238E27FC236}">
                  <a16:creationId xmlns:a16="http://schemas.microsoft.com/office/drawing/2014/main" id="{77B4ACFA-6A06-EE42-A3DF-AB462704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6" y="2831126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35">
              <a:extLst>
                <a:ext uri="{FF2B5EF4-FFF2-40B4-BE49-F238E27FC236}">
                  <a16:creationId xmlns:a16="http://schemas.microsoft.com/office/drawing/2014/main" id="{F6A80AB2-2FC0-3A47-B619-9C969E87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CD47CD7E-C4EC-6B40-877A-E243595E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17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37">
              <a:extLst>
                <a:ext uri="{FF2B5EF4-FFF2-40B4-BE49-F238E27FC236}">
                  <a16:creationId xmlns:a16="http://schemas.microsoft.com/office/drawing/2014/main" id="{40D8166F-9734-6A47-A15E-E3586D513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38">
              <a:extLst>
                <a:ext uri="{FF2B5EF4-FFF2-40B4-BE49-F238E27FC236}">
                  <a16:creationId xmlns:a16="http://schemas.microsoft.com/office/drawing/2014/main" id="{2B521BB1-F059-AB4F-9FAC-BA48A0AC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1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39">
              <a:extLst>
                <a:ext uri="{FF2B5EF4-FFF2-40B4-BE49-F238E27FC236}">
                  <a16:creationId xmlns:a16="http://schemas.microsoft.com/office/drawing/2014/main" id="{19F10A6D-C8D7-0841-B816-27A52DA4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1" y="1932601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44EA4C67-04EF-9143-A1B2-F3114279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53B2DD8-4411-0F46-9988-1A06A5DA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B75BC6DE-5F37-8644-ADFF-E455ABD106FB}"/>
              </a:ext>
            </a:extLst>
          </p:cNvPr>
          <p:cNvSpPr/>
          <p:nvPr/>
        </p:nvSpPr>
        <p:spPr>
          <a:xfrm>
            <a:off x="5361709" y="1704109"/>
            <a:ext cx="720436" cy="6788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1106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 to computer forwarding tables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19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30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" y="1586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CC0000"/>
                </a:solidFill>
              </a:rPr>
              <a:t>Why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a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logically centralized </a:t>
            </a:r>
            <a:r>
              <a:rPr lang="en-US" sz="3200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176213"/>
            <a:r>
              <a:rPr lang="en-US" dirty="0"/>
              <a:t>centralized “programming” easier: compute tables centrally and distribute</a:t>
            </a:r>
          </a:p>
          <a:p>
            <a:pPr marL="1035050" lvl="1" indent="-176213"/>
            <a:r>
              <a:rPr lang="en-US" dirty="0"/>
              <a:t>distributed “programming” more difficult: compute tables as result of distributed algorithm (protocol) implemented in each-and-every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977900" lvl="1" indent="-400050"/>
            <a:r>
              <a:rPr lang="en-US" dirty="0"/>
              <a:t>foster innovation: let 1000 flowers bloom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</p:spTree>
    <p:extLst>
      <p:ext uri="{BB962C8B-B14F-4D97-AF65-F5344CB8AC3E}">
        <p14:creationId xmlns:p14="http://schemas.microsoft.com/office/powerpoint/2010/main" val="29454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Journey Inside℠: Curriculum for Microprocessor">
            <a:extLst>
              <a:ext uri="{FF2B5EF4-FFF2-40B4-BE49-F238E27FC236}">
                <a16:creationId xmlns:a16="http://schemas.microsoft.com/office/drawing/2014/main" id="{6F4260B5-B666-D740-B13F-4C89BD1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3" y="4454675"/>
            <a:ext cx="847596" cy="4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SDN analogy: mainframe to PC revolution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B582C-4A3D-524E-902F-B0945D4A7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15" y="5097880"/>
            <a:ext cx="32766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Vertically integrated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Closed, proprietary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Slow innovation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Small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68A64-2A5C-2844-A9AB-07E8C144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971094" y="1538451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BB31AF-E216-AA46-8DBE-CCADBF4769BC}"/>
              </a:ext>
            </a:extLst>
          </p:cNvPr>
          <p:cNvSpPr/>
          <p:nvPr/>
        </p:nvSpPr>
        <p:spPr>
          <a:xfrm>
            <a:off x="2212931" y="2734793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Operating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32807C-C0B7-B24D-93E7-7F0C57227BBA}"/>
              </a:ext>
            </a:extLst>
          </p:cNvPr>
          <p:cNvSpPr/>
          <p:nvPr/>
        </p:nvSpPr>
        <p:spPr>
          <a:xfrm>
            <a:off x="2212931" y="3776193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E0A83BF7-262D-3E4B-BFBE-E825E97D4CEE}"/>
              </a:ext>
            </a:extLst>
          </p:cNvPr>
          <p:cNvGrpSpPr>
            <a:grpSpLocks/>
          </p:cNvGrpSpPr>
          <p:nvPr/>
        </p:nvGrpSpPr>
        <p:grpSpPr bwMode="auto">
          <a:xfrm>
            <a:off x="7244562" y="1743791"/>
            <a:ext cx="3048000" cy="417900"/>
            <a:chOff x="5334000" y="1371600"/>
            <a:chExt cx="3657600" cy="6858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5E6F00E-9A65-BC45-9EA3-044F6CB86022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7D778C1-1B34-314D-A430-D25E4B993AA8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0A4B127-8BC2-FE45-9850-DEEF230B0F7E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BD99968-0970-E143-98A5-8905B2039C21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DC86D72-9D92-D443-8054-DCF935E70F8D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6974744-9162-704D-AE50-8D06BDD1DF4F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1F5E1D9-EE12-8E4A-AA42-9E6F8CA2A6F6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9D4BEED-37E3-FD40-9E2C-95D09B647E1A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A92E4E3-7FA3-9F4E-8155-A06DA5BB28AB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657948B-92D2-FE47-9E12-07B81900D9DB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368ABFE-D808-9649-B64C-4850B5E73426}"/>
                </a:ext>
              </a:extLst>
            </p:cNvPr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C0D48-1D6C-5749-86FB-67FF039653D9}"/>
              </a:ext>
            </a:extLst>
          </p:cNvPr>
          <p:cNvSpPr/>
          <p:nvPr/>
        </p:nvSpPr>
        <p:spPr>
          <a:xfrm>
            <a:off x="2212931" y="1896593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61905-1A74-AA4A-AFCB-AE04EA2C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66" y="5101088"/>
            <a:ext cx="417221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Horizontal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Open interfaces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Rapid innovation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Huge industry</a:t>
            </a:r>
          </a:p>
        </p:txBody>
      </p:sp>
      <p:grpSp>
        <p:nvGrpSpPr>
          <p:cNvPr id="26" name="Group 56">
            <a:extLst>
              <a:ext uri="{FF2B5EF4-FFF2-40B4-BE49-F238E27FC236}">
                <a16:creationId xmlns:a16="http://schemas.microsoft.com/office/drawing/2014/main" id="{FACA84D3-EBD1-3842-8204-78C0ECE7E0E8}"/>
              </a:ext>
            </a:extLst>
          </p:cNvPr>
          <p:cNvGrpSpPr>
            <a:grpSpLocks/>
          </p:cNvGrpSpPr>
          <p:nvPr/>
        </p:nvGrpSpPr>
        <p:grpSpPr bwMode="auto">
          <a:xfrm>
            <a:off x="7513486" y="3922880"/>
            <a:ext cx="2532996" cy="1044813"/>
            <a:chOff x="5308190" y="3212068"/>
            <a:chExt cx="3212311" cy="135993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4F8BF1-E3C3-C241-9BBC-A61078965EBB}"/>
                </a:ext>
              </a:extLst>
            </p:cNvPr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grpSp>
          <p:nvGrpSpPr>
            <p:cNvPr id="29" name="Group 51">
              <a:extLst>
                <a:ext uri="{FF2B5EF4-FFF2-40B4-BE49-F238E27FC236}">
                  <a16:creationId xmlns:a16="http://schemas.microsoft.com/office/drawing/2014/main" id="{B5637E9E-4E32-4940-846C-B353CC889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190" y="3212068"/>
              <a:ext cx="3121640" cy="440663"/>
              <a:chOff x="5384390" y="3200400"/>
              <a:chExt cx="3121640" cy="4406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974EAD-28B9-A54C-ADA5-9BD26A800CE7}"/>
                  </a:ext>
                </a:extLst>
              </p:cNvPr>
              <p:cNvCxnSpPr/>
              <p:nvPr/>
            </p:nvCxnSpPr>
            <p:spPr>
              <a:xfrm>
                <a:off x="538439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8CD3B736-6797-F94E-A7DB-43FFFD728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1913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Open Interface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BE7CBDD-13E0-9349-9E5E-321561EDCACA}"/>
              </a:ext>
            </a:extLst>
          </p:cNvPr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Slide  courtesy: N. McKeown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4F9DCD-65BF-2B44-93FA-F3BAEA2A5B2F}"/>
              </a:ext>
            </a:extLst>
          </p:cNvPr>
          <p:cNvGrpSpPr/>
          <p:nvPr/>
        </p:nvGrpSpPr>
        <p:grpSpPr>
          <a:xfrm>
            <a:off x="7027102" y="2344247"/>
            <a:ext cx="3575135" cy="1597091"/>
            <a:chOff x="6751530" y="2043623"/>
            <a:chExt cx="3575135" cy="1597091"/>
          </a:xfrm>
        </p:grpSpPr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2A4BDC74-4343-694A-A748-C85FF0A08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926" y="2718201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or</a:t>
              </a:r>
            </a:p>
          </p:txBody>
        </p: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8ED40C4A-1DDE-D949-AFD4-640982319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7926" y="2706533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or</a:t>
              </a:r>
            </a:p>
          </p:txBody>
        </p:sp>
        <p:grpSp>
          <p:nvGrpSpPr>
            <p:cNvPr id="38" name="Group 52">
              <a:extLst>
                <a:ext uri="{FF2B5EF4-FFF2-40B4-BE49-F238E27FC236}">
                  <a16:creationId xmlns:a16="http://schemas.microsoft.com/office/drawing/2014/main" id="{F5EFFD42-FF20-9542-A0C8-56A2BD25C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6411" y="2043623"/>
              <a:ext cx="2590800" cy="338554"/>
              <a:chOff x="5806858" y="3260868"/>
              <a:chExt cx="2590800" cy="33855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97E7461-5099-A44B-806E-2E1E189AA593}"/>
                  </a:ext>
                </a:extLst>
              </p:cNvPr>
              <p:cNvCxnSpPr/>
              <p:nvPr/>
            </p:nvCxnSpPr>
            <p:spPr>
              <a:xfrm>
                <a:off x="5806858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id="{D1451D5C-DF4C-E74B-B024-F0A9F41BA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7547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Open Interface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3C6582-D002-B947-ADEA-9350E7BF41B7}"/>
                </a:ext>
              </a:extLst>
            </p:cNvPr>
            <p:cNvGrpSpPr/>
            <p:nvPr/>
          </p:nvGrpSpPr>
          <p:grpSpPr>
            <a:xfrm>
              <a:off x="6751530" y="2505206"/>
              <a:ext cx="1060162" cy="1108367"/>
              <a:chOff x="6914368" y="2467628"/>
              <a:chExt cx="1060162" cy="110836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0E78C78-BCB0-2347-9C1B-233CCCD2C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000" y="2467628"/>
                <a:ext cx="1026811" cy="788444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85EF8D-B7E7-D84A-86F9-C7DB87B94C88}"/>
                  </a:ext>
                </a:extLst>
              </p:cNvPr>
              <p:cNvSpPr txBox="1"/>
              <p:nvPr/>
            </p:nvSpPr>
            <p:spPr>
              <a:xfrm>
                <a:off x="6914368" y="3206663"/>
                <a:ext cx="106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Windows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58F6482-06CD-7C45-8A8E-3A316A33259A}"/>
                </a:ext>
              </a:extLst>
            </p:cNvPr>
            <p:cNvGrpSpPr/>
            <p:nvPr/>
          </p:nvGrpSpPr>
          <p:grpSpPr>
            <a:xfrm>
              <a:off x="8166970" y="2450566"/>
              <a:ext cx="763916" cy="1190148"/>
              <a:chOff x="5173249" y="6258478"/>
              <a:chExt cx="763916" cy="1190148"/>
            </a:xfrm>
          </p:grpSpPr>
          <p:pic>
            <p:nvPicPr>
              <p:cNvPr id="46" name="Picture 45" descr="A picture containing table, toy, yellow&#10;&#10;Description automatically generated">
                <a:extLst>
                  <a:ext uri="{FF2B5EF4-FFF2-40B4-BE49-F238E27FC236}">
                    <a16:creationId xmlns:a16="http://schemas.microsoft.com/office/drawing/2014/main" id="{265C7ED0-C582-DF48-926F-149A44CA4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3249" y="6258478"/>
                <a:ext cx="763916" cy="90014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7A1F54-7F6C-0244-87D2-CE5D33A25F06}"/>
                  </a:ext>
                </a:extLst>
              </p:cNvPr>
              <p:cNvSpPr txBox="1"/>
              <p:nvPr/>
            </p:nvSpPr>
            <p:spPr>
              <a:xfrm>
                <a:off x="5187864" y="7079294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Linux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1E83FAE-D11D-824A-9997-5BC344C130CD}"/>
                </a:ext>
              </a:extLst>
            </p:cNvPr>
            <p:cNvGrpSpPr/>
            <p:nvPr/>
          </p:nvGrpSpPr>
          <p:grpSpPr>
            <a:xfrm>
              <a:off x="9331890" y="2343411"/>
              <a:ext cx="994775" cy="1274338"/>
              <a:chOff x="6125227" y="6163850"/>
              <a:chExt cx="994775" cy="1274338"/>
            </a:xfrm>
          </p:grpSpPr>
          <p:pic>
            <p:nvPicPr>
              <p:cNvPr id="1028" name="Picture 4" descr="How to reset the Mac Os 9 password">
                <a:extLst>
                  <a:ext uri="{FF2B5EF4-FFF2-40B4-BE49-F238E27FC236}">
                    <a16:creationId xmlns:a16="http://schemas.microsoft.com/office/drawing/2014/main" id="{DDBF632B-C75A-2940-8E0A-E3CD6B503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227" y="6163850"/>
                <a:ext cx="994775" cy="99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BFAAA5-9205-9D46-85D8-6CE3428E2994}"/>
                  </a:ext>
                </a:extLst>
              </p:cNvPr>
              <p:cNvSpPr txBox="1"/>
              <p:nvPr/>
            </p:nvSpPr>
            <p:spPr>
              <a:xfrm>
                <a:off x="6129404" y="7068856"/>
                <a:ext cx="94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 OS</a:t>
                </a:r>
              </a:p>
            </p:txBody>
          </p:sp>
        </p:grpSp>
      </p:grp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A4F0CA8-C578-3F4E-B0B7-7D75647F7D87}"/>
              </a:ext>
            </a:extLst>
          </p:cNvPr>
          <p:cNvSpPr/>
          <p:nvPr/>
        </p:nvSpPr>
        <p:spPr>
          <a:xfrm>
            <a:off x="5273457" y="5336087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B5F7B71C-D375-D14B-AFF2-44852436983E}"/>
              </a:ext>
            </a:extLst>
          </p:cNvPr>
          <p:cNvSpPr/>
          <p:nvPr/>
        </p:nvSpPr>
        <p:spPr>
          <a:xfrm>
            <a:off x="5275544" y="2845494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F8B14-6550-E14D-A2F6-7069285D627A}"/>
              </a:ext>
            </a:extLst>
          </p:cNvPr>
          <p:cNvSpPr/>
          <p:nvPr/>
        </p:nvSpPr>
        <p:spPr>
          <a:xfrm>
            <a:off x="4283803" y="6373297"/>
            <a:ext cx="371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https://youtu.be/8ie0FcsN07U?t=181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54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7528339-91BF-A047-B131-DB1084069AD0}"/>
              </a:ext>
            </a:extLst>
          </p:cNvPr>
          <p:cNvGrpSpPr/>
          <p:nvPr/>
        </p:nvGrpSpPr>
        <p:grpSpPr>
          <a:xfrm>
            <a:off x="3056815" y="1998116"/>
            <a:ext cx="7050773" cy="4668701"/>
            <a:chOff x="1453484" y="1555350"/>
            <a:chExt cx="7050773" cy="4668701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65D1C995-A844-2B42-9010-C4218A5CA77D}"/>
                </a:ext>
              </a:extLst>
            </p:cNvPr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0E8C8ADE-E45C-8948-918B-042EEC2FAE7D}"/>
                  </a:ext>
                </a:extLst>
              </p:cNvPr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4C064E57-91B4-C64F-BC29-DB5B58D5D836}"/>
                  </a:ext>
                </a:extLst>
              </p:cNvPr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FA5C362A-704A-E343-9748-70DE7380E98C}"/>
                  </a:ext>
                </a:extLst>
              </p:cNvPr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D2DB9">
                      <a:lumMod val="20000"/>
                      <a:lumOff val="8000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44" name="Group 950">
                <a:extLst>
                  <a:ext uri="{FF2B5EF4-FFF2-40B4-BE49-F238E27FC236}">
                    <a16:creationId xmlns:a16="http://schemas.microsoft.com/office/drawing/2014/main" id="{BFB22C9B-BC09-B440-A46F-2D7673697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678" name="Freeform 951">
                  <a:extLst>
                    <a:ext uri="{FF2B5EF4-FFF2-40B4-BE49-F238E27FC236}">
                      <a16:creationId xmlns:a16="http://schemas.microsoft.com/office/drawing/2014/main" id="{C93B17FF-0040-E143-8CD8-47B3382C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9" name="Rectangle 952">
                  <a:extLst>
                    <a:ext uri="{FF2B5EF4-FFF2-40B4-BE49-F238E27FC236}">
                      <a16:creationId xmlns:a16="http://schemas.microsoft.com/office/drawing/2014/main" id="{94E3F1D7-858E-134B-B23C-9AEF03604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0" name="Freeform 953">
                  <a:extLst>
                    <a:ext uri="{FF2B5EF4-FFF2-40B4-BE49-F238E27FC236}">
                      <a16:creationId xmlns:a16="http://schemas.microsoft.com/office/drawing/2014/main" id="{A5ADCD62-7F66-5342-A67A-0AAD6E629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1" name="Freeform 954">
                  <a:extLst>
                    <a:ext uri="{FF2B5EF4-FFF2-40B4-BE49-F238E27FC236}">
                      <a16:creationId xmlns:a16="http://schemas.microsoft.com/office/drawing/2014/main" id="{798CC50B-B3EC-314B-9757-048EDA87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2" name="Rectangle 955">
                  <a:extLst>
                    <a:ext uri="{FF2B5EF4-FFF2-40B4-BE49-F238E27FC236}">
                      <a16:creationId xmlns:a16="http://schemas.microsoft.com/office/drawing/2014/main" id="{8AC0730C-7FD1-954C-9651-01160E90F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83" name="Group 956">
                  <a:extLst>
                    <a:ext uri="{FF2B5EF4-FFF2-40B4-BE49-F238E27FC236}">
                      <a16:creationId xmlns:a16="http://schemas.microsoft.com/office/drawing/2014/main" id="{46F1238A-3BE5-7E4D-9C16-6AF856100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708" name="AutoShape 957">
                    <a:extLst>
                      <a:ext uri="{FF2B5EF4-FFF2-40B4-BE49-F238E27FC236}">
                        <a16:creationId xmlns:a16="http://schemas.microsoft.com/office/drawing/2014/main" id="{8F3DFBFB-DFA3-5F48-8418-ED7B15AEE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09" name="AutoShape 958">
                    <a:extLst>
                      <a:ext uri="{FF2B5EF4-FFF2-40B4-BE49-F238E27FC236}">
                        <a16:creationId xmlns:a16="http://schemas.microsoft.com/office/drawing/2014/main" id="{3EF6C38B-BA43-AE4B-8950-AC4EC3C46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84" name="Rectangle 959">
                  <a:extLst>
                    <a:ext uri="{FF2B5EF4-FFF2-40B4-BE49-F238E27FC236}">
                      <a16:creationId xmlns:a16="http://schemas.microsoft.com/office/drawing/2014/main" id="{A5086A21-7AAE-C24B-A458-7EA58661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85" name="Group 960">
                  <a:extLst>
                    <a:ext uri="{FF2B5EF4-FFF2-40B4-BE49-F238E27FC236}">
                      <a16:creationId xmlns:a16="http://schemas.microsoft.com/office/drawing/2014/main" id="{DC0F35FB-5641-C341-93CC-CF394A1D8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706" name="AutoShape 961">
                    <a:extLst>
                      <a:ext uri="{FF2B5EF4-FFF2-40B4-BE49-F238E27FC236}">
                        <a16:creationId xmlns:a16="http://schemas.microsoft.com/office/drawing/2014/main" id="{77FB2B1D-3750-5049-9EFA-8AC3214A6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07" name="AutoShape 962">
                    <a:extLst>
                      <a:ext uri="{FF2B5EF4-FFF2-40B4-BE49-F238E27FC236}">
                        <a16:creationId xmlns:a16="http://schemas.microsoft.com/office/drawing/2014/main" id="{956944B6-375A-5147-8F14-3875730F0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86" name="Rectangle 963">
                  <a:extLst>
                    <a:ext uri="{FF2B5EF4-FFF2-40B4-BE49-F238E27FC236}">
                      <a16:creationId xmlns:a16="http://schemas.microsoft.com/office/drawing/2014/main" id="{51250F08-E9E0-8947-B41A-98CA619B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7" name="Rectangle 964">
                  <a:extLst>
                    <a:ext uri="{FF2B5EF4-FFF2-40B4-BE49-F238E27FC236}">
                      <a16:creationId xmlns:a16="http://schemas.microsoft.com/office/drawing/2014/main" id="{A7290D91-148F-E442-B5BE-7041CAA12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88" name="Group 965">
                  <a:extLst>
                    <a:ext uri="{FF2B5EF4-FFF2-40B4-BE49-F238E27FC236}">
                      <a16:creationId xmlns:a16="http://schemas.microsoft.com/office/drawing/2014/main" id="{A4AC7B26-9599-E447-9575-F78EA7DB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704" name="AutoShape 966">
                    <a:extLst>
                      <a:ext uri="{FF2B5EF4-FFF2-40B4-BE49-F238E27FC236}">
                        <a16:creationId xmlns:a16="http://schemas.microsoft.com/office/drawing/2014/main" id="{16872CF0-ABED-9445-8EA2-8FBA64960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05" name="AutoShape 967">
                    <a:extLst>
                      <a:ext uri="{FF2B5EF4-FFF2-40B4-BE49-F238E27FC236}">
                        <a16:creationId xmlns:a16="http://schemas.microsoft.com/office/drawing/2014/main" id="{64523BD2-4BE8-E847-BE4E-D2CBBC05C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89" name="Freeform 968">
                  <a:extLst>
                    <a:ext uri="{FF2B5EF4-FFF2-40B4-BE49-F238E27FC236}">
                      <a16:creationId xmlns:a16="http://schemas.microsoft.com/office/drawing/2014/main" id="{766AF934-6B9F-7A4A-BA2F-5AC0F59D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90" name="Group 969">
                  <a:extLst>
                    <a:ext uri="{FF2B5EF4-FFF2-40B4-BE49-F238E27FC236}">
                      <a16:creationId xmlns:a16="http://schemas.microsoft.com/office/drawing/2014/main" id="{01B1207E-761E-8B48-A649-9F16B0E81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702" name="AutoShape 970">
                    <a:extLst>
                      <a:ext uri="{FF2B5EF4-FFF2-40B4-BE49-F238E27FC236}">
                        <a16:creationId xmlns:a16="http://schemas.microsoft.com/office/drawing/2014/main" id="{08367B9F-30AC-DB4D-86E0-8706AB6F1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703" name="AutoShape 971">
                    <a:extLst>
                      <a:ext uri="{FF2B5EF4-FFF2-40B4-BE49-F238E27FC236}">
                        <a16:creationId xmlns:a16="http://schemas.microsoft.com/office/drawing/2014/main" id="{0CCF312D-E5E0-DD42-BC43-029376F07D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91" name="Rectangle 972">
                  <a:extLst>
                    <a:ext uri="{FF2B5EF4-FFF2-40B4-BE49-F238E27FC236}">
                      <a16:creationId xmlns:a16="http://schemas.microsoft.com/office/drawing/2014/main" id="{77C87858-B0B9-CD40-83EF-2AE4B8CE3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2" name="Freeform 973">
                  <a:extLst>
                    <a:ext uri="{FF2B5EF4-FFF2-40B4-BE49-F238E27FC236}">
                      <a16:creationId xmlns:a16="http://schemas.microsoft.com/office/drawing/2014/main" id="{A75FB760-53D9-F645-965D-EACA234C7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3" name="Freeform 974">
                  <a:extLst>
                    <a:ext uri="{FF2B5EF4-FFF2-40B4-BE49-F238E27FC236}">
                      <a16:creationId xmlns:a16="http://schemas.microsoft.com/office/drawing/2014/main" id="{D0F6A067-0F6C-1542-93C8-8767BAB28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4" name="Oval 975">
                  <a:extLst>
                    <a:ext uri="{FF2B5EF4-FFF2-40B4-BE49-F238E27FC236}">
                      <a16:creationId xmlns:a16="http://schemas.microsoft.com/office/drawing/2014/main" id="{B148E6EE-1086-9D40-820A-A5B06CF30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5" name="Freeform 976">
                  <a:extLst>
                    <a:ext uri="{FF2B5EF4-FFF2-40B4-BE49-F238E27FC236}">
                      <a16:creationId xmlns:a16="http://schemas.microsoft.com/office/drawing/2014/main" id="{D8F25B87-4D7C-9E4E-A7D7-69EF334AD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6" name="AutoShape 977">
                  <a:extLst>
                    <a:ext uri="{FF2B5EF4-FFF2-40B4-BE49-F238E27FC236}">
                      <a16:creationId xmlns:a16="http://schemas.microsoft.com/office/drawing/2014/main" id="{F19FCB47-2C02-3A4D-8F7C-5C007AAC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7" name="AutoShape 978">
                  <a:extLst>
                    <a:ext uri="{FF2B5EF4-FFF2-40B4-BE49-F238E27FC236}">
                      <a16:creationId xmlns:a16="http://schemas.microsoft.com/office/drawing/2014/main" id="{02DAEA9E-1C92-1E49-ADA1-E12E5595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8" name="Oval 979">
                  <a:extLst>
                    <a:ext uri="{FF2B5EF4-FFF2-40B4-BE49-F238E27FC236}">
                      <a16:creationId xmlns:a16="http://schemas.microsoft.com/office/drawing/2014/main" id="{05D8FE8F-A7EC-5C49-899C-04C285157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9" name="Oval 980">
                  <a:extLst>
                    <a:ext uri="{FF2B5EF4-FFF2-40B4-BE49-F238E27FC236}">
                      <a16:creationId xmlns:a16="http://schemas.microsoft.com/office/drawing/2014/main" id="{9EF3949A-4727-6545-8662-158858490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00" name="Oval 981">
                  <a:extLst>
                    <a:ext uri="{FF2B5EF4-FFF2-40B4-BE49-F238E27FC236}">
                      <a16:creationId xmlns:a16="http://schemas.microsoft.com/office/drawing/2014/main" id="{0403B0BF-BF1F-DA46-9D8B-5B8849E3B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01" name="Rectangle 982">
                  <a:extLst>
                    <a:ext uri="{FF2B5EF4-FFF2-40B4-BE49-F238E27FC236}">
                      <a16:creationId xmlns:a16="http://schemas.microsoft.com/office/drawing/2014/main" id="{11732AD1-CADA-424C-B568-61AE7615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45" name="Group 950">
                <a:extLst>
                  <a:ext uri="{FF2B5EF4-FFF2-40B4-BE49-F238E27FC236}">
                    <a16:creationId xmlns:a16="http://schemas.microsoft.com/office/drawing/2014/main" id="{FECCC7AA-D327-D443-87B8-617FD0401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646" name="Freeform 951">
                  <a:extLst>
                    <a:ext uri="{FF2B5EF4-FFF2-40B4-BE49-F238E27FC236}">
                      <a16:creationId xmlns:a16="http://schemas.microsoft.com/office/drawing/2014/main" id="{D0EE5BDB-2A71-CE4D-A062-CF068F329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47" name="Rectangle 952">
                  <a:extLst>
                    <a:ext uri="{FF2B5EF4-FFF2-40B4-BE49-F238E27FC236}">
                      <a16:creationId xmlns:a16="http://schemas.microsoft.com/office/drawing/2014/main" id="{9E873E53-60F1-0244-90AF-FCDF28B96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48" name="Freeform 953">
                  <a:extLst>
                    <a:ext uri="{FF2B5EF4-FFF2-40B4-BE49-F238E27FC236}">
                      <a16:creationId xmlns:a16="http://schemas.microsoft.com/office/drawing/2014/main" id="{0FAA8939-0162-2647-AA4C-426D1152D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49" name="Freeform 954">
                  <a:extLst>
                    <a:ext uri="{FF2B5EF4-FFF2-40B4-BE49-F238E27FC236}">
                      <a16:creationId xmlns:a16="http://schemas.microsoft.com/office/drawing/2014/main" id="{ACF078AF-FFA7-DC47-91FC-2294F2AE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0" name="Rectangle 955">
                  <a:extLst>
                    <a:ext uri="{FF2B5EF4-FFF2-40B4-BE49-F238E27FC236}">
                      <a16:creationId xmlns:a16="http://schemas.microsoft.com/office/drawing/2014/main" id="{5AB29191-3455-804D-BDB2-439F7285B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51" name="Group 956">
                  <a:extLst>
                    <a:ext uri="{FF2B5EF4-FFF2-40B4-BE49-F238E27FC236}">
                      <a16:creationId xmlns:a16="http://schemas.microsoft.com/office/drawing/2014/main" id="{4B1AE814-DE01-8344-A38E-AB9760179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76" name="AutoShape 957">
                    <a:extLst>
                      <a:ext uri="{FF2B5EF4-FFF2-40B4-BE49-F238E27FC236}">
                        <a16:creationId xmlns:a16="http://schemas.microsoft.com/office/drawing/2014/main" id="{3D8B382B-4EE2-3044-AB03-ED5E89F62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77" name="AutoShape 958">
                    <a:extLst>
                      <a:ext uri="{FF2B5EF4-FFF2-40B4-BE49-F238E27FC236}">
                        <a16:creationId xmlns:a16="http://schemas.microsoft.com/office/drawing/2014/main" id="{EE12B379-2B8C-6249-85FA-34B6B72F8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52" name="Rectangle 959">
                  <a:extLst>
                    <a:ext uri="{FF2B5EF4-FFF2-40B4-BE49-F238E27FC236}">
                      <a16:creationId xmlns:a16="http://schemas.microsoft.com/office/drawing/2014/main" id="{8B337E37-83E3-8A4F-A114-0556F06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53" name="Group 960">
                  <a:extLst>
                    <a:ext uri="{FF2B5EF4-FFF2-40B4-BE49-F238E27FC236}">
                      <a16:creationId xmlns:a16="http://schemas.microsoft.com/office/drawing/2014/main" id="{2B1B316A-27F7-544C-BB1F-529B81FEBC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74" name="AutoShape 961">
                    <a:extLst>
                      <a:ext uri="{FF2B5EF4-FFF2-40B4-BE49-F238E27FC236}">
                        <a16:creationId xmlns:a16="http://schemas.microsoft.com/office/drawing/2014/main" id="{82CB4D18-8227-7449-A037-629C0FF8F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75" name="AutoShape 962">
                    <a:extLst>
                      <a:ext uri="{FF2B5EF4-FFF2-40B4-BE49-F238E27FC236}">
                        <a16:creationId xmlns:a16="http://schemas.microsoft.com/office/drawing/2014/main" id="{77C4C892-C52D-2A43-9E00-5E5F89DAA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54" name="Rectangle 963">
                  <a:extLst>
                    <a:ext uri="{FF2B5EF4-FFF2-40B4-BE49-F238E27FC236}">
                      <a16:creationId xmlns:a16="http://schemas.microsoft.com/office/drawing/2014/main" id="{9B59ADB0-5FC1-6947-8652-152C4431F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5" name="Rectangle 964">
                  <a:extLst>
                    <a:ext uri="{FF2B5EF4-FFF2-40B4-BE49-F238E27FC236}">
                      <a16:creationId xmlns:a16="http://schemas.microsoft.com/office/drawing/2014/main" id="{8036EA19-0F4F-4C4C-AB33-071D6E22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56" name="Group 965">
                  <a:extLst>
                    <a:ext uri="{FF2B5EF4-FFF2-40B4-BE49-F238E27FC236}">
                      <a16:creationId xmlns:a16="http://schemas.microsoft.com/office/drawing/2014/main" id="{A1852D81-9CD2-8342-A865-F1FC4DE7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72" name="AutoShape 966">
                    <a:extLst>
                      <a:ext uri="{FF2B5EF4-FFF2-40B4-BE49-F238E27FC236}">
                        <a16:creationId xmlns:a16="http://schemas.microsoft.com/office/drawing/2014/main" id="{108E3B46-89A3-BF49-B0A1-1143515C5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73" name="AutoShape 967">
                    <a:extLst>
                      <a:ext uri="{FF2B5EF4-FFF2-40B4-BE49-F238E27FC236}">
                        <a16:creationId xmlns:a16="http://schemas.microsoft.com/office/drawing/2014/main" id="{EC7B04A0-DF7A-634B-9639-ECB3A2ECC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57" name="Freeform 968">
                  <a:extLst>
                    <a:ext uri="{FF2B5EF4-FFF2-40B4-BE49-F238E27FC236}">
                      <a16:creationId xmlns:a16="http://schemas.microsoft.com/office/drawing/2014/main" id="{CEABE947-354F-A444-B6A6-162F825E5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658" name="Group 969">
                  <a:extLst>
                    <a:ext uri="{FF2B5EF4-FFF2-40B4-BE49-F238E27FC236}">
                      <a16:creationId xmlns:a16="http://schemas.microsoft.com/office/drawing/2014/main" id="{C17DC2A8-1A2D-024C-81BB-C671F1D74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70" name="AutoShape 970">
                    <a:extLst>
                      <a:ext uri="{FF2B5EF4-FFF2-40B4-BE49-F238E27FC236}">
                        <a16:creationId xmlns:a16="http://schemas.microsoft.com/office/drawing/2014/main" id="{F160E30B-0993-AE40-BCC2-F036B6614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671" name="AutoShape 971">
                    <a:extLst>
                      <a:ext uri="{FF2B5EF4-FFF2-40B4-BE49-F238E27FC236}">
                        <a16:creationId xmlns:a16="http://schemas.microsoft.com/office/drawing/2014/main" id="{538FC7AE-F6DF-8747-A7AB-B6B79861F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659" name="Rectangle 972">
                  <a:extLst>
                    <a:ext uri="{FF2B5EF4-FFF2-40B4-BE49-F238E27FC236}">
                      <a16:creationId xmlns:a16="http://schemas.microsoft.com/office/drawing/2014/main" id="{B8C1B32E-8389-0C40-AC5D-FE4DC23D4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0" name="Freeform 973">
                  <a:extLst>
                    <a:ext uri="{FF2B5EF4-FFF2-40B4-BE49-F238E27FC236}">
                      <a16:creationId xmlns:a16="http://schemas.microsoft.com/office/drawing/2014/main" id="{C409700D-9137-5047-8DD1-2ADBEDCE3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1" name="Freeform 974">
                  <a:extLst>
                    <a:ext uri="{FF2B5EF4-FFF2-40B4-BE49-F238E27FC236}">
                      <a16:creationId xmlns:a16="http://schemas.microsoft.com/office/drawing/2014/main" id="{5B9FA4F0-FCB9-934A-B103-01E54A04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2" name="Oval 975">
                  <a:extLst>
                    <a:ext uri="{FF2B5EF4-FFF2-40B4-BE49-F238E27FC236}">
                      <a16:creationId xmlns:a16="http://schemas.microsoft.com/office/drawing/2014/main" id="{023DC606-4CC2-3F4F-9F3C-9273A59A4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3" name="Freeform 976">
                  <a:extLst>
                    <a:ext uri="{FF2B5EF4-FFF2-40B4-BE49-F238E27FC236}">
                      <a16:creationId xmlns:a16="http://schemas.microsoft.com/office/drawing/2014/main" id="{53BD9118-EC44-984F-BEE7-589634D0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4" name="AutoShape 977">
                  <a:extLst>
                    <a:ext uri="{FF2B5EF4-FFF2-40B4-BE49-F238E27FC236}">
                      <a16:creationId xmlns:a16="http://schemas.microsoft.com/office/drawing/2014/main" id="{EAE28A53-589D-8949-97F5-B64BCC5E9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5" name="AutoShape 978">
                  <a:extLst>
                    <a:ext uri="{FF2B5EF4-FFF2-40B4-BE49-F238E27FC236}">
                      <a16:creationId xmlns:a16="http://schemas.microsoft.com/office/drawing/2014/main" id="{B726ADB7-E2D7-4A4D-8A36-F54F820A7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6" name="Oval 979">
                  <a:extLst>
                    <a:ext uri="{FF2B5EF4-FFF2-40B4-BE49-F238E27FC236}">
                      <a16:creationId xmlns:a16="http://schemas.microsoft.com/office/drawing/2014/main" id="{72BFBA95-D735-264D-9CF3-6336547B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7" name="Oval 980">
                  <a:extLst>
                    <a:ext uri="{FF2B5EF4-FFF2-40B4-BE49-F238E27FC236}">
                      <a16:creationId xmlns:a16="http://schemas.microsoft.com/office/drawing/2014/main" id="{17EC0A8D-B065-BF41-B9E4-498E2464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8" name="Oval 981">
                  <a:extLst>
                    <a:ext uri="{FF2B5EF4-FFF2-40B4-BE49-F238E27FC236}">
                      <a16:creationId xmlns:a16="http://schemas.microsoft.com/office/drawing/2014/main" id="{D57BC389-6B5C-B547-B5A5-0A29CCF6C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9" name="Rectangle 982">
                  <a:extLst>
                    <a:ext uri="{FF2B5EF4-FFF2-40B4-BE49-F238E27FC236}">
                      <a16:creationId xmlns:a16="http://schemas.microsoft.com/office/drawing/2014/main" id="{B32EABF4-6F89-1849-A226-D1AAB432C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70" name="Freeform 2">
              <a:extLst>
                <a:ext uri="{FF2B5EF4-FFF2-40B4-BE49-F238E27FC236}">
                  <a16:creationId xmlns:a16="http://schemas.microsoft.com/office/drawing/2014/main" id="{3BB28199-D5FC-D443-8567-6C0DFD26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FAAA199-AEB8-E64A-B909-18FBC3F37878}"/>
                </a:ext>
              </a:extLst>
            </p:cNvPr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ABBCC09-F2C0-4C45-87E5-813EA3F60370}"/>
                </a:ext>
              </a:extLst>
            </p:cNvPr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AFB164F-4D28-5C4F-B4A4-CF779B610802}"/>
                </a:ext>
              </a:extLst>
            </p:cNvPr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CA14130F-9391-1649-BCE9-D4C5BF17E520}"/>
                </a:ext>
              </a:extLst>
            </p:cNvPr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9F6F123-ABA3-F044-9B04-6AA48EA0F9DE}"/>
                </a:ext>
              </a:extLst>
            </p:cNvPr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CE11005-F216-1D4E-B997-41E3293C9349}"/>
                </a:ext>
              </a:extLst>
            </p:cNvPr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7B22F5BD-70D2-8045-8E17-1709AE17C5EB}"/>
                </a:ext>
              </a:extLst>
            </p:cNvPr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473209B-0783-D043-91DD-0738BF606A6A}"/>
                </a:ext>
              </a:extLst>
            </p:cNvPr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24A91F2-B835-1641-AD58-010D594B46E6}"/>
                </a:ext>
              </a:extLst>
            </p:cNvPr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638" name="TextBox 399">
                <a:extLst>
                  <a:ext uri="{FF2B5EF4-FFF2-40B4-BE49-F238E27FC236}">
                    <a16:creationId xmlns:a16="http://schemas.microsoft.com/office/drawing/2014/main" id="{2DE4202B-F7AE-464D-85EF-3680ADAE9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data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sp>
            <p:nvSpPr>
              <p:cNvPr id="639" name="TextBox 400">
                <a:extLst>
                  <a:ext uri="{FF2B5EF4-FFF2-40B4-BE49-F238E27FC236}">
                    <a16:creationId xmlns:a16="http://schemas.microsoft.com/office/drawing/2014/main" id="{53016057-1EB1-8A4A-B611-EED63CFF8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EA6D2DB9-8854-0442-A96B-1D9E2F06B259}"/>
                  </a:ext>
                </a:extLst>
              </p:cNvPr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D9EF9FA8-A052-1E4B-8493-23C6F99BF5BD}"/>
                </a:ext>
              </a:extLst>
            </p:cNvPr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613" name="Group 401">
                <a:extLst>
                  <a:ext uri="{FF2B5EF4-FFF2-40B4-BE49-F238E27FC236}">
                    <a16:creationId xmlns:a16="http://schemas.microsoft.com/office/drawing/2014/main" id="{05A4BF94-4385-8842-B7E2-E973047C1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634" name="Rectangle 633">
                  <a:extLst>
                    <a:ext uri="{FF2B5EF4-FFF2-40B4-BE49-F238E27FC236}">
                      <a16:creationId xmlns:a16="http://schemas.microsoft.com/office/drawing/2014/main" id="{D5B3C7B3-62DD-5C45-A7D4-49AF6317073F}"/>
                    </a:ext>
                  </a:extLst>
                </p:cNvPr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3071C495-C991-484D-8473-774C4A4DE550}"/>
                    </a:ext>
                  </a:extLst>
                </p:cNvPr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9162B16E-CB2C-D447-9356-87B6C1626E8A}"/>
                    </a:ext>
                  </a:extLst>
                </p:cNvPr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72EF13CE-F094-AE46-8825-363CCE8D4D99}"/>
                    </a:ext>
                  </a:extLst>
                </p:cNvPr>
                <p:cNvCxnSpPr>
                  <a:stCxn id="634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4" name="Group 406">
                <a:extLst>
                  <a:ext uri="{FF2B5EF4-FFF2-40B4-BE49-F238E27FC236}">
                    <a16:creationId xmlns:a16="http://schemas.microsoft.com/office/drawing/2014/main" id="{0BA03DBB-9E31-ED41-B491-F9410189B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630" name="Rectangle 629">
                  <a:extLst>
                    <a:ext uri="{FF2B5EF4-FFF2-40B4-BE49-F238E27FC236}">
                      <a16:creationId xmlns:a16="http://schemas.microsoft.com/office/drawing/2014/main" id="{F1EFA42E-9EE1-2C42-B7FE-074F7E0718DD}"/>
                    </a:ext>
                  </a:extLst>
                </p:cNvPr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C24CBB58-24D5-8F4F-9DCA-1BD16C773AC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:a16="http://schemas.microsoft.com/office/drawing/2014/main" id="{6C95D30C-56CB-C54B-A1AA-B6796069204D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769665D5-2FA8-5949-BBD2-CB31A87F0C6A}"/>
                    </a:ext>
                  </a:extLst>
                </p:cNvPr>
                <p:cNvCxnSpPr>
                  <a:stCxn id="630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5" name="Group 411">
                <a:extLst>
                  <a:ext uri="{FF2B5EF4-FFF2-40B4-BE49-F238E27FC236}">
                    <a16:creationId xmlns:a16="http://schemas.microsoft.com/office/drawing/2014/main" id="{C2E0C0F0-A088-804B-8FC7-0223E6ACF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26" name="Rectangle 625">
                  <a:extLst>
                    <a:ext uri="{FF2B5EF4-FFF2-40B4-BE49-F238E27FC236}">
                      <a16:creationId xmlns:a16="http://schemas.microsoft.com/office/drawing/2014/main" id="{432910A3-D517-B541-8E55-8B64D1938FCA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7B39DF40-EF02-FE42-B7B6-8228C7C37D4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139037D7-D9A4-8849-A9AD-B0AF003AC93C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1175C58C-5928-2242-B6BA-9262716F374A}"/>
                    </a:ext>
                  </a:extLst>
                </p:cNvPr>
                <p:cNvCxnSpPr>
                  <a:stCxn id="626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6" name="Group 416">
                <a:extLst>
                  <a:ext uri="{FF2B5EF4-FFF2-40B4-BE49-F238E27FC236}">
                    <a16:creationId xmlns:a16="http://schemas.microsoft.com/office/drawing/2014/main" id="{83F96C8C-DAD5-EE46-B616-652B58803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26AA9474-8579-BB43-9D7F-A06CED135615}"/>
                    </a:ext>
                  </a:extLst>
                </p:cNvPr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EEF09EFB-9060-4A43-8519-AE0FB86E5704}"/>
                    </a:ext>
                  </a:extLst>
                </p:cNvPr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6DCF03A3-A7BB-D447-88ED-3F203BF06D2F}"/>
                    </a:ext>
                  </a:extLst>
                </p:cNvPr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436E5D85-A165-8F4C-8E01-98D7AB941B1A}"/>
                    </a:ext>
                  </a:extLst>
                </p:cNvPr>
                <p:cNvCxnSpPr>
                  <a:stCxn id="622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7" name="Group 421">
                <a:extLst>
                  <a:ext uri="{FF2B5EF4-FFF2-40B4-BE49-F238E27FC236}">
                    <a16:creationId xmlns:a16="http://schemas.microsoft.com/office/drawing/2014/main" id="{B3361BB7-7F3E-A244-9EEE-76BAF3743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9544BB1A-468F-EB42-B6D9-9D17394D11CB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E0C9CBDA-5A98-344F-9010-2ADC07A68287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6ABCC3E0-D16E-F045-B191-6DBE3FEDF800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ACAC7A61-3B84-D649-9CBA-582DC70E220C}"/>
                    </a:ext>
                  </a:extLst>
                </p:cNvPr>
                <p:cNvCxnSpPr>
                  <a:stCxn id="618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73E9270F-9772-3547-8D3A-075B55009534}"/>
                </a:ext>
              </a:extLst>
            </p:cNvPr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C206A3DD-781F-3F45-81D5-9EEC12668B4C}"/>
                  </a:ext>
                </a:extLst>
              </p:cNvPr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CE7F88D8-59A6-794C-B854-DAF873B26405}"/>
                  </a:ext>
                </a:extLst>
              </p:cNvPr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F0C62203-8E22-B24C-B44E-F016AA0DFF4C}"/>
                  </a:ext>
                </a:extLst>
              </p:cNvPr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F4BF3576-E79F-B648-84BB-B323AFF844E4}"/>
                  </a:ext>
                </a:extLst>
              </p:cNvPr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2A87492E-A6B9-F244-AAD3-9ABEDBD26626}"/>
                  </a:ext>
                </a:extLst>
              </p:cNvPr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8FC16B8F-6700-054C-A170-9BD03044165E}"/>
                  </a:ext>
                </a:extLst>
              </p:cNvPr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2BEE1A12-C335-1D4D-91C9-FEB6C1040ED7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4" name="Group 498">
                  <a:extLst>
                    <a:ext uri="{FF2B5EF4-FFF2-40B4-BE49-F238E27FC236}">
                      <a16:creationId xmlns:a16="http://schemas.microsoft.com/office/drawing/2014/main" id="{BEFE5E65-2A61-044F-9B93-9366C8CED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608" name="Oval 607">
                    <a:extLst>
                      <a:ext uri="{FF2B5EF4-FFF2-40B4-BE49-F238E27FC236}">
                        <a16:creationId xmlns:a16="http://schemas.microsoft.com/office/drawing/2014/main" id="{7AF13E97-5B0D-914A-8801-F1496B880FB8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98B014A3-18C1-6B43-897A-C8439EAF148C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:a16="http://schemas.microsoft.com/office/drawing/2014/main" id="{B004449A-6A4A-9C42-BE72-A9DF2160EC37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50B68D52-14FC-3D41-B18D-DACFF1DCDFC5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5822DF61-F7C6-3746-AA39-123010E3C5F3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5D920E34-9691-2C4D-AEA7-7E0C7835E894}"/>
                    </a:ext>
                  </a:extLst>
                </p:cNvPr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  <a:alpha val="62000"/>
                      </a:srgbClr>
                    </a:gs>
                    <a:gs pos="5400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DA168EF0-8DF1-8546-B1A6-90116F77408E}"/>
                    </a:ext>
                  </a:extLst>
                </p:cNvPr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AAAA830A-9E09-3744-8C30-8299A87C6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98" name="Group 504">
                  <a:extLst>
                    <a:ext uri="{FF2B5EF4-FFF2-40B4-BE49-F238E27FC236}">
                      <a16:creationId xmlns:a16="http://schemas.microsoft.com/office/drawing/2014/main" id="{420ED91E-6610-0642-B473-7E9816D867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6782D901-8338-474E-A671-E65AD225494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92891312-A067-2249-9EAB-2F8E46311B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A01101C7-610C-9C43-89AE-DBE1651E695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2" name="Freeform 601">
                    <a:extLst>
                      <a:ext uri="{FF2B5EF4-FFF2-40B4-BE49-F238E27FC236}">
                        <a16:creationId xmlns:a16="http://schemas.microsoft.com/office/drawing/2014/main" id="{EBACFFAE-6ECE-8C45-8C2A-01FA935653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3" name="Freeform 602">
                    <a:extLst>
                      <a:ext uri="{FF2B5EF4-FFF2-40B4-BE49-F238E27FC236}">
                        <a16:creationId xmlns:a16="http://schemas.microsoft.com/office/drawing/2014/main" id="{BDBC7A67-3BED-F947-BE5D-A359B60341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4" name="Freeform 603">
                    <a:extLst>
                      <a:ext uri="{FF2B5EF4-FFF2-40B4-BE49-F238E27FC236}">
                        <a16:creationId xmlns:a16="http://schemas.microsoft.com/office/drawing/2014/main" id="{BD3D6544-470D-3A40-B2A3-8578CA2941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5" name="Freeform 604">
                    <a:extLst>
                      <a:ext uri="{FF2B5EF4-FFF2-40B4-BE49-F238E27FC236}">
                        <a16:creationId xmlns:a16="http://schemas.microsoft.com/office/drawing/2014/main" id="{F7B36B8F-0877-D849-BC58-985D530F11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1B061F1-9EFA-EB4D-B63E-D2CEF36B3501}"/>
                      </a:ext>
                    </a:extLst>
                  </p:cNvPr>
                  <p:cNvCxnSpPr>
                    <a:endCxn id="601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ADFA37E7-94CA-D64E-990E-04A266FD092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8747774-2A84-8E48-BCCC-680836015C73}"/>
                  </a:ext>
                </a:extLst>
              </p:cNvPr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0D3EDF85-78E4-CE40-93B0-38AD4A67282F}"/>
                    </a:ext>
                  </a:extLst>
                </p:cNvPr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2A707CF0-2F93-B841-AF6A-CBBEAFA5E90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5" name="Group 552">
                  <a:extLst>
                    <a:ext uri="{FF2B5EF4-FFF2-40B4-BE49-F238E27FC236}">
                      <a16:creationId xmlns:a16="http://schemas.microsoft.com/office/drawing/2014/main" id="{FDAAEFEC-B4C2-F14D-AF89-9AF76CB97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8" name="Oval 587">
                    <a:extLst>
                      <a:ext uri="{FF2B5EF4-FFF2-40B4-BE49-F238E27FC236}">
                        <a16:creationId xmlns:a16="http://schemas.microsoft.com/office/drawing/2014/main" id="{11471EEA-C236-8945-B0D0-8DE6F9290AF4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44E3590E-E2F6-E149-B86A-CAB9B96983F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:a16="http://schemas.microsoft.com/office/drawing/2014/main" id="{78F60FB5-F746-324B-AD08-4B5084D26A36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8347E1A2-6B79-0F47-9BEA-21325C495F59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3B9F9A88-616E-7145-94F3-6C9E5DA22268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CE0E499F-CD57-9248-85F9-E6EF2BC502E0}"/>
                    </a:ext>
                  </a:extLst>
                </p:cNvPr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B694157C-0E59-4847-9731-83D537BBB6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8" name="Group 538">
                  <a:extLst>
                    <a:ext uri="{FF2B5EF4-FFF2-40B4-BE49-F238E27FC236}">
                      <a16:creationId xmlns:a16="http://schemas.microsoft.com/office/drawing/2014/main" id="{FE388113-11E0-A248-8C77-2655391DD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9" name="Oval 578">
                    <a:extLst>
                      <a:ext uri="{FF2B5EF4-FFF2-40B4-BE49-F238E27FC236}">
                        <a16:creationId xmlns:a16="http://schemas.microsoft.com/office/drawing/2014/main" id="{8031983F-D0B1-DC41-A955-F69C032A068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DB2973F2-646E-C545-8B3F-A7F83BEB1F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:a16="http://schemas.microsoft.com/office/drawing/2014/main" id="{7A0BD2F5-5524-9941-B040-271EF42401F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 581">
                    <a:extLst>
                      <a:ext uri="{FF2B5EF4-FFF2-40B4-BE49-F238E27FC236}">
                        <a16:creationId xmlns:a16="http://schemas.microsoft.com/office/drawing/2014/main" id="{3808222E-6976-2849-8198-52EAB41261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 582">
                    <a:extLst>
                      <a:ext uri="{FF2B5EF4-FFF2-40B4-BE49-F238E27FC236}">
                        <a16:creationId xmlns:a16="http://schemas.microsoft.com/office/drawing/2014/main" id="{E3544819-6599-5941-9A5E-283DEE88CE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Freeform 583">
                    <a:extLst>
                      <a:ext uri="{FF2B5EF4-FFF2-40B4-BE49-F238E27FC236}">
                        <a16:creationId xmlns:a16="http://schemas.microsoft.com/office/drawing/2014/main" id="{E3F1FBB8-47C0-8C40-B501-64DDACDE9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584">
                    <a:extLst>
                      <a:ext uri="{FF2B5EF4-FFF2-40B4-BE49-F238E27FC236}">
                        <a16:creationId xmlns:a16="http://schemas.microsoft.com/office/drawing/2014/main" id="{CC7E8100-4D16-DD42-B820-FF0B31D721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CABE86F7-A733-5348-B5AA-05E180EA4CEC}"/>
                      </a:ext>
                    </a:extLst>
                  </p:cNvPr>
                  <p:cNvCxnSpPr>
                    <a:endCxn id="581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8EBB7CFB-D9EF-6A4F-8BB3-01A260C40FC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2D387945-1C2E-A54C-AF08-01FF98DFCB25}"/>
                  </a:ext>
                </a:extLst>
              </p:cNvPr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2AB4406B-3E57-C040-9929-5C1F1DFCB1B6}"/>
                    </a:ext>
                  </a:extLst>
                </p:cNvPr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D5694302-C820-DB49-913E-76386804F4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5" name="Group 580">
                  <a:extLst>
                    <a:ext uri="{FF2B5EF4-FFF2-40B4-BE49-F238E27FC236}">
                      <a16:creationId xmlns:a16="http://schemas.microsoft.com/office/drawing/2014/main" id="{880E26E9-4F26-7B47-82A2-65DCFCFEC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0EFD00C3-D43E-7746-A04D-28A67D81F82D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0CD04171-1B9E-254F-BF2C-E05ABF9CFD82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:a16="http://schemas.microsoft.com/office/drawing/2014/main" id="{E5A35E0D-E38B-424D-9954-67704936033A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71" name="Straight Connector 570">
                    <a:extLst>
                      <a:ext uri="{FF2B5EF4-FFF2-40B4-BE49-F238E27FC236}">
                        <a16:creationId xmlns:a16="http://schemas.microsoft.com/office/drawing/2014/main" id="{67E7EF0A-EF67-E24C-AF52-59A1FE58A19E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:a16="http://schemas.microsoft.com/office/drawing/2014/main" id="{1B128C0E-0B26-B94B-BCF4-7A823EFA9887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7B6AA796-9260-9442-9CC0-184B8E214160}"/>
                    </a:ext>
                  </a:extLst>
                </p:cNvPr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84ABC70C-BEF4-9E49-9DC3-DC20B6B156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8" name="Group 568">
                  <a:extLst>
                    <a:ext uri="{FF2B5EF4-FFF2-40B4-BE49-F238E27FC236}">
                      <a16:creationId xmlns:a16="http://schemas.microsoft.com/office/drawing/2014/main" id="{6B4D34BC-5852-FB46-B0F5-AC1664F47F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:a16="http://schemas.microsoft.com/office/drawing/2014/main" id="{5D34FBE9-A733-1B4B-898C-3F7C483851E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94FE7F71-D345-C946-BE50-8C4E5A30EE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2F9EF38E-6AC3-F943-BB85-D009A1CDD95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:a16="http://schemas.microsoft.com/office/drawing/2014/main" id="{967D797A-C311-864A-A373-A41C00D2C1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:a16="http://schemas.microsoft.com/office/drawing/2014/main" id="{1FE3B5C7-2735-2046-95DC-CFFEC7C377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:a16="http://schemas.microsoft.com/office/drawing/2014/main" id="{A6F43262-D44B-4042-A4C2-690F4F9546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 564">
                    <a:extLst>
                      <a:ext uri="{FF2B5EF4-FFF2-40B4-BE49-F238E27FC236}">
                        <a16:creationId xmlns:a16="http://schemas.microsoft.com/office/drawing/2014/main" id="{D0A9237E-ECBF-C64D-9BA4-E57E3FB22C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4A63F622-129C-FF42-8DB0-D47E825BF76F}"/>
                      </a:ext>
                    </a:extLst>
                  </p:cNvPr>
                  <p:cNvCxnSpPr>
                    <a:endCxn id="56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:a16="http://schemas.microsoft.com/office/drawing/2014/main" id="{56B6B7EC-AD55-904F-A5C4-487028A50DE1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AEA1FBC6-7A51-F34C-BAB9-FAE4C4A6D941}"/>
                  </a:ext>
                </a:extLst>
              </p:cNvPr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CF1D624-DA31-F24B-AEF9-E141494D48E0}"/>
                    </a:ext>
                  </a:extLst>
                </p:cNvPr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5B16137A-740F-BC46-83AC-69F8BFD9547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5" name="Group 607">
                  <a:extLst>
                    <a:ext uri="{FF2B5EF4-FFF2-40B4-BE49-F238E27FC236}">
                      <a16:creationId xmlns:a16="http://schemas.microsoft.com/office/drawing/2014/main" id="{FD8EE77E-118D-C249-BDF7-4E03E883B2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48" name="Oval 547">
                    <a:extLst>
                      <a:ext uri="{FF2B5EF4-FFF2-40B4-BE49-F238E27FC236}">
                        <a16:creationId xmlns:a16="http://schemas.microsoft.com/office/drawing/2014/main" id="{0BB43A8A-845F-CC42-9DC8-9B4E62E491C5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:a16="http://schemas.microsoft.com/office/drawing/2014/main" id="{96E9EB72-0350-2747-8FA7-76136E81AC9E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:a16="http://schemas.microsoft.com/office/drawing/2014/main" id="{DC881CB7-FE4D-FE4E-9748-772252188AFC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DC53FF37-2520-714E-A5BF-60112FCB0A0F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F9EBA973-5DC1-5B47-A5ED-90005F54FCC1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A3FB46FE-169F-9140-96C3-C42E33AE2B64}"/>
                    </a:ext>
                  </a:extLst>
                </p:cNvPr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0BBC2230-3F6E-904C-82D1-AFD95679B9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8" name="Group 595">
                  <a:extLst>
                    <a:ext uri="{FF2B5EF4-FFF2-40B4-BE49-F238E27FC236}">
                      <a16:creationId xmlns:a16="http://schemas.microsoft.com/office/drawing/2014/main" id="{40399425-521B-D643-BE12-A19AB347E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16553013-EA2E-8E41-A3E1-BCCE9E93E4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9C37324D-607E-3C4F-B41E-B506DD7939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56B0875A-352E-6D44-96CE-1E964E7E219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Freeform 541">
                    <a:extLst>
                      <a:ext uri="{FF2B5EF4-FFF2-40B4-BE49-F238E27FC236}">
                        <a16:creationId xmlns:a16="http://schemas.microsoft.com/office/drawing/2014/main" id="{8F706B2B-AE93-AC43-93E0-E39EB9FF2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Freeform 542">
                    <a:extLst>
                      <a:ext uri="{FF2B5EF4-FFF2-40B4-BE49-F238E27FC236}">
                        <a16:creationId xmlns:a16="http://schemas.microsoft.com/office/drawing/2014/main" id="{B3A368EC-FB0F-C941-9F6C-A864AA0C9C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4" name="Freeform 543">
                    <a:extLst>
                      <a:ext uri="{FF2B5EF4-FFF2-40B4-BE49-F238E27FC236}">
                        <a16:creationId xmlns:a16="http://schemas.microsoft.com/office/drawing/2014/main" id="{62A4A154-7D82-9F47-A026-0EF36FD06F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5" name="Freeform 544">
                    <a:extLst>
                      <a:ext uri="{FF2B5EF4-FFF2-40B4-BE49-F238E27FC236}">
                        <a16:creationId xmlns:a16="http://schemas.microsoft.com/office/drawing/2014/main" id="{AB530AB4-C345-9044-9301-3A357686F4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5FD2DEA2-62A9-E743-BEEC-CD991F286F26}"/>
                      </a:ext>
                    </a:extLst>
                  </p:cNvPr>
                  <p:cNvCxnSpPr>
                    <a:endCxn id="54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:a16="http://schemas.microsoft.com/office/drawing/2014/main" id="{850092CD-EBE9-B646-8198-BB6C1648DD5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3A07B75A-34AD-5A45-98BD-BFCD05A6AA2E}"/>
                  </a:ext>
                </a:extLst>
              </p:cNvPr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6C8D1614-7BF6-4642-94A3-70C36CEC484D}"/>
                    </a:ext>
                  </a:extLst>
                </p:cNvPr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32DB3177-D80A-9145-9497-28FB784056C2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5" name="Group 634">
                  <a:extLst>
                    <a:ext uri="{FF2B5EF4-FFF2-40B4-BE49-F238E27FC236}">
                      <a16:creationId xmlns:a16="http://schemas.microsoft.com/office/drawing/2014/main" id="{65A47B5E-F2CB-594A-BD58-9FE922EB7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528" name="Oval 527">
                    <a:extLst>
                      <a:ext uri="{FF2B5EF4-FFF2-40B4-BE49-F238E27FC236}">
                        <a16:creationId xmlns:a16="http://schemas.microsoft.com/office/drawing/2014/main" id="{45BE5BB6-0C1F-544E-BE74-9A2D5A63315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1D8B9DD8-1DBF-E041-8295-DA296B4603A2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5B84D8CD-13B2-604E-A807-752EADAA8871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1" name="Straight Connector 530">
                    <a:extLst>
                      <a:ext uri="{FF2B5EF4-FFF2-40B4-BE49-F238E27FC236}">
                        <a16:creationId xmlns:a16="http://schemas.microsoft.com/office/drawing/2014/main" id="{885A366E-444E-DA46-8EBD-35F1EDEB77BC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:a16="http://schemas.microsoft.com/office/drawing/2014/main" id="{B97A9CB5-23BF-0847-BE36-C0AF41F70C8E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FC15DD5A-EE50-1644-8973-B09EB47B67C3}"/>
                    </a:ext>
                  </a:extLst>
                </p:cNvPr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0305C96B-82C7-0249-9E17-769E23D456F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8" name="Group 622">
                  <a:extLst>
                    <a:ext uri="{FF2B5EF4-FFF2-40B4-BE49-F238E27FC236}">
                      <a16:creationId xmlns:a16="http://schemas.microsoft.com/office/drawing/2014/main" id="{94B7DBD3-7C78-E643-B3AD-C12BF3785F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690EA313-FF31-164F-A140-DA76903CEE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:a16="http://schemas.microsoft.com/office/drawing/2014/main" id="{2DCFC1EE-52F6-854A-A387-9D86ECA08E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EDF9F22D-ACC3-4B43-911D-B350B36A10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Freeform 521">
                    <a:extLst>
                      <a:ext uri="{FF2B5EF4-FFF2-40B4-BE49-F238E27FC236}">
                        <a16:creationId xmlns:a16="http://schemas.microsoft.com/office/drawing/2014/main" id="{8CF6B37B-AFBE-9B42-A8EC-EABBAA0F3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Freeform 522">
                    <a:extLst>
                      <a:ext uri="{FF2B5EF4-FFF2-40B4-BE49-F238E27FC236}">
                        <a16:creationId xmlns:a16="http://schemas.microsoft.com/office/drawing/2014/main" id="{30213B45-E211-5443-B77E-230CD6148D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Freeform 523">
                    <a:extLst>
                      <a:ext uri="{FF2B5EF4-FFF2-40B4-BE49-F238E27FC236}">
                        <a16:creationId xmlns:a16="http://schemas.microsoft.com/office/drawing/2014/main" id="{B930A525-545D-E642-9A1E-6D046A6D2C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reeform 524">
                    <a:extLst>
                      <a:ext uri="{FF2B5EF4-FFF2-40B4-BE49-F238E27FC236}">
                        <a16:creationId xmlns:a16="http://schemas.microsoft.com/office/drawing/2014/main" id="{1674387C-B8F4-F14B-B7E1-D2FDD29687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26" name="Straight Connector 525">
                    <a:extLst>
                      <a:ext uri="{FF2B5EF4-FFF2-40B4-BE49-F238E27FC236}">
                        <a16:creationId xmlns:a16="http://schemas.microsoft.com/office/drawing/2014/main" id="{85CD0036-C123-AD4B-A4C0-02919E87D4DB}"/>
                      </a:ext>
                    </a:extLst>
                  </p:cNvPr>
                  <p:cNvCxnSpPr>
                    <a:endCxn id="521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:a16="http://schemas.microsoft.com/office/drawing/2014/main" id="{1FCCF148-D802-1942-98F3-63D5085B4BF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7E16A9B2-D371-204F-AABD-8317E9888A24}"/>
                </a:ext>
              </a:extLst>
            </p:cNvPr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AEDE3C7B-8790-4A43-879D-14C0ACD895D7}"/>
                  </a:ext>
                </a:extLst>
              </p:cNvPr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09F6053F-3E13-7148-AE5E-2C810815FF3A}"/>
                  </a:ext>
                </a:extLst>
              </p:cNvPr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500" name="Straight Arrow Connector 499">
                <a:extLst>
                  <a:ext uri="{FF2B5EF4-FFF2-40B4-BE49-F238E27FC236}">
                    <a16:creationId xmlns:a16="http://schemas.microsoft.com/office/drawing/2014/main" id="{4965AD51-16F6-C94B-BC66-CDD2DE6A9D25}"/>
                  </a:ext>
                </a:extLst>
              </p:cNvPr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1" name="Straight Arrow Connector 500">
                <a:extLst>
                  <a:ext uri="{FF2B5EF4-FFF2-40B4-BE49-F238E27FC236}">
                    <a16:creationId xmlns:a16="http://schemas.microsoft.com/office/drawing/2014/main" id="{A35133F6-41E2-CE4A-8391-4C802A099353}"/>
                  </a:ext>
                </a:extLst>
              </p:cNvPr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2" name="Straight Arrow Connector 501">
                <a:extLst>
                  <a:ext uri="{FF2B5EF4-FFF2-40B4-BE49-F238E27FC236}">
                    <a16:creationId xmlns:a16="http://schemas.microsoft.com/office/drawing/2014/main" id="{CD05D69D-4C5E-A54C-A979-991C2A28175E}"/>
                  </a:ext>
                </a:extLst>
              </p:cNvPr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383" name="Group 347">
              <a:extLst>
                <a:ext uri="{FF2B5EF4-FFF2-40B4-BE49-F238E27FC236}">
                  <a16:creationId xmlns:a16="http://schemas.microsoft.com/office/drawing/2014/main" id="{FE3B11D9-3386-024F-9930-5028862A6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5A16FCC8-1633-0F4A-AF51-5A0A7FE45514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B519904C-1E17-C942-8BA9-0E8AB5079FBB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EFB13E26-3B41-9749-8519-C459963D2013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EBC82CCD-F9E5-9848-AD05-9CD917C4153B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CA26AE87-8F1A-0446-8346-27E9411E71B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A9435622-957B-2049-B9C4-D47B10BCEFD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:a16="http://schemas.microsoft.com/office/drawing/2014/main" id="{7C7BD66C-4B7E-A245-B0B0-68D4770B836B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AAD20102-9CAC-A94D-938A-4737F5BDF52B}"/>
                  </a:ext>
                </a:extLst>
              </p:cNvPr>
              <p:cNvCxnSpPr>
                <a:endCxn id="49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2FAD383B-123F-DC43-9C3D-E4BC3F030080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4" name="Group 347">
              <a:extLst>
                <a:ext uri="{FF2B5EF4-FFF2-40B4-BE49-F238E27FC236}">
                  <a16:creationId xmlns:a16="http://schemas.microsoft.com/office/drawing/2014/main" id="{1FA128A4-E7D2-0F47-8B8A-D227ADE12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AB3681F7-659D-C24E-A38A-0FDB7554EA5C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7B2EBB36-6458-5E4B-BDD9-19B1C22389E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F4C31DA-5FE9-984F-9A0A-1E09D14FE08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C146674E-5B35-BF4A-95DA-E92D42A8175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B03ED2CC-7625-A940-9A57-28C483BA5A6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2F1ABB92-F0A5-E246-9416-195DA002358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2CF5432E-D32E-E14F-A34A-56CDAF8AAA9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0FE726C9-E272-5543-B953-93C4B3CA7BF2}"/>
                  </a:ext>
                </a:extLst>
              </p:cNvPr>
              <p:cNvCxnSpPr>
                <a:endCxn id="4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D0496554-D8D1-8948-BABA-94B195EA9D3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5" name="Group 347">
              <a:extLst>
                <a:ext uri="{FF2B5EF4-FFF2-40B4-BE49-F238E27FC236}">
                  <a16:creationId xmlns:a16="http://schemas.microsoft.com/office/drawing/2014/main" id="{6668F938-851E-AB41-8568-976ACF90B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AAA12AB3-54BB-0441-9A6C-077BF17E70F2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542CBF52-AB3D-B547-9EB4-6268801280FE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62F9DC56-CA45-5E4C-ADDA-2ADC825CE2E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:a16="http://schemas.microsoft.com/office/drawing/2014/main" id="{BC1AC39B-3AE0-3C42-ADA6-3653BBC5B2A7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CBEC19FB-844D-F14C-87CD-AFFDF31314DC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F3726C02-E914-F24E-9979-850362049A6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E7F76CCB-DC14-5D47-BBBB-5D1839BC1450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012FA502-1BF1-0E42-8A23-456008B708CD}"/>
                  </a:ext>
                </a:extLst>
              </p:cNvPr>
              <p:cNvCxnSpPr>
                <a:endCxn id="4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5DE96D85-712C-B94D-9E53-0E42305E578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6" name="Group 347">
              <a:extLst>
                <a:ext uri="{FF2B5EF4-FFF2-40B4-BE49-F238E27FC236}">
                  <a16:creationId xmlns:a16="http://schemas.microsoft.com/office/drawing/2014/main" id="{83A1C232-E62A-BF4A-8DB9-187CA2461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17919704-9ABE-9546-BBD5-8DF01F7AD80B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BE82DA0E-A4BD-1C43-A0A2-6227CBD1993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749CFC56-7919-9041-AA3A-D60B7F0B69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27DD30A4-67D5-F04D-90C5-99D1EFA6914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5EFC06E9-A829-5D4B-AFB1-41BA4A45C59F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3D44CCC7-9CD1-E348-ABEF-BBD848DFB54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A4975792-3908-CB49-9B54-BD948E29A807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D4F3E613-F206-2944-B44D-3EDDF052D577}"/>
                  </a:ext>
                </a:extLst>
              </p:cNvPr>
              <p:cNvCxnSpPr>
                <a:endCxn id="4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B3C6B2A4-7631-2046-85C3-980D6CE39C6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7" name="Group 347">
              <a:extLst>
                <a:ext uri="{FF2B5EF4-FFF2-40B4-BE49-F238E27FC236}">
                  <a16:creationId xmlns:a16="http://schemas.microsoft.com/office/drawing/2014/main" id="{AB634BE5-57A9-CD40-A582-3EC1DA74F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071D573E-69EB-C64A-B32E-BAEDA36F05CD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2AA2F495-D440-3942-89E6-B98ADF2EEF2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66CFAFD9-9285-6C4E-A3DD-30BDB42BB8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7FAC9A44-D290-E446-8AFD-1995F67184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5126B8E7-87D6-9244-B06D-DD2BCCF91A00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33C8C3AA-A46D-7042-9C20-C4798335AF85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3E27A51E-B896-6F41-BE51-9A8122856722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2D23564A-0E97-694E-AEE5-518E2024AEE1}"/>
                  </a:ext>
                </a:extLst>
              </p:cNvPr>
              <p:cNvCxnSpPr>
                <a:endCxn id="4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C8A2EE84-1A08-2248-99EE-3B6F3EAB19E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E674E711-B543-E349-9437-4123F003C12E}"/>
                </a:ext>
              </a:extLst>
            </p:cNvPr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62D36AE2-BF21-804C-B67A-91B7A6C2193D}"/>
                  </a:ext>
                </a:extLst>
              </p:cNvPr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8EE6B087-D830-FE4F-AAD6-E1A2BAA9FE8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47CCD83D-A4A7-784F-A36F-834C748A5646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TextBox 389">
                  <a:extLst>
                    <a:ext uri="{FF2B5EF4-FFF2-40B4-BE49-F238E27FC236}">
                      <a16:creationId xmlns:a16="http://schemas.microsoft.com/office/drawing/2014/main" id="{9C856663-ED44-084E-BE50-F682BBA775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Remote Controller</a:t>
                  </a:r>
                </a:p>
              </p:txBody>
            </p: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81B736A2-639C-5045-9469-BBFF1FDAFC95}"/>
                  </a:ext>
                </a:extLst>
              </p:cNvPr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7255FCAB-97CA-B947-8E8A-0A13FD397DC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61B8CC61-7E0C-EE46-9388-0895CB146C0C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TextBox 389">
                  <a:extLst>
                    <a:ext uri="{FF2B5EF4-FFF2-40B4-BE49-F238E27FC236}">
                      <a16:creationId xmlns:a16="http://schemas.microsoft.com/office/drawing/2014/main" id="{753C8794-6C3E-A946-98F0-0A4574B68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F6E58E7F-3C3B-6B42-95B1-9AED236D83A8}"/>
                  </a:ext>
                </a:extLst>
              </p:cNvPr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B5462F2E-F700-E74E-8777-989C222F6B17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3A8D5BD0-5AF9-F047-A2A5-74B21E482F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76278212-AACF-EA41-ABEC-BADB5287BB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4" name="TextBox 389">
                  <a:extLst>
                    <a:ext uri="{FF2B5EF4-FFF2-40B4-BE49-F238E27FC236}">
                      <a16:creationId xmlns:a16="http://schemas.microsoft.com/office/drawing/2014/main" id="{07D62407-09DE-4446-A991-94479991A7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4D1B0CFF-CE53-8E44-985B-C5516AC59054}"/>
                  </a:ext>
                </a:extLst>
              </p:cNvPr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E9FE6041-3130-EB4F-8BC7-1EE9AB973D5F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5B86D724-BC2B-BD40-B41F-B06FDAB2E4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25D22206-7FA6-1144-B6AC-B857637AF3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" name="TextBox 389">
                  <a:extLst>
                    <a:ext uri="{FF2B5EF4-FFF2-40B4-BE49-F238E27FC236}">
                      <a16:creationId xmlns:a16="http://schemas.microsoft.com/office/drawing/2014/main" id="{2D5FEB66-58AA-9E4B-AD71-EA4750A833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9D109E0A-BCFA-E94A-BF8F-93D3F96B54CC}"/>
                  </a:ext>
                </a:extLst>
              </p:cNvPr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640672AD-E981-1643-871D-AD8A67139540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7" name="Oval 436">
                    <a:extLst>
                      <a:ext uri="{FF2B5EF4-FFF2-40B4-BE49-F238E27FC236}">
                        <a16:creationId xmlns:a16="http://schemas.microsoft.com/office/drawing/2014/main" id="{294A370C-785F-404E-8135-30826A70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:a16="http://schemas.microsoft.com/office/drawing/2014/main" id="{E67022FB-D28B-0E44-9B6D-DD8092F2F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6" name="TextBox 389">
                  <a:extLst>
                    <a:ext uri="{FF2B5EF4-FFF2-40B4-BE49-F238E27FC236}">
                      <a16:creationId xmlns:a16="http://schemas.microsoft.com/office/drawing/2014/main" id="{2A590B0D-6FC1-9149-A279-05645BBC3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0326EFB3-34F4-754B-86E7-7F4C53B7BE4A}"/>
                  </a:ext>
                </a:extLst>
              </p:cNvPr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887B5438-FD39-FF45-94F4-501001587C74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6FF89616-28C7-BA4C-A7CF-F285884667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DE898B76-72BE-1941-BD61-33F2BA1779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2" name="TextBox 389">
                  <a:extLst>
                    <a:ext uri="{FF2B5EF4-FFF2-40B4-BE49-F238E27FC236}">
                      <a16:creationId xmlns:a16="http://schemas.microsoft.com/office/drawing/2014/main" id="{FC2D41BB-76AF-5143-8519-F85BA5D046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5E8E5875-4EBA-4349-B27C-7F45D2F51E62}"/>
                </a:ext>
              </a:extLst>
            </p:cNvPr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390" name="Group 554">
                <a:extLst>
                  <a:ext uri="{FF2B5EF4-FFF2-40B4-BE49-F238E27FC236}">
                    <a16:creationId xmlns:a16="http://schemas.microsoft.com/office/drawing/2014/main" id="{81B6EE14-CC27-744A-A051-4E03FA7FB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C110861B-9F39-1F44-A2C4-E4F16FCAC279}"/>
                    </a:ext>
                  </a:extLst>
                </p:cNvPr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DD0A76D0-D1B5-C448-A6EF-5CBA826076A3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3D867651-027E-ED40-9FF0-8C7FDE56A1AD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38A884CE-9A37-D940-B4A8-9D4D87274982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F72B6516-301E-294C-BD5A-03CB25199EE7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5E23C2C4-4FEE-1D40-BD08-52071DA681C7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1" name="Group 554">
                <a:extLst>
                  <a:ext uri="{FF2B5EF4-FFF2-40B4-BE49-F238E27FC236}">
                    <a16:creationId xmlns:a16="http://schemas.microsoft.com/office/drawing/2014/main" id="{8984DC81-21F8-1546-9659-CE7B16A68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354DD063-2794-1643-A5E7-9E49377960D6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16208DC2-6B8A-2448-84E0-DB0EF734E2E0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9617AE01-3C7B-7E42-9676-0C68B7ECCAE6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C47DC652-BD0C-3F46-86D7-ECC9AD1D79D2}"/>
                    </a:ext>
                  </a:extLst>
                </p:cNvPr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3B014B56-FED6-4E48-99C5-5A79ADD94CC4}"/>
                    </a:ext>
                  </a:extLst>
                </p:cNvPr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468D05CF-FA4F-A948-B610-7F2761E0FD51}"/>
                    </a:ext>
                  </a:extLst>
                </p:cNvPr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2" name="Group 554">
                <a:extLst>
                  <a:ext uri="{FF2B5EF4-FFF2-40B4-BE49-F238E27FC236}">
                    <a16:creationId xmlns:a16="http://schemas.microsoft.com/office/drawing/2014/main" id="{A996263E-DE9E-0842-A205-EB674D3E0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0ED24C96-9484-4B4E-B94F-7B96917BDD0F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B0981132-3978-A74C-92CF-3B326EA8CF91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32807344-875D-7B41-B999-7AB2EF8D8CFB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0986A014-650F-3149-8526-CB72AA722F05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CCA2E2B5-01CD-7B4F-94D5-1422002B0E7E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C5F10C1C-2C2D-AF46-9C32-C36601C56B52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3" name="Group 554">
                <a:extLst>
                  <a:ext uri="{FF2B5EF4-FFF2-40B4-BE49-F238E27FC236}">
                    <a16:creationId xmlns:a16="http://schemas.microsoft.com/office/drawing/2014/main" id="{C13C551E-2854-8946-A50E-F2DE3B946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9056E92-3704-A64A-8AC6-8AE37C0DE9FD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42F13AA3-2FB6-1448-A47B-8DFED40933BC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E77A16B9-9E1B-264D-B761-C2F6E72E8944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16553DD0-7CED-E54F-86EB-21CD0B109D8B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E9065049-61A7-D445-8F3A-CF75B01E536C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74894E9C-A6C4-6A4A-AB4E-52ACBB1D5460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4" name="Group 554">
                <a:extLst>
                  <a:ext uri="{FF2B5EF4-FFF2-40B4-BE49-F238E27FC236}">
                    <a16:creationId xmlns:a16="http://schemas.microsoft.com/office/drawing/2014/main" id="{1A94EF4C-7B4A-A442-9223-24BE151A8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EF7021D4-6C50-FE4F-99DD-7E97E97A6213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F3A4AB08-E85D-1B4D-8B63-B23CC80E42EB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9C1A2807-7BAE-6C42-B615-F35AC6152D59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155E58FB-2047-8242-96E3-E6496B245893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76E85654-AB3D-5C4E-A804-425C02BD2C31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E71B59FA-2416-4440-955A-A071C311CFAC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8973FC0F-0FC1-A246-BFD1-84BF1EF9A853}"/>
              </a:ext>
            </a:extLst>
          </p:cNvPr>
          <p:cNvGrpSpPr/>
          <p:nvPr/>
        </p:nvGrpSpPr>
        <p:grpSpPr>
          <a:xfrm>
            <a:off x="200416" y="5099428"/>
            <a:ext cx="4112251" cy="1370966"/>
            <a:chOff x="-1402915" y="4974167"/>
            <a:chExt cx="4112251" cy="1370966"/>
          </a:xfrm>
        </p:grpSpPr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08BF04B4-6075-A84B-8EC3-DF7DDD551004}"/>
                </a:ext>
              </a:extLst>
            </p:cNvPr>
            <p:cNvSpPr txBox="1"/>
            <p:nvPr/>
          </p:nvSpPr>
          <p:spPr>
            <a:xfrm>
              <a:off x="-1402915" y="5588003"/>
              <a:ext cx="411225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1: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generalized “flow-based” forwarding (e.g., OpenFlow)</a:t>
              </a:r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3A62419-3EC1-4842-8B5B-F8E1858F6A37}"/>
                </a:ext>
              </a:extLst>
            </p:cNvPr>
            <p:cNvCxnSpPr>
              <a:cxnSpLocks/>
              <a:stCxn id="711" idx="0"/>
            </p:cNvCxnSpPr>
            <p:nvPr/>
          </p:nvCxnSpPr>
          <p:spPr bwMode="auto">
            <a:xfrm flipV="1">
              <a:off x="653211" y="4974167"/>
              <a:ext cx="1505789" cy="613836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AAAF29D5-9601-CF43-8C05-901671240D68}"/>
              </a:ext>
            </a:extLst>
          </p:cNvPr>
          <p:cNvGrpSpPr/>
          <p:nvPr/>
        </p:nvGrpSpPr>
        <p:grpSpPr>
          <a:xfrm>
            <a:off x="9193527" y="3631579"/>
            <a:ext cx="2831459" cy="1311728"/>
            <a:chOff x="69488" y="5026085"/>
            <a:chExt cx="4347805" cy="1311728"/>
          </a:xfrm>
        </p:grpSpPr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FE50FC28-F437-0344-9C2D-2FDDA8A95DAE}"/>
                </a:ext>
              </a:extLst>
            </p:cNvPr>
            <p:cNvSpPr txBox="1"/>
            <p:nvPr/>
          </p:nvSpPr>
          <p:spPr>
            <a:xfrm>
              <a:off x="69488" y="5580683"/>
              <a:ext cx="434780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2.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control, data plane separation</a:t>
              </a:r>
            </a:p>
          </p:txBody>
        </p: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AB94C55F-5325-1444-88FB-722BF41A6EED}"/>
                </a:ext>
              </a:extLst>
            </p:cNvPr>
            <p:cNvCxnSpPr>
              <a:cxnSpLocks/>
              <a:stCxn id="714" idx="0"/>
            </p:cNvCxnSpPr>
            <p:nvPr/>
          </p:nvCxnSpPr>
          <p:spPr bwMode="auto">
            <a:xfrm flipH="1" flipV="1">
              <a:off x="1351777" y="5026085"/>
              <a:ext cx="891615" cy="554598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6" name="TextBox 715">
            <a:extLst>
              <a:ext uri="{FF2B5EF4-FFF2-40B4-BE49-F238E27FC236}">
                <a16:creationId xmlns:a16="http://schemas.microsoft.com/office/drawing/2014/main" id="{DC87C3CB-DAE1-4642-A18C-C358079613E1}"/>
              </a:ext>
            </a:extLst>
          </p:cNvPr>
          <p:cNvSpPr txBox="1"/>
          <p:nvPr/>
        </p:nvSpPr>
        <p:spPr>
          <a:xfrm>
            <a:off x="8661128" y="1214433"/>
            <a:ext cx="33262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3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control plane functions external to data-plane switches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A4E79431-B0A1-424A-994E-6C3A3C35D682}"/>
              </a:ext>
            </a:extLst>
          </p:cNvPr>
          <p:cNvCxnSpPr/>
          <p:nvPr/>
        </p:nvCxnSpPr>
        <p:spPr bwMode="auto">
          <a:xfrm flipV="1">
            <a:off x="8275367" y="1593599"/>
            <a:ext cx="618473" cy="645305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" name="Oval 717">
            <a:extLst>
              <a:ext uri="{FF2B5EF4-FFF2-40B4-BE49-F238E27FC236}">
                <a16:creationId xmlns:a16="http://schemas.microsoft.com/office/drawing/2014/main" id="{D081AC31-01FF-274A-A3CC-61340B69FEDE}"/>
              </a:ext>
            </a:extLst>
          </p:cNvPr>
          <p:cNvSpPr/>
          <p:nvPr/>
        </p:nvSpPr>
        <p:spPr bwMode="auto">
          <a:xfrm>
            <a:off x="3619093" y="1435386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51428A79-BB50-854B-9121-C9E4D1876557}"/>
              </a:ext>
            </a:extLst>
          </p:cNvPr>
          <p:cNvSpPr/>
          <p:nvPr/>
        </p:nvSpPr>
        <p:spPr bwMode="auto">
          <a:xfrm>
            <a:off x="4618114" y="1426539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DC70C71B-F844-7F49-AB26-0B4E22A896D0}"/>
              </a:ext>
            </a:extLst>
          </p:cNvPr>
          <p:cNvSpPr/>
          <p:nvPr/>
        </p:nvSpPr>
        <p:spPr bwMode="auto">
          <a:xfrm>
            <a:off x="7431318" y="1417694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1064F1A9-6515-434B-A35C-622C7DCD2543}"/>
              </a:ext>
            </a:extLst>
          </p:cNvPr>
          <p:cNvSpPr txBox="1"/>
          <p:nvPr/>
        </p:nvSpPr>
        <p:spPr>
          <a:xfrm>
            <a:off x="6236542" y="119079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</a:t>
            </a:r>
          </a:p>
        </p:txBody>
      </p: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E5214BD8-C000-224E-8C7D-B3610D784CAA}"/>
              </a:ext>
            </a:extLst>
          </p:cNvPr>
          <p:cNvCxnSpPr/>
          <p:nvPr/>
        </p:nvCxnSpPr>
        <p:spPr bwMode="auto">
          <a:xfrm flipV="1">
            <a:off x="8228340" y="1594833"/>
            <a:ext cx="663883" cy="1006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6" name="TextBox 725">
            <a:extLst>
              <a:ext uri="{FF2B5EF4-FFF2-40B4-BE49-F238E27FC236}">
                <a16:creationId xmlns:a16="http://schemas.microsoft.com/office/drawing/2014/main" id="{DC680172-6486-D24B-A48C-E405688C7041}"/>
              </a:ext>
            </a:extLst>
          </p:cNvPr>
          <p:cNvSpPr txBox="1"/>
          <p:nvPr/>
        </p:nvSpPr>
        <p:spPr>
          <a:xfrm>
            <a:off x="3617055" y="1431666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routing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5B694A56-9AC5-0343-9AF5-205254784FFA}"/>
              </a:ext>
            </a:extLst>
          </p:cNvPr>
          <p:cNvSpPr txBox="1"/>
          <p:nvPr/>
        </p:nvSpPr>
        <p:spPr>
          <a:xfrm>
            <a:off x="4644492" y="1393402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access control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70629D76-356C-EB41-BD3B-0E20EADC644F}"/>
              </a:ext>
            </a:extLst>
          </p:cNvPr>
          <p:cNvSpPr txBox="1"/>
          <p:nvPr/>
        </p:nvSpPr>
        <p:spPr>
          <a:xfrm>
            <a:off x="7403572" y="1382879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load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balance</a:t>
            </a:r>
          </a:p>
        </p:txBody>
      </p: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B6C23F3B-5DA9-E34E-AED7-02585AE8706E}"/>
              </a:ext>
            </a:extLst>
          </p:cNvPr>
          <p:cNvGrpSpPr/>
          <p:nvPr/>
        </p:nvGrpSpPr>
        <p:grpSpPr>
          <a:xfrm>
            <a:off x="363256" y="1413523"/>
            <a:ext cx="3169084" cy="1089529"/>
            <a:chOff x="363256" y="1413523"/>
            <a:chExt cx="3169084" cy="1089529"/>
          </a:xfrm>
        </p:grpSpPr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34380553-0FC8-9443-B65A-13A8F1715FC7}"/>
                </a:ext>
              </a:extLst>
            </p:cNvPr>
            <p:cNvSpPr txBox="1"/>
            <p:nvPr/>
          </p:nvSpPr>
          <p:spPr>
            <a:xfrm>
              <a:off x="363256" y="1413523"/>
              <a:ext cx="2748319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4.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programmable control applications</a:t>
              </a:r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EC9B11A7-2B7B-8347-9A8A-72D9FF978B22}"/>
                </a:ext>
              </a:extLst>
            </p:cNvPr>
            <p:cNvCxnSpPr>
              <a:cxnSpLocks/>
            </p:cNvCxnSpPr>
            <p:nvPr/>
          </p:nvCxnSpPr>
          <p:spPr>
            <a:xfrm>
              <a:off x="2655518" y="1615858"/>
              <a:ext cx="8768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5"/>
            <a:ext cx="5767982" cy="50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Data-plane switches: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fast, simple, commodity switches implementing generalized data-plane forwarding (Section 4.4) in hardware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flow (forwarding) table computed, installed under controller supervision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API for table-based switch control (e.g., OpenFlow)</a:t>
            </a:r>
          </a:p>
          <a:p>
            <a:pPr marL="635000" marR="0" lvl="1" indent="-2349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defines what is controllable, what is not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protocol for communicating with controller (e.g., OpenFlow)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SDN Controller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access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load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21758"/>
            <a:ext cx="4134334" cy="3901387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7" y="1581356"/>
            <a:ext cx="5643355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SDN controller (network OS): </a:t>
            </a:r>
          </a:p>
          <a:p>
            <a:pPr marL="342900" marR="0" lvl="0" indent="-274638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maintain network state information</a:t>
            </a:r>
          </a:p>
          <a:p>
            <a:pPr marL="342900" marR="0" lvl="0" indent="-274638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interacts with network control applications “above” via northbound API</a:t>
            </a:r>
          </a:p>
          <a:p>
            <a:pPr marL="342900" marR="0" lvl="0" indent="-274638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interacts with network switches “below” via southbound API</a:t>
            </a:r>
          </a:p>
          <a:p>
            <a:pPr marL="342900" marR="0" lvl="0" indent="-274638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implemented as distributed system for performance, scalability, fault-tolerance, robustness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SDN Controller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access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load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09232"/>
            <a:ext cx="4134334" cy="179701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850" name="Content Placeholder 6">
            <a:extLst>
              <a:ext uri="{FF2B5EF4-FFF2-40B4-BE49-F238E27FC236}">
                <a16:creationId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6"/>
            <a:ext cx="5010411" cy="36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network-control apps: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“brains” of control:  implement control functions using lower-level services, API provided by SDN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unbundled: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can be provided by 3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party: distinct from routing vendor, or SDN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SDN Controller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access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load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727429" y="3557392"/>
            <a:ext cx="4134334" cy="1167008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graph: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 = (N,E)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 connecting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u,z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∞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16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defined by network operator: could always be 1, or inversely related to bandwidth, or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routers = {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 v, w, x, y, z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set of links 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{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u,v), (u,x), (v,x), (v,w), (x,w), (x,y), (w,y), (w,z), (y,z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}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Components of SDN controller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44E854B-8227-5B4D-85A7-A109A955A3A0}"/>
              </a:ext>
            </a:extLst>
          </p:cNvPr>
          <p:cNvSpPr/>
          <p:nvPr/>
        </p:nvSpPr>
        <p:spPr bwMode="auto">
          <a:xfrm>
            <a:off x="4808857" y="2082088"/>
            <a:ext cx="5228030" cy="3568673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CAD6B67-C824-F345-91DB-5A5B5F846C20}"/>
              </a:ext>
            </a:extLst>
          </p:cNvPr>
          <p:cNvCxnSpPr>
            <a:endCxn id="401" idx="4"/>
          </p:cNvCxnSpPr>
          <p:nvPr/>
        </p:nvCxnSpPr>
        <p:spPr bwMode="auto">
          <a:xfrm flipH="1" flipV="1">
            <a:off x="8244907" y="1910774"/>
            <a:ext cx="605" cy="407737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Rounded Rectangle 286">
            <a:extLst>
              <a:ext uri="{FF2B5EF4-FFF2-40B4-BE49-F238E27FC236}">
                <a16:creationId xmlns:a16="http://schemas.microsoft.com/office/drawing/2014/main" id="{B0C05023-542D-7B4C-94D1-9A99FB8BB403}"/>
              </a:ext>
            </a:extLst>
          </p:cNvPr>
          <p:cNvSpPr/>
          <p:nvPr/>
        </p:nvSpPr>
        <p:spPr>
          <a:xfrm>
            <a:off x="4947365" y="3165861"/>
            <a:ext cx="4945030" cy="1553784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88" name="Rounded Rectangle 287">
            <a:extLst>
              <a:ext uri="{FF2B5EF4-FFF2-40B4-BE49-F238E27FC236}">
                <a16:creationId xmlns:a16="http://schemas.microsoft.com/office/drawing/2014/main" id="{287C38A3-0850-C44D-B7B8-A9745DE5768E}"/>
              </a:ext>
            </a:extLst>
          </p:cNvPr>
          <p:cNvSpPr/>
          <p:nvPr/>
        </p:nvSpPr>
        <p:spPr>
          <a:xfrm>
            <a:off x="4947365" y="4779178"/>
            <a:ext cx="4959028" cy="73797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1BA3E4C1-2167-2941-8758-AC27C65BF336}"/>
              </a:ext>
            </a:extLst>
          </p:cNvPr>
          <p:cNvCxnSpPr/>
          <p:nvPr/>
        </p:nvCxnSpPr>
        <p:spPr bwMode="auto">
          <a:xfrm>
            <a:off x="5032372" y="5687428"/>
            <a:ext cx="4860022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FEF8BDCE-10A3-4945-890E-07302A2DDCE0}"/>
              </a:ext>
            </a:extLst>
          </p:cNvPr>
          <p:cNvSpPr txBox="1"/>
          <p:nvPr/>
        </p:nvSpPr>
        <p:spPr>
          <a:xfrm>
            <a:off x="4964055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Network-wide distributed, robust  state management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233DE24-DE17-EB41-94D3-7D3C67F566A0}"/>
              </a:ext>
            </a:extLst>
          </p:cNvPr>
          <p:cNvSpPr txBox="1"/>
          <p:nvPr/>
        </p:nvSpPr>
        <p:spPr>
          <a:xfrm>
            <a:off x="5352533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Communication to/from controlled devices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4106C39-6826-F649-8BAE-952782ACDF47}"/>
              </a:ext>
            </a:extLst>
          </p:cNvPr>
          <p:cNvGrpSpPr/>
          <p:nvPr/>
        </p:nvGrpSpPr>
        <p:grpSpPr>
          <a:xfrm>
            <a:off x="5266463" y="4140643"/>
            <a:ext cx="1244650" cy="459826"/>
            <a:chOff x="3128876" y="457817"/>
            <a:chExt cx="1432326" cy="459826"/>
          </a:xfrm>
        </p:grpSpPr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785F579F-89F0-D849-A148-DA31C29E047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B01F0F3-3B0B-D24E-8AFF-8E64FA3EA2AD}"/>
                </a:ext>
              </a:extLst>
            </p:cNvPr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35AF95D-2A6B-4940-967F-D3EC1899BFE0}"/>
              </a:ext>
            </a:extLst>
          </p:cNvPr>
          <p:cNvGrpSpPr/>
          <p:nvPr/>
        </p:nvGrpSpPr>
        <p:grpSpPr>
          <a:xfrm>
            <a:off x="8350067" y="4140643"/>
            <a:ext cx="1022824" cy="459826"/>
            <a:chOff x="3086839" y="457817"/>
            <a:chExt cx="1525489" cy="459826"/>
          </a:xfrm>
        </p:grpSpPr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8817EFC4-E482-D24A-BC32-D4E6D7FB0BE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D6EF1E4C-EDB2-F241-A1EC-CF4C0EFEB0B3}"/>
                </a:ext>
              </a:extLst>
            </p:cNvPr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962C98D-D27D-1643-B4D4-A64979111543}"/>
              </a:ext>
            </a:extLst>
          </p:cNvPr>
          <p:cNvGrpSpPr/>
          <p:nvPr/>
        </p:nvGrpSpPr>
        <p:grpSpPr>
          <a:xfrm>
            <a:off x="6658595" y="4140643"/>
            <a:ext cx="960359" cy="459826"/>
            <a:chOff x="3128876" y="457817"/>
            <a:chExt cx="1432326" cy="459826"/>
          </a:xfrm>
        </p:grpSpPr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0C279289-40E0-5040-BA32-5B9616160FE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A7C14CC9-7CB6-7649-8072-8CBF922116B8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A5844DE-E6C0-BB4D-9B7E-4CF779271B24}"/>
              </a:ext>
            </a:extLst>
          </p:cNvPr>
          <p:cNvGrpSpPr/>
          <p:nvPr/>
        </p:nvGrpSpPr>
        <p:grpSpPr>
          <a:xfrm>
            <a:off x="6114701" y="3277496"/>
            <a:ext cx="889706" cy="459826"/>
            <a:chOff x="3128876" y="457817"/>
            <a:chExt cx="1432326" cy="459826"/>
          </a:xfrm>
        </p:grpSpPr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72A6745C-527A-3346-B849-6DEC25931482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2ECECAEC-466F-424C-8A9E-2E1366735B04}"/>
                </a:ext>
              </a:extLst>
            </p:cNvPr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6AF6F6C-63E0-B641-814D-98A200A1FD88}"/>
              </a:ext>
            </a:extLst>
          </p:cNvPr>
          <p:cNvGrpSpPr/>
          <p:nvPr/>
        </p:nvGrpSpPr>
        <p:grpSpPr>
          <a:xfrm>
            <a:off x="7912675" y="3289355"/>
            <a:ext cx="1032905" cy="459826"/>
            <a:chOff x="3079326" y="457817"/>
            <a:chExt cx="1540525" cy="459826"/>
          </a:xfrm>
        </p:grpSpPr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E293BA32-8AD1-2E4F-BF8B-655127670D8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6AB6CD59-D22E-8349-864F-6C31B0E9C461}"/>
                </a:ext>
              </a:extLst>
            </p:cNvPr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9CB3D047-79BA-D64C-96E0-34616543CDAB}"/>
              </a:ext>
            </a:extLst>
          </p:cNvPr>
          <p:cNvSpPr txBox="1"/>
          <p:nvPr/>
        </p:nvSpPr>
        <p:spPr>
          <a:xfrm>
            <a:off x="7135050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0FE2F351-A5BF-7E4A-BD31-F4DFA935F67B}"/>
              </a:ext>
            </a:extLst>
          </p:cNvPr>
          <p:cNvSpPr txBox="1"/>
          <p:nvPr/>
        </p:nvSpPr>
        <p:spPr>
          <a:xfrm>
            <a:off x="7681571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901DDE8-8F94-DF4E-AEA7-AB34CE631912}"/>
              </a:ext>
            </a:extLst>
          </p:cNvPr>
          <p:cNvGrpSpPr/>
          <p:nvPr/>
        </p:nvGrpSpPr>
        <p:grpSpPr>
          <a:xfrm>
            <a:off x="5868362" y="4871857"/>
            <a:ext cx="1257452" cy="286824"/>
            <a:chOff x="3128876" y="457775"/>
            <a:chExt cx="1432326" cy="459868"/>
          </a:xfrm>
        </p:grpSpPr>
        <p:sp>
          <p:nvSpPr>
            <p:cNvPr id="310" name="Rounded Rectangle 309">
              <a:extLst>
                <a:ext uri="{FF2B5EF4-FFF2-40B4-BE49-F238E27FC236}">
                  <a16:creationId xmlns:a16="http://schemas.microsoft.com/office/drawing/2014/main" id="{D70B5B43-83B8-D248-A4C5-56B1B99D754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07CFE23-BA4A-304C-8158-B6005BD4628C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25246EF-DB30-AC4C-B08B-6E7F57977112}"/>
              </a:ext>
            </a:extLst>
          </p:cNvPr>
          <p:cNvGrpSpPr/>
          <p:nvPr/>
        </p:nvGrpSpPr>
        <p:grpSpPr>
          <a:xfrm>
            <a:off x="7737594" y="4876640"/>
            <a:ext cx="1244650" cy="307410"/>
            <a:chOff x="3128876" y="457817"/>
            <a:chExt cx="1432326" cy="459826"/>
          </a:xfrm>
        </p:grpSpPr>
        <p:sp>
          <p:nvSpPr>
            <p:cNvPr id="313" name="Rounded Rectangle 312">
              <a:extLst>
                <a:ext uri="{FF2B5EF4-FFF2-40B4-BE49-F238E27FC236}">
                  <a16:creationId xmlns:a16="http://schemas.microsoft.com/office/drawing/2014/main" id="{85D1F457-4FAB-1547-8FDB-F99750CAEB8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6EFCEB90-AD54-3A47-8F53-87BD63754EA5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B03FB035-AB1A-294C-B7DD-352BD9267278}"/>
              </a:ext>
            </a:extLst>
          </p:cNvPr>
          <p:cNvSpPr txBox="1"/>
          <p:nvPr/>
        </p:nvSpPr>
        <p:spPr>
          <a:xfrm>
            <a:off x="7120351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CD1F0B93-D931-0C4E-87E4-C4619ADB5AA2}"/>
              </a:ext>
            </a:extLst>
          </p:cNvPr>
          <p:cNvCxnSpPr>
            <a:endCxn id="395" idx="4"/>
          </p:cNvCxnSpPr>
          <p:nvPr/>
        </p:nvCxnSpPr>
        <p:spPr bwMode="auto">
          <a:xfrm flipV="1">
            <a:off x="5836375" y="1866354"/>
            <a:ext cx="4943" cy="38809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BD16687-671D-8E4F-AC2B-6CA2B1C9791D}"/>
              </a:ext>
            </a:extLst>
          </p:cNvPr>
          <p:cNvCxnSpPr>
            <a:endCxn id="399" idx="2"/>
          </p:cNvCxnSpPr>
          <p:nvPr/>
        </p:nvCxnSpPr>
        <p:spPr bwMode="auto">
          <a:xfrm flipH="1" flipV="1">
            <a:off x="7065792" y="1876324"/>
            <a:ext cx="5609" cy="30239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AAC72143-3408-7D48-BDA7-B08476C2E2F1}"/>
              </a:ext>
            </a:extLst>
          </p:cNvPr>
          <p:cNvCxnSpPr/>
          <p:nvPr/>
        </p:nvCxnSpPr>
        <p:spPr bwMode="auto">
          <a:xfrm>
            <a:off x="5074063" y="2342893"/>
            <a:ext cx="481833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Rounded Rectangle 318">
            <a:extLst>
              <a:ext uri="{FF2B5EF4-FFF2-40B4-BE49-F238E27FC236}">
                <a16:creationId xmlns:a16="http://schemas.microsoft.com/office/drawing/2014/main" id="{9FC19565-BA27-CF4F-9461-F1C46FCA8EEF}"/>
              </a:ext>
            </a:extLst>
          </p:cNvPr>
          <p:cNvSpPr/>
          <p:nvPr/>
        </p:nvSpPr>
        <p:spPr>
          <a:xfrm>
            <a:off x="4947365" y="2182258"/>
            <a:ext cx="4951677" cy="93298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CF34090-DC88-0F4E-91D9-F0247D2A62D6}"/>
              </a:ext>
            </a:extLst>
          </p:cNvPr>
          <p:cNvGrpSpPr/>
          <p:nvPr/>
        </p:nvGrpSpPr>
        <p:grpSpPr>
          <a:xfrm>
            <a:off x="5436759" y="2550631"/>
            <a:ext cx="1033900" cy="504412"/>
            <a:chOff x="3103238" y="432317"/>
            <a:chExt cx="1461287" cy="504412"/>
          </a:xfrm>
        </p:grpSpPr>
        <p:sp>
          <p:nvSpPr>
            <p:cNvPr id="321" name="Rounded Rectangle 320">
              <a:extLst>
                <a:ext uri="{FF2B5EF4-FFF2-40B4-BE49-F238E27FC236}">
                  <a16:creationId xmlns:a16="http://schemas.microsoft.com/office/drawing/2014/main" id="{70508080-4FED-294C-9D0D-78B9AED5A1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279335A2-63A5-2348-BB92-942367EA7593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8C6437C-95C3-4D46-A63F-C3C9819DF5E5}"/>
              </a:ext>
            </a:extLst>
          </p:cNvPr>
          <p:cNvGrpSpPr/>
          <p:nvPr/>
        </p:nvGrpSpPr>
        <p:grpSpPr>
          <a:xfrm>
            <a:off x="8404313" y="2596585"/>
            <a:ext cx="1033900" cy="459826"/>
            <a:chOff x="3103238" y="457817"/>
            <a:chExt cx="1461287" cy="459826"/>
          </a:xfrm>
        </p:grpSpPr>
        <p:sp>
          <p:nvSpPr>
            <p:cNvPr id="324" name="Rounded Rectangle 323">
              <a:extLst>
                <a:ext uri="{FF2B5EF4-FFF2-40B4-BE49-F238E27FC236}">
                  <a16:creationId xmlns:a16="http://schemas.microsoft.com/office/drawing/2014/main" id="{238BD2F6-10FC-6749-9824-BF523F2C8381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2DD75364-1DD6-0C40-8C94-2D6B3B0AE27B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351C480-6414-DF4C-984A-5F6B5B95B110}"/>
              </a:ext>
            </a:extLst>
          </p:cNvPr>
          <p:cNvGrpSpPr/>
          <p:nvPr/>
        </p:nvGrpSpPr>
        <p:grpSpPr>
          <a:xfrm>
            <a:off x="6628386" y="2549087"/>
            <a:ext cx="1033900" cy="504412"/>
            <a:chOff x="3103238" y="432317"/>
            <a:chExt cx="1461287" cy="504412"/>
          </a:xfrm>
        </p:grpSpPr>
        <p:sp>
          <p:nvSpPr>
            <p:cNvPr id="327" name="Rounded Rectangle 326">
              <a:extLst>
                <a:ext uri="{FF2B5EF4-FFF2-40B4-BE49-F238E27FC236}">
                  <a16:creationId xmlns:a16="http://schemas.microsoft.com/office/drawing/2014/main" id="{F5B67F4E-4B50-0049-AB26-880C7EF3F11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61B5B352-7E46-F74D-8F6E-F72F87CAA4F9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38B852BE-9C6C-474A-AD5F-393039D0D661}"/>
              </a:ext>
            </a:extLst>
          </p:cNvPr>
          <p:cNvSpPr txBox="1"/>
          <p:nvPr/>
        </p:nvSpPr>
        <p:spPr>
          <a:xfrm>
            <a:off x="7750348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CD58AB62-EE81-684F-AAAA-1262DCBC90EF}"/>
              </a:ext>
            </a:extLst>
          </p:cNvPr>
          <p:cNvSpPr txBox="1"/>
          <p:nvPr/>
        </p:nvSpPr>
        <p:spPr>
          <a:xfrm>
            <a:off x="5178244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Interface, abstractions for network control apps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B8830464-03B5-0F4C-9648-5F38F26A43A3}"/>
              </a:ext>
            </a:extLst>
          </p:cNvPr>
          <p:cNvCxnSpPr/>
          <p:nvPr/>
        </p:nvCxnSpPr>
        <p:spPr bwMode="auto">
          <a:xfrm>
            <a:off x="5028809" y="2010842"/>
            <a:ext cx="4753400" cy="19546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F10FE23D-E107-B445-859B-E6027DF19076}"/>
              </a:ext>
            </a:extLst>
          </p:cNvPr>
          <p:cNvSpPr txBox="1"/>
          <p:nvPr/>
        </p:nvSpPr>
        <p:spPr>
          <a:xfrm>
            <a:off x="10299705" y="3308646"/>
            <a:ext cx="178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SDN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controller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F122871-9C9E-8742-A165-2E8D5CBDC4DB}"/>
              </a:ext>
            </a:extLst>
          </p:cNvPr>
          <p:cNvGrpSpPr/>
          <p:nvPr/>
        </p:nvGrpSpPr>
        <p:grpSpPr>
          <a:xfrm>
            <a:off x="5939083" y="5780474"/>
            <a:ext cx="2979208" cy="973667"/>
            <a:chOff x="2592388" y="5601756"/>
            <a:chExt cx="4027487" cy="939800"/>
          </a:xfrm>
        </p:grpSpPr>
        <p:sp>
          <p:nvSpPr>
            <p:cNvPr id="334" name="Freeform 2">
              <a:extLst>
                <a:ext uri="{FF2B5EF4-FFF2-40B4-BE49-F238E27FC236}">
                  <a16:creationId xmlns:a16="http://schemas.microsoft.com/office/drawing/2014/main" id="{8F556373-6AC3-BC46-B91B-948F5051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BB78303-17DC-B343-9F0D-F9A7ED581968}"/>
                </a:ext>
              </a:extLst>
            </p:cNvPr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378BCE47-94A6-AD4D-9534-753D35D83682}"/>
                </a:ext>
              </a:extLst>
            </p:cNvPr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0966C145-EBBB-3E46-AE1C-E53119D51C33}"/>
                </a:ext>
              </a:extLst>
            </p:cNvPr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F1259B8-9E31-BF46-A4BD-B09A7F5E0970}"/>
                </a:ext>
              </a:extLst>
            </p:cNvPr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B27F46F-B544-0340-8CCB-C19A314BCE16}"/>
                </a:ext>
              </a:extLst>
            </p:cNvPr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DF02737-E9AA-8145-A607-2A6B9F09249E}"/>
                </a:ext>
              </a:extLst>
            </p:cNvPr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6360387A-0467-6343-B8B8-64CAC24C2FC9}"/>
                </a:ext>
              </a:extLst>
            </p:cNvPr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A8E4F5-F729-F544-B0FB-47A8F9669D90}"/>
                </a:ext>
              </a:extLst>
            </p:cNvPr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43" name="Group 347">
              <a:extLst>
                <a:ext uri="{FF2B5EF4-FFF2-40B4-BE49-F238E27FC236}">
                  <a16:creationId xmlns:a16="http://schemas.microsoft.com/office/drawing/2014/main" id="{CA6931F2-3933-7741-856F-589301B98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48DB66FC-C226-214E-A3AD-816994155EA5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6F1FB35D-4E67-0241-9D81-538E169881C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0B0777CF-F074-354A-B449-F61D52E9C711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40749788-4A07-1F45-921B-FB7E7B066A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4B69D8B0-A3DF-A64E-A30E-5C0D05CBABD5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37894BB3-6720-8B4C-8987-B8BD549D8243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088D6419-9EB3-664B-A8BD-39BF61462CFF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0093B11F-AF87-4346-9F4A-0300F556B11D}"/>
                  </a:ext>
                </a:extLst>
              </p:cNvPr>
              <p:cNvCxnSpPr>
                <a:endCxn id="38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80794115-B184-A04B-AD5C-ACFDEA80333C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4" name="Group 347">
              <a:extLst>
                <a:ext uri="{FF2B5EF4-FFF2-40B4-BE49-F238E27FC236}">
                  <a16:creationId xmlns:a16="http://schemas.microsoft.com/office/drawing/2014/main" id="{053AA106-8CA6-6647-A8AF-DC27A4796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7653AF3D-D35F-FD4C-B735-F75B497459B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A5FF5362-BFCE-014B-8FF8-38A939FB613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AE891AB1-8072-4E4A-B919-4175A357BF2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8F02B480-0020-064C-9816-2B563E830AC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2009FB24-534D-EB44-8BB9-69D3DFCDAD41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9F418A13-C33D-1643-A7D9-7927114050A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B3989D97-22F3-1542-8DA4-F63BD5051A18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3CA87B05-0DAB-F946-AAC8-B471385201F1}"/>
                  </a:ext>
                </a:extLst>
              </p:cNvPr>
              <p:cNvCxnSpPr>
                <a:endCxn id="3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A916D2A4-0DB9-D74D-8538-C35B39DCF98F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5" name="Group 347">
              <a:extLst>
                <a:ext uri="{FF2B5EF4-FFF2-40B4-BE49-F238E27FC236}">
                  <a16:creationId xmlns:a16="http://schemas.microsoft.com/office/drawing/2014/main" id="{8FB35C13-917B-4A4A-A204-F46152658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4D3AE02-4ED8-F84D-84D8-6CC7BB3D5EA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3D39641A-0CCF-0F4A-8403-25F548A37BB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E0250449-6C02-FD4F-AB7A-5573C2BCFD2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269FA8FF-6E3D-4344-B115-9D21E37CD2EE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5EC1E83-559B-E64C-87B3-E40B9BE6ECCA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11688BC8-FCED-4845-9FAC-107EE9A389C8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3CBE5CCC-CB5E-FD4B-8983-D6A89E8CC059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70D3FB1B-60FC-EE42-BD50-0FC40F8CE64C}"/>
                  </a:ext>
                </a:extLst>
              </p:cNvPr>
              <p:cNvCxnSpPr>
                <a:endCxn id="36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44533DD3-DC46-F74A-9F05-7B7AF127E05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6" name="Group 347">
              <a:extLst>
                <a:ext uri="{FF2B5EF4-FFF2-40B4-BE49-F238E27FC236}">
                  <a16:creationId xmlns:a16="http://schemas.microsoft.com/office/drawing/2014/main" id="{866BBC8A-DA7A-BF4D-ADA1-043BFD712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E560D67C-D07B-FB4B-AD14-57E0C043ABA3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83E3175C-0E27-0D46-9EBE-0BB7FC50E72D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D63531B-B1B4-BD40-8A9B-CB60BE4CFFD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BCF2A578-96C9-E24A-9FFD-9B4B6CBEBAC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A3198C2C-5107-694D-BA7D-15A1D5D9F806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10E1F221-C7E5-4B4B-A17A-BB3D255FA2E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7AE6CC35-5E36-4F4A-ADBA-8FAD8BB3BAC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0A44EE1A-BA03-AD4A-94FE-845895881C99}"/>
                  </a:ext>
                </a:extLst>
              </p:cNvPr>
              <p:cNvCxnSpPr>
                <a:endCxn id="35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82195786-42DD-904D-A897-7E003292A476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7" name="Group 347">
              <a:extLst>
                <a:ext uri="{FF2B5EF4-FFF2-40B4-BE49-F238E27FC236}">
                  <a16:creationId xmlns:a16="http://schemas.microsoft.com/office/drawing/2014/main" id="{FF036DA1-84A3-F442-B64F-08E07A13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F1068B44-FB9D-CD44-AA1B-DDD653525B39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94C8193D-0579-714E-A8A8-46350B76C947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811CDBE-BBD6-654D-978B-33DCF1AD67DC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26CEB383-ECE8-9144-8160-823E88728B7F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53A4B417-9A2E-904E-A597-2EA9919C9F8D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DD57B720-5F7D-504F-8573-3A28FCC1606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AA6C51CF-2638-7845-9E9C-2485530B8934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D39CE6BF-A688-D547-B314-CB4669EEEF09}"/>
                  </a:ext>
                </a:extLst>
              </p:cNvPr>
              <p:cNvCxnSpPr>
                <a:endCxn id="35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C46B6DE-6006-AD4F-838A-60B5C8E9300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393" name="Rectangle 392">
            <a:extLst>
              <a:ext uri="{FF2B5EF4-FFF2-40B4-BE49-F238E27FC236}">
                <a16:creationId xmlns:a16="http://schemas.microsoft.com/office/drawing/2014/main" id="{55267C50-DB8C-4F4C-AB99-A2AA1F869909}"/>
              </a:ext>
            </a:extLst>
          </p:cNvPr>
          <p:cNvSpPr/>
          <p:nvPr/>
        </p:nvSpPr>
        <p:spPr>
          <a:xfrm>
            <a:off x="5074486" y="5724971"/>
            <a:ext cx="5334198" cy="11330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6F7A3894-18C1-8A4D-8806-6A0BF48BF4AD}"/>
              </a:ext>
            </a:extLst>
          </p:cNvPr>
          <p:cNvGrpSpPr/>
          <p:nvPr/>
        </p:nvGrpSpPr>
        <p:grpSpPr>
          <a:xfrm>
            <a:off x="5329582" y="1276178"/>
            <a:ext cx="1023471" cy="590176"/>
            <a:chOff x="4721412" y="1277470"/>
            <a:chExt cx="1023471" cy="590176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21295F4-CBC3-D74D-91E9-84EB0A8312B3}"/>
                </a:ext>
              </a:extLst>
            </p:cNvPr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709A8B2-452F-074F-9A07-F4CEB75B0EC1}"/>
                </a:ext>
              </a:extLst>
            </p:cNvPr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routing</a:t>
              </a: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32BB644-26F9-EB49-B2B9-F35C18A9794E}"/>
              </a:ext>
            </a:extLst>
          </p:cNvPr>
          <p:cNvGrpSpPr/>
          <p:nvPr/>
        </p:nvGrpSpPr>
        <p:grpSpPr>
          <a:xfrm>
            <a:off x="6543278" y="1301675"/>
            <a:ext cx="1023471" cy="590176"/>
            <a:chOff x="6106459" y="1967753"/>
            <a:chExt cx="1023471" cy="590176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0FD850DE-43F1-404C-8812-C9CBCEABB43C}"/>
                </a:ext>
              </a:extLst>
            </p:cNvPr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F822B2FB-C8DC-DC4C-9085-9658B29E1669}"/>
                </a:ext>
              </a:extLst>
            </p:cNvPr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access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control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DA2CF06A-DF85-0143-ACE7-1A34A68C8B3F}"/>
              </a:ext>
            </a:extLst>
          </p:cNvPr>
          <p:cNvGrpSpPr/>
          <p:nvPr/>
        </p:nvGrpSpPr>
        <p:grpSpPr>
          <a:xfrm>
            <a:off x="7733171" y="1320598"/>
            <a:ext cx="1023471" cy="590176"/>
            <a:chOff x="6938682" y="977153"/>
            <a:chExt cx="1023471" cy="590176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D110F55-2027-6B4C-BB63-6FA816C4CABE}"/>
                </a:ext>
              </a:extLst>
            </p:cNvPr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FD86D31D-1B63-D042-8A15-34502F51C96A}"/>
                </a:ext>
              </a:extLst>
            </p:cNvPr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load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balance</a:t>
              </a:r>
            </a:p>
          </p:txBody>
        </p:sp>
      </p:grp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5E34BB8-C23B-0F4C-98F2-59913F2820C7}"/>
              </a:ext>
            </a:extLst>
          </p:cNvPr>
          <p:cNvSpPr/>
          <p:nvPr/>
        </p:nvSpPr>
        <p:spPr>
          <a:xfrm>
            <a:off x="4711309" y="1143000"/>
            <a:ext cx="4965002" cy="78359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4" name="Freeform 403">
            <a:extLst>
              <a:ext uri="{FF2B5EF4-FFF2-40B4-BE49-F238E27FC236}">
                <a16:creationId xmlns:a16="http://schemas.microsoft.com/office/drawing/2014/main" id="{44A4BE97-C4AC-5C44-9AA1-75DF573B3767}"/>
              </a:ext>
            </a:extLst>
          </p:cNvPr>
          <p:cNvSpPr/>
          <p:nvPr/>
        </p:nvSpPr>
        <p:spPr bwMode="auto">
          <a:xfrm rot="10800000">
            <a:off x="10030194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lumMod val="95000"/>
                </a:srgbClr>
              </a:gs>
              <a:gs pos="100000">
                <a:srgbClr val="2D2DB9">
                  <a:lumMod val="20000"/>
                  <a:lumOff val="8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05" name="Group 950">
            <a:extLst>
              <a:ext uri="{FF2B5EF4-FFF2-40B4-BE49-F238E27FC236}">
                <a16:creationId xmlns:a16="http://schemas.microsoft.com/office/drawing/2014/main" id="{52617F47-C1D0-4D49-AE97-8CA391BBFFB0}"/>
              </a:ext>
            </a:extLst>
          </p:cNvPr>
          <p:cNvGrpSpPr>
            <a:grpSpLocks/>
          </p:cNvGrpSpPr>
          <p:nvPr/>
        </p:nvGrpSpPr>
        <p:grpSpPr bwMode="auto">
          <a:xfrm>
            <a:off x="10230703" y="5170004"/>
            <a:ext cx="251561" cy="564103"/>
            <a:chOff x="4140" y="429"/>
            <a:chExt cx="1425" cy="2396"/>
          </a:xfrm>
        </p:grpSpPr>
        <p:sp>
          <p:nvSpPr>
            <p:cNvPr id="406" name="Freeform 951">
              <a:extLst>
                <a:ext uri="{FF2B5EF4-FFF2-40B4-BE49-F238E27FC236}">
                  <a16:creationId xmlns:a16="http://schemas.microsoft.com/office/drawing/2014/main" id="{1877567D-590F-FF4B-A303-3A0911BF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Rectangle 952">
              <a:extLst>
                <a:ext uri="{FF2B5EF4-FFF2-40B4-BE49-F238E27FC236}">
                  <a16:creationId xmlns:a16="http://schemas.microsoft.com/office/drawing/2014/main" id="{C193F19E-C53C-CB4D-8337-28B24D67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8" name="Freeform 953">
              <a:extLst>
                <a:ext uri="{FF2B5EF4-FFF2-40B4-BE49-F238E27FC236}">
                  <a16:creationId xmlns:a16="http://schemas.microsoft.com/office/drawing/2014/main" id="{A98C8085-6A07-3747-8DF9-BB2C385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9" name="Freeform 954">
              <a:extLst>
                <a:ext uri="{FF2B5EF4-FFF2-40B4-BE49-F238E27FC236}">
                  <a16:creationId xmlns:a16="http://schemas.microsoft.com/office/drawing/2014/main" id="{584A0456-C36C-224D-95CF-99F1C285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0" name="Rectangle 955">
              <a:extLst>
                <a:ext uri="{FF2B5EF4-FFF2-40B4-BE49-F238E27FC236}">
                  <a16:creationId xmlns:a16="http://schemas.microsoft.com/office/drawing/2014/main" id="{34E86CA5-847C-E04D-A41A-6CBD1EDC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1" name="Group 956">
              <a:extLst>
                <a:ext uri="{FF2B5EF4-FFF2-40B4-BE49-F238E27FC236}">
                  <a16:creationId xmlns:a16="http://schemas.microsoft.com/office/drawing/2014/main" id="{DBDC7094-4338-604D-B4E5-9801E831D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957">
                <a:extLst>
                  <a:ext uri="{FF2B5EF4-FFF2-40B4-BE49-F238E27FC236}">
                    <a16:creationId xmlns:a16="http://schemas.microsoft.com/office/drawing/2014/main" id="{7D10BCA5-BA18-1F4A-A591-F166F9AF3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7" name="AutoShape 958">
                <a:extLst>
                  <a:ext uri="{FF2B5EF4-FFF2-40B4-BE49-F238E27FC236}">
                    <a16:creationId xmlns:a16="http://schemas.microsoft.com/office/drawing/2014/main" id="{45689A41-20A9-1C4F-93E8-542BB62F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2" name="Rectangle 959">
              <a:extLst>
                <a:ext uri="{FF2B5EF4-FFF2-40B4-BE49-F238E27FC236}">
                  <a16:creationId xmlns:a16="http://schemas.microsoft.com/office/drawing/2014/main" id="{853349CC-5FA4-6D44-8143-775B178D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3" name="Group 960">
              <a:extLst>
                <a:ext uri="{FF2B5EF4-FFF2-40B4-BE49-F238E27FC236}">
                  <a16:creationId xmlns:a16="http://schemas.microsoft.com/office/drawing/2014/main" id="{56377391-0F55-D14D-948C-BC7E08C40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961">
                <a:extLst>
                  <a:ext uri="{FF2B5EF4-FFF2-40B4-BE49-F238E27FC236}">
                    <a16:creationId xmlns:a16="http://schemas.microsoft.com/office/drawing/2014/main" id="{4C4AFD26-70F6-A941-A9F0-04DD1A226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5" name="AutoShape 962">
                <a:extLst>
                  <a:ext uri="{FF2B5EF4-FFF2-40B4-BE49-F238E27FC236}">
                    <a16:creationId xmlns:a16="http://schemas.microsoft.com/office/drawing/2014/main" id="{3C65D175-CAC7-8B43-988F-73D814A3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4" name="Rectangle 963">
              <a:extLst>
                <a:ext uri="{FF2B5EF4-FFF2-40B4-BE49-F238E27FC236}">
                  <a16:creationId xmlns:a16="http://schemas.microsoft.com/office/drawing/2014/main" id="{9A1F0DC2-3DCE-4649-A0D2-A22A6E9B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Rectangle 964">
              <a:extLst>
                <a:ext uri="{FF2B5EF4-FFF2-40B4-BE49-F238E27FC236}">
                  <a16:creationId xmlns:a16="http://schemas.microsoft.com/office/drawing/2014/main" id="{FA6D6911-9874-F549-9C02-3608B7D2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6" name="Group 965">
              <a:extLst>
                <a:ext uri="{FF2B5EF4-FFF2-40B4-BE49-F238E27FC236}">
                  <a16:creationId xmlns:a16="http://schemas.microsoft.com/office/drawing/2014/main" id="{24CF5AC7-BF55-1348-ADA8-EB7A9C16E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966">
                <a:extLst>
                  <a:ext uri="{FF2B5EF4-FFF2-40B4-BE49-F238E27FC236}">
                    <a16:creationId xmlns:a16="http://schemas.microsoft.com/office/drawing/2014/main" id="{58A87E0F-D5D2-3C41-BA13-970F26F91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3" name="AutoShape 967">
                <a:extLst>
                  <a:ext uri="{FF2B5EF4-FFF2-40B4-BE49-F238E27FC236}">
                    <a16:creationId xmlns:a16="http://schemas.microsoft.com/office/drawing/2014/main" id="{787FF90A-D408-FE40-86E8-18D1D250E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7" name="Freeform 968">
              <a:extLst>
                <a:ext uri="{FF2B5EF4-FFF2-40B4-BE49-F238E27FC236}">
                  <a16:creationId xmlns:a16="http://schemas.microsoft.com/office/drawing/2014/main" id="{BED5794D-41F5-5A45-9EAD-C96FE37F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8" name="Group 969">
              <a:extLst>
                <a:ext uri="{FF2B5EF4-FFF2-40B4-BE49-F238E27FC236}">
                  <a16:creationId xmlns:a16="http://schemas.microsoft.com/office/drawing/2014/main" id="{CDA75218-F78E-6247-A5D9-2F05D0CCE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970">
                <a:extLst>
                  <a:ext uri="{FF2B5EF4-FFF2-40B4-BE49-F238E27FC236}">
                    <a16:creationId xmlns:a16="http://schemas.microsoft.com/office/drawing/2014/main" id="{CE06864D-BF8C-3F46-BEBA-C9D3E7C2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1" name="AutoShape 971">
                <a:extLst>
                  <a:ext uri="{FF2B5EF4-FFF2-40B4-BE49-F238E27FC236}">
                    <a16:creationId xmlns:a16="http://schemas.microsoft.com/office/drawing/2014/main" id="{F71E2E3D-084A-6E41-BFE8-203830EBC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9" name="Rectangle 972">
              <a:extLst>
                <a:ext uri="{FF2B5EF4-FFF2-40B4-BE49-F238E27FC236}">
                  <a16:creationId xmlns:a16="http://schemas.microsoft.com/office/drawing/2014/main" id="{3C21695C-3CBC-214E-B575-3A414E77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0" name="Freeform 973">
              <a:extLst>
                <a:ext uri="{FF2B5EF4-FFF2-40B4-BE49-F238E27FC236}">
                  <a16:creationId xmlns:a16="http://schemas.microsoft.com/office/drawing/2014/main" id="{3DF132D8-92AF-704D-ADED-E54AD352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1" name="Freeform 974">
              <a:extLst>
                <a:ext uri="{FF2B5EF4-FFF2-40B4-BE49-F238E27FC236}">
                  <a16:creationId xmlns:a16="http://schemas.microsoft.com/office/drawing/2014/main" id="{285BE7D0-0CB2-594F-9222-784EA37C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2" name="Oval 975">
              <a:extLst>
                <a:ext uri="{FF2B5EF4-FFF2-40B4-BE49-F238E27FC236}">
                  <a16:creationId xmlns:a16="http://schemas.microsoft.com/office/drawing/2014/main" id="{376BBC3E-D29B-9A4F-A519-2571921C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Freeform 976">
              <a:extLst>
                <a:ext uri="{FF2B5EF4-FFF2-40B4-BE49-F238E27FC236}">
                  <a16:creationId xmlns:a16="http://schemas.microsoft.com/office/drawing/2014/main" id="{8B3C1CC2-B0C4-E84C-BB19-E6C62641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4" name="AutoShape 977">
              <a:extLst>
                <a:ext uri="{FF2B5EF4-FFF2-40B4-BE49-F238E27FC236}">
                  <a16:creationId xmlns:a16="http://schemas.microsoft.com/office/drawing/2014/main" id="{2941789A-2ED5-AF49-91BD-F70F5B12E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AutoShape 978">
              <a:extLst>
                <a:ext uri="{FF2B5EF4-FFF2-40B4-BE49-F238E27FC236}">
                  <a16:creationId xmlns:a16="http://schemas.microsoft.com/office/drawing/2014/main" id="{B1327524-6037-444C-B79A-1892DCAAD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6" name="Oval 979">
              <a:extLst>
                <a:ext uri="{FF2B5EF4-FFF2-40B4-BE49-F238E27FC236}">
                  <a16:creationId xmlns:a16="http://schemas.microsoft.com/office/drawing/2014/main" id="{95FF13D4-DE0B-9945-BC13-4A84638A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7" name="Oval 980">
              <a:extLst>
                <a:ext uri="{FF2B5EF4-FFF2-40B4-BE49-F238E27FC236}">
                  <a16:creationId xmlns:a16="http://schemas.microsoft.com/office/drawing/2014/main" id="{54E49FD3-0578-3040-8398-37DFF03F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8" name="Oval 981">
              <a:extLst>
                <a:ext uri="{FF2B5EF4-FFF2-40B4-BE49-F238E27FC236}">
                  <a16:creationId xmlns:a16="http://schemas.microsoft.com/office/drawing/2014/main" id="{0A8BB100-B111-0847-A2AA-E6107BA5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Rectangle 982">
              <a:extLst>
                <a:ext uri="{FF2B5EF4-FFF2-40B4-BE49-F238E27FC236}">
                  <a16:creationId xmlns:a16="http://schemas.microsoft.com/office/drawing/2014/main" id="{D514F7EC-0F45-4744-BA7B-7CC3DE0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:a16="http://schemas.microsoft.com/office/drawing/2014/main" id="{680C9B80-3207-1745-AC49-44A2EC7C04CE}"/>
              </a:ext>
            </a:extLst>
          </p:cNvPr>
          <p:cNvSpPr txBox="1"/>
          <p:nvPr/>
        </p:nvSpPr>
        <p:spPr>
          <a:xfrm>
            <a:off x="776613" y="4804221"/>
            <a:ext cx="40333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communication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 communicate between SDN controller and controlled switches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F5135EA7-4D97-574F-9DD5-FBB4B7FF77AA}"/>
              </a:ext>
            </a:extLst>
          </p:cNvPr>
          <p:cNvSpPr txBox="1"/>
          <p:nvPr/>
        </p:nvSpPr>
        <p:spPr>
          <a:xfrm>
            <a:off x="764087" y="3239842"/>
            <a:ext cx="4158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network-wide state management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 state of networks links, switches, services: 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distributed database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DBC448FE-87C5-8449-B9FC-78D9333E9024}"/>
              </a:ext>
            </a:extLst>
          </p:cNvPr>
          <p:cNvSpPr txBox="1"/>
          <p:nvPr/>
        </p:nvSpPr>
        <p:spPr>
          <a:xfrm>
            <a:off x="764087" y="2232898"/>
            <a:ext cx="40733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interface layer to network control apps: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abstractions API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/>
      <p:bldP spid="4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325" name="Rounded Rectangle 324">
            <a:extLst>
              <a:ext uri="{FF2B5EF4-FFF2-40B4-BE49-F238E27FC236}">
                <a16:creationId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16DF309C-D74C-8948-A0B0-6218C9680A4C}"/>
              </a:ext>
            </a:extLst>
          </p:cNvPr>
          <p:cNvCxnSpPr/>
          <p:nvPr/>
        </p:nvCxnSpPr>
        <p:spPr bwMode="auto">
          <a:xfrm flipV="1">
            <a:off x="2418861" y="5441004"/>
            <a:ext cx="615520" cy="282224"/>
          </a:xfrm>
          <a:prstGeom prst="line">
            <a:avLst/>
          </a:prstGeom>
          <a:solidFill>
            <a:srgbClr val="00CC9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s4</a:t>
                </a:r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F109F0CB-C7A7-9F4C-9F78-1DFE6E2E92FF}"/>
              </a:ext>
            </a:extLst>
          </p:cNvPr>
          <p:cNvGrpSpPr/>
          <p:nvPr/>
        </p:nvGrpSpPr>
        <p:grpSpPr>
          <a:xfrm>
            <a:off x="6763892" y="1425421"/>
            <a:ext cx="4822682" cy="1122684"/>
            <a:chOff x="5326799" y="1281868"/>
            <a:chExt cx="4822682" cy="1122684"/>
          </a:xfrm>
        </p:grpSpPr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E06A1FC5-2F8F-E746-8AEE-58223238D3E6}"/>
                </a:ext>
              </a:extLst>
            </p:cNvPr>
            <p:cNvSpPr txBox="1"/>
            <p:nvPr/>
          </p:nvSpPr>
          <p:spPr>
            <a:xfrm>
              <a:off x="5654650" y="1315023"/>
              <a:ext cx="449483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S1, experiencing link failure uses OpenFlow port status message to notify controller</a:t>
              </a: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0F995241-55DC-D948-B009-B3415184F93C}"/>
                </a:ext>
              </a:extLst>
            </p:cNvPr>
            <p:cNvGrpSpPr/>
            <p:nvPr/>
          </p:nvGrpSpPr>
          <p:grpSpPr>
            <a:xfrm>
              <a:off x="5326799" y="1281868"/>
              <a:ext cx="314510" cy="400110"/>
              <a:chOff x="430693" y="1944861"/>
              <a:chExt cx="291062" cy="400110"/>
            </a:xfrm>
          </p:grpSpPr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38418A2-0530-6D4D-B957-9B73EC90CAF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EECCC49B-4360-6A44-857F-C6612A4A5A91}"/>
                  </a:ext>
                </a:extLst>
              </p:cNvPr>
              <p:cNvSpPr txBox="1"/>
              <p:nvPr/>
            </p:nvSpPr>
            <p:spPr>
              <a:xfrm>
                <a:off x="430693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E094A808-83E3-F44E-8311-B49C7768D728}"/>
              </a:ext>
            </a:extLst>
          </p:cNvPr>
          <p:cNvGrpSpPr/>
          <p:nvPr/>
        </p:nvGrpSpPr>
        <p:grpSpPr>
          <a:xfrm>
            <a:off x="6812552" y="2632974"/>
            <a:ext cx="5024543" cy="790285"/>
            <a:chOff x="5330006" y="1281868"/>
            <a:chExt cx="5024543" cy="790285"/>
          </a:xfrm>
        </p:grpSpPr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5A66128A-E3A6-114A-91B5-2FE1B075D1FB}"/>
                </a:ext>
              </a:extLst>
            </p:cNvPr>
            <p:cNvSpPr txBox="1"/>
            <p:nvPr/>
          </p:nvSpPr>
          <p:spPr>
            <a:xfrm>
              <a:off x="5654650" y="1315023"/>
              <a:ext cx="46998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SDN controller receives OpenFlow message, updates link status info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0680D512-D870-4A4E-A672-2D42E18257F4}"/>
                </a:ext>
              </a:extLst>
            </p:cNvPr>
            <p:cNvGrpSpPr/>
            <p:nvPr/>
          </p:nvGrpSpPr>
          <p:grpSpPr>
            <a:xfrm>
              <a:off x="5330006" y="1281868"/>
              <a:ext cx="314510" cy="400110"/>
              <a:chOff x="433661" y="1944861"/>
              <a:chExt cx="291062" cy="400110"/>
            </a:xfrm>
          </p:grpSpPr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C54CA8A5-88FD-0B43-B39C-06EA5B196E08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98241409-350B-3C48-8CD4-8EC73830F0DD}"/>
                  </a:ext>
                </a:extLst>
              </p:cNvPr>
              <p:cNvSpPr txBox="1"/>
              <p:nvPr/>
            </p:nvSpPr>
            <p:spPr>
              <a:xfrm>
                <a:off x="433661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90C1603-EE2D-5C46-96D7-DD144E7597AC}"/>
              </a:ext>
            </a:extLst>
          </p:cNvPr>
          <p:cNvGrpSpPr/>
          <p:nvPr/>
        </p:nvGrpSpPr>
        <p:grpSpPr>
          <a:xfrm>
            <a:off x="6821113" y="3557841"/>
            <a:ext cx="5253976" cy="1445458"/>
            <a:chOff x="5333217" y="1291493"/>
            <a:chExt cx="5253976" cy="1445458"/>
          </a:xfrm>
        </p:grpSpPr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7B9E44CE-B140-1542-AAC2-4DAF6F5BCDFC}"/>
                </a:ext>
              </a:extLst>
            </p:cNvPr>
            <p:cNvSpPr txBox="1"/>
            <p:nvPr/>
          </p:nvSpPr>
          <p:spPr>
            <a:xfrm>
              <a:off x="5654650" y="1315023"/>
              <a:ext cx="4932543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4AA4F08F-919D-6D43-A245-B36CE88D136C}"/>
                </a:ext>
              </a:extLst>
            </p:cNvPr>
            <p:cNvGrpSpPr/>
            <p:nvPr/>
          </p:nvGrpSpPr>
          <p:grpSpPr>
            <a:xfrm>
              <a:off x="5333217" y="1291493"/>
              <a:ext cx="314510" cy="400110"/>
              <a:chOff x="436633" y="1954486"/>
              <a:chExt cx="291062" cy="400110"/>
            </a:xfrm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474762E3-AFBB-FD48-BEF6-8AF863920A29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C0B243D3-CD77-354D-AF47-3C3867EAD742}"/>
                  </a:ext>
                </a:extLst>
              </p:cNvPr>
              <p:cNvSpPr txBox="1"/>
              <p:nvPr/>
            </p:nvSpPr>
            <p:spPr>
              <a:xfrm>
                <a:off x="436633" y="1954486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9B04D695-515C-F643-A6A8-EB313B26D25D}"/>
              </a:ext>
            </a:extLst>
          </p:cNvPr>
          <p:cNvGrpSpPr/>
          <p:nvPr/>
        </p:nvGrpSpPr>
        <p:grpSpPr>
          <a:xfrm>
            <a:off x="6800258" y="5062185"/>
            <a:ext cx="4748738" cy="1448665"/>
            <a:chOff x="5320381" y="1288286"/>
            <a:chExt cx="4748738" cy="1448665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B0A5DC12-CD7F-7947-8638-FCA31A28E2B0}"/>
                </a:ext>
              </a:extLst>
            </p:cNvPr>
            <p:cNvSpPr txBox="1"/>
            <p:nvPr/>
          </p:nvSpPr>
          <p:spPr>
            <a:xfrm>
              <a:off x="5654650" y="1315023"/>
              <a:ext cx="441446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E780A433-81AB-8640-801E-3E36D0C8A814}"/>
                </a:ext>
              </a:extLst>
            </p:cNvPr>
            <p:cNvGrpSpPr/>
            <p:nvPr/>
          </p:nvGrpSpPr>
          <p:grpSpPr>
            <a:xfrm>
              <a:off x="5320381" y="1288286"/>
              <a:ext cx="314510" cy="400110"/>
              <a:chOff x="424754" y="1951279"/>
              <a:chExt cx="291062" cy="400110"/>
            </a:xfrm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13BA4AD6-9B8B-B34F-8638-37047BF2F57A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B0922FC9-7A3B-0A4F-A08D-B0BBA98A59FF}"/>
                  </a:ext>
                </a:extLst>
              </p:cNvPr>
              <p:cNvSpPr txBox="1"/>
              <p:nvPr/>
            </p:nvSpPr>
            <p:spPr>
              <a:xfrm>
                <a:off x="424754" y="1951279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028D42-5816-5541-A673-C6433AD9D499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8DA33A-26D6-314C-A500-DD7DB353ACAB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77BAE01A-4364-4544-BF42-8FF701463BAC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4D78EC7-F7C7-3F45-961B-64EA2E03391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3E26F343-9456-5D42-A9FA-964E247D2550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6F412-7995-3B46-8E64-A0D13B5F777D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0C530D-3872-7E44-B659-707925E00FB5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2BF29E-5D7E-3445-97B2-B00E46F50CB0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8730936C-BFF8-424D-8C52-3FBAACA75D2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CDD7064-D7DA-984B-8288-7014FD5FA49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E2FC1-14EF-EF41-B834-5B22F3837E94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8CDCAC-EDD7-0E4E-8BD0-4FB5320ED675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2102A-B985-AC47-85E1-BFD474A7D9D2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DC0871FF-D3D8-2643-B38B-DAEBEB8EA107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965BF2B8-2DC2-A24B-A21E-51E530B25818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13A42-84D2-5F46-9A6B-6BA30F8EDC2D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BD088A-94D4-CC45-A539-772D0FEB312B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76F79744-5FA1-7449-B121-428DFE2E2D6C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9FD5CC65-BB19-764E-927A-898AD871E876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571E5AEF-2D67-A64A-8835-73795045CED6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325" name="Rounded Rectangle 324">
            <a:extLst>
              <a:ext uri="{FF2B5EF4-FFF2-40B4-BE49-F238E27FC236}">
                <a16:creationId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s4</a:t>
                </a: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668EBE0-594D-334C-AB42-480B6F78CF62}"/>
              </a:ext>
            </a:extLst>
          </p:cNvPr>
          <p:cNvGrpSpPr/>
          <p:nvPr/>
        </p:nvGrpSpPr>
        <p:grpSpPr>
          <a:xfrm>
            <a:off x="6821848" y="2223893"/>
            <a:ext cx="4764727" cy="1773227"/>
            <a:chOff x="5333952" y="1296122"/>
            <a:chExt cx="4764727" cy="17732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52F6C96-8FF4-3F4B-B1DE-5F9882F0CC58}"/>
                </a:ext>
              </a:extLst>
            </p:cNvPr>
            <p:cNvSpPr txBox="1"/>
            <p:nvPr/>
          </p:nvSpPr>
          <p:spPr>
            <a:xfrm>
              <a:off x="5654651" y="1315023"/>
              <a:ext cx="44440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018BCC7-FF6B-C54D-AF18-6386BE6EC922}"/>
                </a:ext>
              </a:extLst>
            </p:cNvPr>
            <p:cNvGrpSpPr/>
            <p:nvPr/>
          </p:nvGrpSpPr>
          <p:grpSpPr>
            <a:xfrm>
              <a:off x="5333952" y="1296122"/>
              <a:ext cx="314510" cy="400110"/>
              <a:chOff x="437313" y="1959115"/>
              <a:chExt cx="291062" cy="400110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25A5CCC-38B4-374B-8E0A-8175948EE0F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359256F-83EF-C14A-A33E-34AFC25A567C}"/>
                  </a:ext>
                </a:extLst>
              </p:cNvPr>
              <p:cNvSpPr txBox="1"/>
              <p:nvPr/>
            </p:nvSpPr>
            <p:spPr>
              <a:xfrm>
                <a:off x="437313" y="1959115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B217E7-01ED-964B-9FE0-F9EE60E028F5}"/>
              </a:ext>
            </a:extLst>
          </p:cNvPr>
          <p:cNvGrpSpPr/>
          <p:nvPr/>
        </p:nvGrpSpPr>
        <p:grpSpPr>
          <a:xfrm>
            <a:off x="6797561" y="4172683"/>
            <a:ext cx="4450811" cy="1103433"/>
            <a:chOff x="5318962" y="1301119"/>
            <a:chExt cx="4450811" cy="110343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3598380-1FF6-6F40-973E-B718F074D98B}"/>
                </a:ext>
              </a:extLst>
            </p:cNvPr>
            <p:cNvSpPr txBox="1"/>
            <p:nvPr/>
          </p:nvSpPr>
          <p:spPr>
            <a:xfrm>
              <a:off x="5654650" y="1315023"/>
              <a:ext cx="4115123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controller uses OpenFlow to install new tables in switches that need updating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EC8872E-6260-4E47-A475-2DA8AB05DCE6}"/>
                </a:ext>
              </a:extLst>
            </p:cNvPr>
            <p:cNvGrpSpPr/>
            <p:nvPr/>
          </p:nvGrpSpPr>
          <p:grpSpPr>
            <a:xfrm>
              <a:off x="5318962" y="1301119"/>
              <a:ext cx="314510" cy="400110"/>
              <a:chOff x="423441" y="1964112"/>
              <a:chExt cx="291062" cy="400110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EF374B88-D948-BF43-B4EB-772822FF0073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25ABF71-D17A-5F44-9348-F8715A41D31E}"/>
                  </a:ext>
                </a:extLst>
              </p:cNvPr>
              <p:cNvSpPr txBox="1"/>
              <p:nvPr/>
            </p:nvSpPr>
            <p:spPr>
              <a:xfrm>
                <a:off x="423441" y="1964112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</a:rPr>
                  <a:t>6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539EC0-657C-954F-8B55-28528EDA22A1}"/>
              </a:ext>
            </a:extLst>
          </p:cNvPr>
          <p:cNvGrpSpPr/>
          <p:nvPr/>
        </p:nvGrpSpPr>
        <p:grpSpPr>
          <a:xfrm>
            <a:off x="3994257" y="1633928"/>
            <a:ext cx="313044" cy="1540239"/>
            <a:chOff x="4189129" y="1656413"/>
            <a:chExt cx="313044" cy="15402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F848E1-4FB7-8D48-8636-5BFA654772DD}"/>
                </a:ext>
              </a:extLst>
            </p:cNvPr>
            <p:cNvCxnSpPr/>
            <p:nvPr/>
          </p:nvCxnSpPr>
          <p:spPr>
            <a:xfrm>
              <a:off x="4339652" y="1656413"/>
              <a:ext cx="0" cy="15402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084F1979-21E5-164C-9D7B-CC37AAE3266F}"/>
                </a:ext>
              </a:extLst>
            </p:cNvPr>
            <p:cNvGrpSpPr/>
            <p:nvPr/>
          </p:nvGrpSpPr>
          <p:grpSpPr>
            <a:xfrm>
              <a:off x="4189129" y="1880402"/>
              <a:ext cx="313044" cy="369332"/>
              <a:chOff x="651166" y="1956616"/>
              <a:chExt cx="313044" cy="369332"/>
            </a:xfrm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3A39CD2-24AA-BD45-B6AD-2B4BA700DC27}"/>
                  </a:ext>
                </a:extLst>
              </p:cNvPr>
              <p:cNvSpPr/>
              <p:nvPr/>
            </p:nvSpPr>
            <p:spPr>
              <a:xfrm>
                <a:off x="676641" y="200369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D826745D-58BA-BC4B-AA6A-D38C517B3381}"/>
                  </a:ext>
                </a:extLst>
              </p:cNvPr>
              <p:cNvSpPr txBox="1"/>
              <p:nvPr/>
            </p:nvSpPr>
            <p:spPr>
              <a:xfrm>
                <a:off x="651166" y="1956616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22060-DA29-3642-B211-707588A22B81}"/>
              </a:ext>
            </a:extLst>
          </p:cNvPr>
          <p:cNvGrpSpPr/>
          <p:nvPr/>
        </p:nvGrpSpPr>
        <p:grpSpPr>
          <a:xfrm>
            <a:off x="2457676" y="3166672"/>
            <a:ext cx="1751262" cy="2489017"/>
            <a:chOff x="2457676" y="3166672"/>
            <a:chExt cx="1751262" cy="2489017"/>
          </a:xfrm>
        </p:grpSpPr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57933768-CFAD-7E4C-8094-C5674C11A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232" y="4980429"/>
              <a:ext cx="0" cy="258633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F95AAA5D-C6E5-5143-82E1-3C051F45AC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7676" y="4954249"/>
              <a:ext cx="712744" cy="621210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18D00365-C943-3246-B265-4C37A9B81876}"/>
                </a:ext>
              </a:extLst>
            </p:cNvPr>
            <p:cNvGrpSpPr/>
            <p:nvPr/>
          </p:nvGrpSpPr>
          <p:grpSpPr>
            <a:xfrm rot="21446362">
              <a:off x="3106460" y="4663753"/>
              <a:ext cx="313044" cy="369332"/>
              <a:chOff x="418585" y="1969301"/>
              <a:chExt cx="313044" cy="369332"/>
            </a:xfrm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56FE9D22-DD6A-2D41-935A-D9C78F2DD65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F3BD16BE-15C0-AD4A-A570-09F50033ED30}"/>
                  </a:ext>
                </a:extLst>
              </p:cNvPr>
              <p:cNvSpPr txBox="1"/>
              <p:nvPr/>
            </p:nvSpPr>
            <p:spPr>
              <a:xfrm>
                <a:off x="418585" y="1969301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6</a:t>
                </a:r>
              </a:p>
            </p:txBody>
          </p:sp>
        </p:grp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CE154DD1-2C46-6642-BA6D-CE34E436F7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544" y="4943007"/>
              <a:ext cx="847394" cy="712682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E2CB52-0E57-C940-96B0-586FFA8469C6}"/>
                </a:ext>
              </a:extLst>
            </p:cNvPr>
            <p:cNvSpPr/>
            <p:nvPr/>
          </p:nvSpPr>
          <p:spPr>
            <a:xfrm>
              <a:off x="3256612" y="3166672"/>
              <a:ext cx="888167" cy="1551482"/>
            </a:xfrm>
            <a:custGeom>
              <a:avLst/>
              <a:gdLst>
                <a:gd name="connsiteX0" fmla="*/ 929390 w 929390"/>
                <a:gd name="connsiteY0" fmla="*/ 0 h 1551482"/>
                <a:gd name="connsiteX1" fmla="*/ 929390 w 929390"/>
                <a:gd name="connsiteY1" fmla="*/ 678305 h 1551482"/>
                <a:gd name="connsiteX2" fmla="*/ 0 w 929390"/>
                <a:gd name="connsiteY2" fmla="*/ 813217 h 1551482"/>
                <a:gd name="connsiteX3" fmla="*/ 0 w 929390"/>
                <a:gd name="connsiteY3" fmla="*/ 1551482 h 1551482"/>
                <a:gd name="connsiteX4" fmla="*/ 0 w 929390"/>
                <a:gd name="connsiteY4" fmla="*/ 1551482 h 1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390" h="1551482">
                  <a:moveTo>
                    <a:pt x="929390" y="0"/>
                  </a:moveTo>
                  <a:lnTo>
                    <a:pt x="929390" y="678305"/>
                  </a:lnTo>
                  <a:lnTo>
                    <a:pt x="0" y="813217"/>
                  </a:lnTo>
                  <a:lnTo>
                    <a:pt x="0" y="1551482"/>
                  </a:lnTo>
                  <a:lnTo>
                    <a:pt x="0" y="1551482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9B85B73-F6B8-D648-BC2D-0EAA63B6C571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4D9E912-F6EE-2347-946E-2486DFCDC48F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680272B-5B96-5C46-B6A3-60AE86146178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B4B208F5-B08A-1243-A37F-DD13571EA00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8299C7E-5FD4-BE4D-B3BC-B70CB02A4289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7D5753-825A-E24A-B359-04DEF430F62F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D41C68A-EFC3-7544-907A-3696B071871F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AA64AA5-F628-404D-85EE-A7F9205259DC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91FE4FB-9667-3848-BBC8-71F23A372A0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5F86FD7-086B-5342-8B29-1089080984F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71DD02C-FDB2-8742-B9AD-DAE04FE274DB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883ED354-25D1-C04E-892D-211118E43E12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507EC540-4062-C043-B3A2-50A19C3A7ED6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977EF44-1278-FE42-A8DE-61716D09F76C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5432766-828E-C04D-ABCA-C75B145EB832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D6C9655-72FC-7545-AA52-6CFDF3B16914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6AC89D17-D5C6-6E45-B074-38ECB645CCC6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0049483-7D31-F243-8B3C-B01AB5BDA5CA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229791A0-9A65-A14B-97D3-B95ED9B13C7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FD05E5B-5187-8143-8FCD-A82AF7D7023C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2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6451130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  <a:endParaRPr lang="en-US" sz="3200" dirty="0"/>
          </a:p>
          <a:p>
            <a:pPr marL="577850" indent="-254000"/>
            <a:r>
              <a:rPr lang="en-US" sz="3200" dirty="0"/>
              <a:t>open discussion week?</a:t>
            </a:r>
          </a:p>
          <a:p>
            <a:pPr marL="577850" indent="-254000"/>
            <a:r>
              <a:rPr lang="en-US" sz="3200" dirty="0"/>
              <a:t>link layer: Ethernet, multiple access, data center networking, MPLS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046" y="2790641"/>
            <a:ext cx="3167725" cy="3588388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Easy:</a:t>
            </a:r>
            <a:endParaRPr lang="en-US" sz="3200" dirty="0"/>
          </a:p>
          <a:p>
            <a:pPr marL="577850" indent="-254000">
              <a:spcBef>
                <a:spcPts val="400"/>
              </a:spcBef>
            </a:pPr>
            <a:r>
              <a:rPr lang="en-US" dirty="0" err="1"/>
              <a:t>SmartNIC</a:t>
            </a:r>
            <a:endParaRPr lang="en-US" dirty="0"/>
          </a:p>
          <a:p>
            <a:pPr marL="577850" indent="-254000">
              <a:spcBef>
                <a:spcPts val="400"/>
              </a:spcBef>
            </a:pPr>
            <a:r>
              <a:rPr lang="en-US" dirty="0"/>
              <a:t>MPLS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Network slicing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VNF versus NFV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EVPN/VXLAN</a:t>
            </a:r>
          </a:p>
          <a:p>
            <a:pPr marL="577850" indent="-254000">
              <a:spcBef>
                <a:spcPts val="400"/>
              </a:spcBef>
            </a:pPr>
            <a:r>
              <a:rPr lang="en-US" dirty="0"/>
              <a:t>Leaf-spine (datacenter)</a:t>
            </a:r>
          </a:p>
          <a:p>
            <a:pPr marL="577850" indent="-254000"/>
            <a:endParaRPr lang="en-US" sz="3200" dirty="0"/>
          </a:p>
          <a:p>
            <a:pPr marL="577850" indent="-254000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E86865E-C444-584F-BF42-626131F77E9B}"/>
              </a:ext>
            </a:extLst>
          </p:cNvPr>
          <p:cNvSpPr txBox="1">
            <a:spLocks/>
          </p:cNvSpPr>
          <p:nvPr/>
        </p:nvSpPr>
        <p:spPr>
          <a:xfrm>
            <a:off x="8436446" y="2812411"/>
            <a:ext cx="3755554" cy="347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Font typeface="Wingdings" pitchFamily="2" charset="2"/>
              <a:buNone/>
            </a:pPr>
            <a:r>
              <a:rPr lang="en-US" sz="3600" dirty="0">
                <a:solidFill>
                  <a:srgbClr val="0000A2"/>
                </a:solidFill>
              </a:rPr>
              <a:t>A bit of prep:</a:t>
            </a:r>
            <a:endParaRPr lang="en-US" sz="3200" dirty="0"/>
          </a:p>
          <a:p>
            <a:pPr lvl="0">
              <a:spcBef>
                <a:spcPts val="400"/>
              </a:spcBef>
            </a:pPr>
            <a:r>
              <a:rPr lang="en-US" dirty="0"/>
              <a:t>SR IOV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SNAT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XMPP</a:t>
            </a:r>
            <a:endParaRPr lang="en-US" sz="2400" dirty="0"/>
          </a:p>
          <a:p>
            <a:pPr lvl="0">
              <a:spcBef>
                <a:spcPts val="400"/>
              </a:spcBef>
            </a:pPr>
            <a:r>
              <a:rPr lang="en-US" dirty="0"/>
              <a:t>DPDK</a:t>
            </a:r>
            <a:endParaRPr lang="en-US" sz="2400" dirty="0"/>
          </a:p>
          <a:p>
            <a:pPr marL="577850" indent="-2540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05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6392762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centralized: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topology, link costs known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accomplished via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link state broadcast”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nodes have same info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computes least cost paths from one node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source”) to all other nodes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that node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iterations, know least cost path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used in OSFP, IS-IS routing protocols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B690521-85A2-D146-82F9-0E5E227D1FDA}"/>
              </a:ext>
            </a:extLst>
          </p:cNvPr>
          <p:cNvGrpSpPr>
            <a:grpSpLocks/>
          </p:cNvGrpSpPr>
          <p:nvPr/>
        </p:nvGrpSpPr>
        <p:grpSpPr bwMode="auto">
          <a:xfrm>
            <a:off x="7653951" y="2631563"/>
            <a:ext cx="3571875" cy="2236788"/>
            <a:chOff x="3162" y="1071"/>
            <a:chExt cx="2250" cy="140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4855D5A-D36E-E347-99C3-DB92CDA49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7917CD1-E7C6-1D4A-9E83-79F750567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59547BD3-4962-AD4A-BCA9-159FD70AE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9B811831-9B10-1D47-9445-88F5170A5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5FBC4FDE-983A-4C4D-83A0-2AC065A3E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EA91BEF-3E71-E340-88D0-BCFE74CA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8E868B79-7AE8-354A-B2C5-54946618C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47CE780A-E2EC-664C-9561-FE4764ABA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0984812B-2B3B-494A-A14F-3797107A1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739B5CF0-CBC2-FE41-8353-786176FC5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8E8D36E7-F7A3-C449-86BD-A2F3A86C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84CD032D-3CED-0748-A010-6A1F4DDE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26C28B06-3337-8D4D-9615-7AEC66BD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92EBCE51-18DB-1040-9227-438CDE378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37188D79-ECFF-C248-A864-93E6ECD31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A57F257-DF1B-C746-87F4-277A236B0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24732B9A-5398-A442-92A3-C55D3D28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FD0185F7-7207-8344-9AE9-50356A25F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ECF8D053-273B-D640-9762-8CA7CE253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03B4838D-993E-2946-8EA7-CD8A12D08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8ABEEFE7-4A85-1441-9D7C-615D09F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3E0970C2-5B0E-8949-92BD-104F462F8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C1D6A8B8-865B-3340-B37D-0576260CC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D3496D8B-CCF9-3047-B0BE-B896AD077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C5C69BA-73F6-634E-9D50-91C30899D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A27907BE-A995-7C42-B9AD-054559062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4B4B7BCE-F6B2-724F-9435-DDF2F31B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CBB7F27-DFBF-F04C-AB47-5AD1EFF4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9C4C71C5-923C-204B-8179-E2D64BA02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9E0B7869-B7C5-2448-B3E6-3014890E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43182ABE-ECF8-0440-93F5-BC4127CBD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F723C8E6-3D0D-3844-9942-08392A7A3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A2125B8-705D-FF4F-BDC4-E5890662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DEF5D758-39A8-2A46-8C91-ECE8B00D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07F4A03-7F5F-A74B-AAC7-1ECF38C9D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388943A5-79A6-2041-B431-8B3E670A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E3B554D6-932F-B146-9677-0978C66C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838CBE11-339A-BD4A-A9EA-BA48BCD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FEE9D239-AC97-6244-93E1-7D0E0DF44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4714C027-B1E0-094B-AD46-6EE7EAF3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A90ABB5-9424-C549-ADCB-0F91EE12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" name="Group 44">
              <a:extLst>
                <a:ext uri="{FF2B5EF4-FFF2-40B4-BE49-F238E27FC236}">
                  <a16:creationId xmlns:a16="http://schemas.microsoft.com/office/drawing/2014/main" id="{1F2384DE-0AE9-4C4B-9D18-80A6537BA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8" name="Rectangle 45">
                <a:extLst>
                  <a:ext uri="{FF2B5EF4-FFF2-40B4-BE49-F238E27FC236}">
                    <a16:creationId xmlns:a16="http://schemas.microsoft.com/office/drawing/2014/main" id="{A0FE2CEE-5E5E-DD4E-8DC4-6D1A01946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" name="Text Box 46">
                <a:extLst>
                  <a:ext uri="{FF2B5EF4-FFF2-40B4-BE49-F238E27FC236}">
                    <a16:creationId xmlns:a16="http://schemas.microsoft.com/office/drawing/2014/main" id="{5913D2B8-79F5-5245-AB41-A419F8B01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0AEB3C1B-49AA-A749-BDCF-6D4F6DEDF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6" name="Rectangle 48">
                <a:extLst>
                  <a:ext uri="{FF2B5EF4-FFF2-40B4-BE49-F238E27FC236}">
                    <a16:creationId xmlns:a16="http://schemas.microsoft.com/office/drawing/2014/main" id="{A88641F5-3A58-C244-BEC4-126068A57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7" name="Text Box 49">
                <a:extLst>
                  <a:ext uri="{FF2B5EF4-FFF2-40B4-BE49-F238E27FC236}">
                    <a16:creationId xmlns:a16="http://schemas.microsoft.com/office/drawing/2014/main" id="{0616E4C5-43DE-A746-A59D-AF1C3165C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0616F1C6-B0C8-A64D-A1AD-ABFF7326F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2C635EE3-5C9F-834B-8602-EF35C8467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5" name="Text Box 52">
                <a:extLst>
                  <a:ext uri="{FF2B5EF4-FFF2-40B4-BE49-F238E27FC236}">
                    <a16:creationId xmlns:a16="http://schemas.microsoft.com/office/drawing/2014/main" id="{47496C6E-4C2C-E646-AE55-EA7976D2B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84581A4A-1DE6-244E-8C72-16697FBF2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2" name="Rectangle 54">
                <a:extLst>
                  <a:ext uri="{FF2B5EF4-FFF2-40B4-BE49-F238E27FC236}">
                    <a16:creationId xmlns:a16="http://schemas.microsoft.com/office/drawing/2014/main" id="{8D6F2C54-FA7B-6E40-8879-B190D5C7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" name="Text Box 55">
                <a:extLst>
                  <a:ext uri="{FF2B5EF4-FFF2-40B4-BE49-F238E27FC236}">
                    <a16:creationId xmlns:a16="http://schemas.microsoft.com/office/drawing/2014/main" id="{D8C84989-260F-864A-A9EE-B8EDD2A6C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" name="Group 56">
              <a:extLst>
                <a:ext uri="{FF2B5EF4-FFF2-40B4-BE49-F238E27FC236}">
                  <a16:creationId xmlns:a16="http://schemas.microsoft.com/office/drawing/2014/main" id="{F23A506D-4C38-E149-AD0C-DA0996D2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0" name="Rectangle 57">
                <a:extLst>
                  <a:ext uri="{FF2B5EF4-FFF2-40B4-BE49-F238E27FC236}">
                    <a16:creationId xmlns:a16="http://schemas.microsoft.com/office/drawing/2014/main" id="{6190D4D0-3FFC-A744-BEC3-B2A5117BA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1" name="Text Box 58">
                <a:extLst>
                  <a:ext uri="{FF2B5EF4-FFF2-40B4-BE49-F238E27FC236}">
                    <a16:creationId xmlns:a16="http://schemas.microsoft.com/office/drawing/2014/main" id="{F835E8FA-E4F4-504D-9EBE-89FC55944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" name="Group 59">
              <a:extLst>
                <a:ext uri="{FF2B5EF4-FFF2-40B4-BE49-F238E27FC236}">
                  <a16:creationId xmlns:a16="http://schemas.microsoft.com/office/drawing/2014/main" id="{09A7C326-3F4F-7E41-A933-B5042D043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8" name="Rectangle 60">
                <a:extLst>
                  <a:ext uri="{FF2B5EF4-FFF2-40B4-BE49-F238E27FC236}">
                    <a16:creationId xmlns:a16="http://schemas.microsoft.com/office/drawing/2014/main" id="{A4408D35-86A8-F040-8521-25BCEAC1D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Text Box 61">
                <a:extLst>
                  <a:ext uri="{FF2B5EF4-FFF2-40B4-BE49-F238E27FC236}">
                    <a16:creationId xmlns:a16="http://schemas.microsoft.com/office/drawing/2014/main" id="{C8789F42-A0D7-654A-8B15-7A73F4448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38E3FFB8-19D5-D440-A6B6-8B3FB1435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F9CC908E-6098-204C-964C-4E5AC1CDE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B38707B6-84F7-8249-9C3E-97344115C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5B0EDC89-446B-F447-A762-2D1CD8E0F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22AEC159-C2D9-B04E-801E-FA76E8421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780BA682-F1A8-3149-A3C2-B3C8959FA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9015EAD3-10DE-F148-9557-6B1C3D131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6828D607-3DC7-3342-AC2F-543C45885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0FBBA569-CCA2-B04A-97A4-97C0E517E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7FF49509-3C17-F94C-BDFB-B5A46675E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4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Let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3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cost of least-cost path from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to 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Then: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 =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{ c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x,v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D</a:t>
              </a:r>
              <a:r>
                <a:rPr kumimoji="0" lang="en-US" sz="3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(y) }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min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taken over all neighbors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v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855304" cy="1072830"/>
            <a:chOff x="6490417" y="4684735"/>
            <a:chExt cx="4855304" cy="1072830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855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’s estimated least-cost-path cost 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3734933" cy="1589812"/>
            <a:chOff x="5898825" y="4749453"/>
            <a:chExt cx="3734933" cy="158981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3734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direct cost of link from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x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to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1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891EAD-A289-0847-8476-12FDB9A2A09E}"/>
              </a:ext>
            </a:extLst>
          </p:cNvPr>
          <p:cNvSpPr txBox="1">
            <a:spLocks noChangeArrowheads="1"/>
          </p:cNvSpPr>
          <p:nvPr/>
        </p:nvSpPr>
        <p:spPr>
          <a:xfrm>
            <a:off x="6173635" y="1530372"/>
            <a:ext cx="5400414" cy="197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iterative, asynchronous: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local iteration caused by: </a:t>
            </a:r>
          </a:p>
          <a:p>
            <a:pPr marL="460375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link cost change </a:t>
            </a:r>
          </a:p>
          <a:p>
            <a:pPr marL="460375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1893AC-4325-F74F-8450-C793E4D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1" y="1936601"/>
            <a:ext cx="4622104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wait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for (change in local link cost or msg from neighbor)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32" y="1397588"/>
            <a:ext cx="20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02920D-3833-AE4E-83FE-DE8AB636259C}"/>
              </a:ext>
            </a:extLst>
          </p:cNvPr>
          <p:cNvSpPr txBox="1">
            <a:spLocks noChangeArrowheads="1"/>
          </p:cNvSpPr>
          <p:nvPr/>
        </p:nvSpPr>
        <p:spPr>
          <a:xfrm>
            <a:off x="6138145" y="3549151"/>
            <a:ext cx="4936951" cy="291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distributed, self-stopping: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node notifies neighbors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its DV changes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neighbors then notify their neighbors –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if necessary</a:t>
            </a:r>
          </a:p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C11C6-D826-5F43-A2B4-6804C1E58E41}"/>
              </a:ext>
            </a:extLst>
          </p:cNvPr>
          <p:cNvGrpSpPr/>
          <p:nvPr/>
        </p:nvGrpSpPr>
        <p:grpSpPr>
          <a:xfrm>
            <a:off x="1058778" y="3133922"/>
            <a:ext cx="4989095" cy="1554474"/>
            <a:chOff x="1252162" y="3169084"/>
            <a:chExt cx="4989095" cy="1554474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3F1A2ABA-C0FF-3042-AB19-EBB20A32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0127FDB6-1E7E-B747-9FF9-706AF3DA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162" y="3301630"/>
              <a:ext cx="4989095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recompute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my DV estimates using DV received from neighbor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2E6A7-BBBF-E942-BD5C-47863B3A0DE5}"/>
              </a:ext>
            </a:extLst>
          </p:cNvPr>
          <p:cNvGrpSpPr/>
          <p:nvPr/>
        </p:nvGrpSpPr>
        <p:grpSpPr>
          <a:xfrm>
            <a:off x="1086696" y="4361473"/>
            <a:ext cx="4622104" cy="1671995"/>
            <a:chOff x="1280080" y="4396635"/>
            <a:chExt cx="4622104" cy="1671995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D8667227-75F3-2946-9800-49EF5E66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396635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7A11E9-C3A3-2347-8FE5-1B38BBB5C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535903"/>
              <a:ext cx="4622104" cy="153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if my DV to any destination has changed,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send my new DV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 my neighbors, else do nothing.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1EEA1-E3D6-FE44-9DE6-5BA118248F5E}"/>
              </a:ext>
            </a:extLst>
          </p:cNvPr>
          <p:cNvCxnSpPr>
            <a:cxnSpLocks/>
          </p:cNvCxnSpPr>
          <p:nvPr/>
        </p:nvCxnSpPr>
        <p:spPr>
          <a:xfrm flipV="1">
            <a:off x="3381900" y="5989009"/>
            <a:ext cx="0" cy="258188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9ECAE-CD60-CD4E-8453-32556903D047}"/>
              </a:ext>
            </a:extLst>
          </p:cNvPr>
          <p:cNvCxnSpPr/>
          <p:nvPr/>
        </p:nvCxnSpPr>
        <p:spPr>
          <a:xfrm>
            <a:off x="3384884" y="2019107"/>
            <a:ext cx="0" cy="338203"/>
          </a:xfrm>
          <a:prstGeom prst="straightConnector1">
            <a:avLst/>
          </a:prstGeom>
          <a:ln w="19050">
            <a:solidFill>
              <a:srgbClr val="001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0990E6-E4F6-004A-983C-35F56F91D474}"/>
              </a:ext>
            </a:extLst>
          </p:cNvPr>
          <p:cNvCxnSpPr>
            <a:cxnSpLocks/>
          </p:cNvCxnSpPr>
          <p:nvPr/>
        </p:nvCxnSpPr>
        <p:spPr>
          <a:xfrm>
            <a:off x="1070309" y="6236367"/>
            <a:ext cx="2314575" cy="0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994047-8DFC-3848-A093-707102890135}"/>
              </a:ext>
            </a:extLst>
          </p:cNvPr>
          <p:cNvCxnSpPr/>
          <p:nvPr/>
        </p:nvCxnSpPr>
        <p:spPr>
          <a:xfrm>
            <a:off x="1084270" y="2018063"/>
            <a:ext cx="2300614" cy="0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0BEAE-AFEE-C84E-B69C-BA9C126D7B96}"/>
              </a:ext>
            </a:extLst>
          </p:cNvPr>
          <p:cNvCxnSpPr>
            <a:cxnSpLocks/>
          </p:cNvCxnSpPr>
          <p:nvPr/>
        </p:nvCxnSpPr>
        <p:spPr>
          <a:xfrm>
            <a:off x="1071744" y="2006581"/>
            <a:ext cx="0" cy="4233797"/>
          </a:xfrm>
          <a:prstGeom prst="line">
            <a:avLst/>
          </a:prstGeom>
          <a:ln w="19050">
            <a:solidFill>
              <a:srgbClr val="001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our routing study thus far - idealized 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all routers identical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network “flat”</a:t>
            </a:r>
          </a:p>
          <a:p>
            <a:pPr marL="130175" indent="0">
              <a:buNone/>
            </a:pPr>
            <a:r>
              <a:rPr lang="en-US" dirty="0"/>
              <a:t>… not true in practice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Making routing scalable</a:t>
            </a:r>
            <a:endParaRPr lang="en-US" sz="4800" dirty="0"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66994"/>
            <a:ext cx="498431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scale: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billions of destinations: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can’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t store all destinations in routing tables!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table exchange would swamp links!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26" y="3654991"/>
            <a:ext cx="53612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administrative autonomy:</a:t>
            </a:r>
          </a:p>
          <a:p>
            <a:pPr marL="342900"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Internet: a network of networks</a:t>
            </a:r>
          </a:p>
          <a:p>
            <a:pPr marL="342900"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network admin may want to control routing in its own network</a:t>
            </a:r>
          </a:p>
        </p:txBody>
      </p:sp>
    </p:spTree>
    <p:extLst>
      <p:ext uri="{BB962C8B-B14F-4D97-AF65-F5344CB8AC3E}">
        <p14:creationId xmlns:p14="http://schemas.microsoft.com/office/powerpoint/2010/main" val="15627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aggregate routers into regions known as </a:t>
            </a:r>
            <a:r>
              <a:rPr lang="en-US" sz="3200" dirty="0">
                <a:solidFill>
                  <a:srgbClr val="0000A8"/>
                </a:solidFill>
              </a:rPr>
              <a:t>“autonomous systems”</a:t>
            </a:r>
            <a:r>
              <a:rPr lang="en-US" sz="3200" dirty="0"/>
              <a:t> (AS) (a.k.a. “</a:t>
            </a:r>
            <a:r>
              <a:rPr lang="en-US" sz="3200" dirty="0">
                <a:solidFill>
                  <a:srgbClr val="0000A8"/>
                </a:solidFill>
              </a:rPr>
              <a:t>domains</a:t>
            </a:r>
            <a:r>
              <a:rPr lang="en-US" sz="3200" dirty="0"/>
              <a:t>”)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approach to scalable routing</a:t>
            </a:r>
            <a:endParaRPr lang="en-US" sz="4800" dirty="0"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04546"/>
            <a:ext cx="5635668" cy="3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intra-AS (aka “intra-domain”):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routers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within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same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different AS can run different intra-domain routing protocols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at “edge” of its own AS, has link(s) to router(s) in other AS’es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096" y="2928482"/>
            <a:ext cx="5160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inter-AS (aka “inter-domain”):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routing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AS’es</a:t>
            </a:r>
          </a:p>
          <a:p>
            <a:pPr marL="409575" marR="0" lvl="0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gateways perform inter-domain routing (as well as intra-domain routing)</a:t>
            </a:r>
          </a:p>
        </p:txBody>
      </p:sp>
    </p:spTree>
    <p:extLst>
      <p:ext uri="{BB962C8B-B14F-4D97-AF65-F5344CB8AC3E}">
        <p14:creationId xmlns:p14="http://schemas.microsoft.com/office/powerpoint/2010/main" val="7444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4800" dirty="0">
              <a:latin typeface="+mn-lt"/>
            </a:endParaRPr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13" y="5100458"/>
            <a:ext cx="3241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0776" y="4638895"/>
            <a:ext cx="382509" cy="374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1778696" y="3924256"/>
            <a:ext cx="5968456" cy="2124592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intra-AS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1812296" y="3939436"/>
            <a:ext cx="5968456" cy="2124592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2"/>
              <a:ext cx="221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inter-AS routing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FDBFFAE-83D8-D74E-B3C9-F3CDF234CDF3}"/>
              </a:ext>
            </a:extLst>
          </p:cNvPr>
          <p:cNvGrpSpPr/>
          <p:nvPr/>
        </p:nvGrpSpPr>
        <p:grpSpPr>
          <a:xfrm>
            <a:off x="3723768" y="1866380"/>
            <a:ext cx="2334629" cy="3331019"/>
            <a:chOff x="5176788" y="1691016"/>
            <a:chExt cx="2334629" cy="333101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DA2EECEA-6E2F-594A-A168-0AF941E524C3}"/>
                </a:ext>
              </a:extLst>
            </p:cNvPr>
            <p:cNvSpPr/>
            <p:nvPr/>
          </p:nvSpPr>
          <p:spPr bwMode="auto">
            <a:xfrm flipH="1">
              <a:off x="5219204" y="3674178"/>
              <a:ext cx="2255450" cy="134785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2217181 w 2532501"/>
                <a:gd name="connsiteY0" fmla="*/ 747595 h 747595"/>
                <a:gd name="connsiteX1" fmla="*/ 0 w 2532501"/>
                <a:gd name="connsiteY1" fmla="*/ 310 h 747595"/>
                <a:gd name="connsiteX2" fmla="*/ 2251233 w 2532501"/>
                <a:gd name="connsiteY2" fmla="*/ 1468 h 747595"/>
                <a:gd name="connsiteX3" fmla="*/ 2532501 w 2532501"/>
                <a:gd name="connsiteY3" fmla="*/ 710902 h 747595"/>
                <a:gd name="connsiteX4" fmla="*/ 2217181 w 2532501"/>
                <a:gd name="connsiteY4" fmla="*/ 747595 h 747595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274923"/>
                <a:gd name="connsiteY0" fmla="*/ 1349639 h 1349639"/>
                <a:gd name="connsiteX1" fmla="*/ 0 w 2274923"/>
                <a:gd name="connsiteY1" fmla="*/ 310 h 1349639"/>
                <a:gd name="connsiteX2" fmla="*/ 2251233 w 2274923"/>
                <a:gd name="connsiteY2" fmla="*/ 1468 h 1349639"/>
                <a:gd name="connsiteX3" fmla="*/ 2244541 w 2274923"/>
                <a:gd name="connsiteY3" fmla="*/ 1338031 h 1349639"/>
                <a:gd name="connsiteX4" fmla="*/ 1904181 w 2274923"/>
                <a:gd name="connsiteY4" fmla="*/ 1349639 h 1349639"/>
                <a:gd name="connsiteX0" fmla="*/ 1904181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904181 w 2251233"/>
                <a:gd name="connsiteY4" fmla="*/ 1349639 h 1349639"/>
                <a:gd name="connsiteX0" fmla="*/ 1855043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855043 w 2251233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368" h="1349639">
                  <a:moveTo>
                    <a:pt x="1855043" y="1349639"/>
                  </a:moveTo>
                  <a:cubicBezTo>
                    <a:pt x="1304110" y="746280"/>
                    <a:pt x="628999" y="499249"/>
                    <a:pt x="0" y="310"/>
                  </a:cubicBezTo>
                  <a:cubicBezTo>
                    <a:pt x="333077" y="4877"/>
                    <a:pt x="1918156" y="-3099"/>
                    <a:pt x="2251233" y="1468"/>
                  </a:cubicBezTo>
                  <a:cubicBezTo>
                    <a:pt x="2089546" y="493074"/>
                    <a:pt x="2029736" y="828030"/>
                    <a:pt x="2254368" y="1315058"/>
                  </a:cubicBezTo>
                  <a:cubicBezTo>
                    <a:pt x="2028914" y="1268083"/>
                    <a:pt x="1915520" y="1271535"/>
                    <a:pt x="1855043" y="13496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00673E8-B325-EB44-9A2A-C4636D3BA1D7}"/>
                </a:ext>
              </a:extLst>
            </p:cNvPr>
            <p:cNvGrpSpPr/>
            <p:nvPr/>
          </p:nvGrpSpPr>
          <p:grpSpPr>
            <a:xfrm>
              <a:off x="5176788" y="1691016"/>
              <a:ext cx="2334629" cy="2102794"/>
              <a:chOff x="5176788" y="1691016"/>
              <a:chExt cx="2334629" cy="2102794"/>
            </a:xfrm>
          </p:grpSpPr>
          <p:grpSp>
            <p:nvGrpSpPr>
              <p:cNvPr id="316" name="Group 28">
                <a:extLst>
                  <a:ext uri="{FF2B5EF4-FFF2-40B4-BE49-F238E27FC236}">
                    <a16:creationId xmlns:a16="http://schemas.microsoft.com/office/drawing/2014/main" id="{66AF714D-93D9-7849-A0E5-53CA64E79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6788" y="1691016"/>
                <a:ext cx="2334629" cy="2102794"/>
                <a:chOff x="1858002" y="3709936"/>
                <a:chExt cx="1045872" cy="173989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4500FA73-0BCC-C84B-A5CA-CA01BB6F74E4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7" y="3957547"/>
                  <a:ext cx="1033544" cy="611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1" name="Group 498">
                  <a:extLst>
                    <a:ext uri="{FF2B5EF4-FFF2-40B4-BE49-F238E27FC236}">
                      <a16:creationId xmlns:a16="http://schemas.microsoft.com/office/drawing/2014/main" id="{C0D2A279-F942-0D48-8005-63696D9EA9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588FE4E7-26AC-4943-A3F8-4D8DBC528B55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3806B90C-D448-5046-B33D-F8620D8693A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111689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7D5E21E-12EC-7C4E-A4FD-F87EB3559FC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6966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1D307E-35F6-7B4D-9ECA-535608E8FF64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9890F937-B02F-3941-AA75-F2A6C60ADB6E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C1A7B8C0-653F-D043-A5D6-8D8D02496547}"/>
                    </a:ext>
                  </a:extLst>
                </p:cNvPr>
                <p:cNvSpPr/>
                <p:nvPr/>
              </p:nvSpPr>
              <p:spPr bwMode="auto">
                <a:xfrm>
                  <a:off x="1859676" y="4691826"/>
                  <a:ext cx="1037420" cy="5222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441ECEE8-5F06-204E-BCD7-77C25E8AF081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 flipH="1">
                  <a:off x="1861178" y="3924839"/>
                  <a:ext cx="1007" cy="129507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714DFB4-74AF-AA45-805C-53E5CDD7DB0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33"/>
                  <a:ext cx="6350" cy="126981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35" name="Group 504">
                  <a:extLst>
                    <a:ext uri="{FF2B5EF4-FFF2-40B4-BE49-F238E27FC236}">
                      <a16:creationId xmlns:a16="http://schemas.microsoft.com/office/drawing/2014/main" id="{2A0950AE-6556-8E45-8D36-C13C7443E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002" y="3709936"/>
                  <a:ext cx="1045872" cy="398402"/>
                  <a:chOff x="2185125" y="1574638"/>
                  <a:chExt cx="1201487" cy="429505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26F4269B-B9E1-DD40-BD3F-9AD462CC18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5" y="1689286"/>
                    <a:ext cx="1196349" cy="3148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D6F97DEA-39E6-7943-9504-B9FD46A247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9930" y="1749849"/>
                    <a:ext cx="1195120" cy="1129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CC4C5A26-4306-EB49-843F-3B0B4CF63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89930" y="1574638"/>
                    <a:ext cx="1196349" cy="314857"/>
                  </a:xfrm>
                  <a:prstGeom prst="ellipse">
                    <a:avLst/>
                  </a:prstGeom>
                  <a:solidFill>
                    <a:srgbClr val="BFBFB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9" name="Freeform 338">
                    <a:extLst>
                      <a:ext uri="{FF2B5EF4-FFF2-40B4-BE49-F238E27FC236}">
                        <a16:creationId xmlns:a16="http://schemas.microsoft.com/office/drawing/2014/main" id="{01521615-126F-9F48-B7B9-BC8FDF45A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64"/>
                    <a:ext cx="581761" cy="157429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339">
                    <a:extLst>
                      <a:ext uri="{FF2B5EF4-FFF2-40B4-BE49-F238E27FC236}">
                        <a16:creationId xmlns:a16="http://schemas.microsoft.com/office/drawing/2014/main" id="{682F4762-B963-474F-AB4B-BD6A92DA5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9501" y="1629396"/>
                    <a:ext cx="703949" cy="111226"/>
                  </a:xfrm>
                  <a:custGeom>
                    <a:avLst/>
                    <a:gdLst>
                      <a:gd name="T0" fmla="*/ 0 w 3723451"/>
                      <a:gd name="T1" fmla="*/ 27211 h 932950"/>
                      <a:gd name="T2" fmla="*/ 123865 w 3723451"/>
                      <a:gd name="T3" fmla="*/ 321 h 932950"/>
                      <a:gd name="T4" fmla="*/ 350850 w 3723451"/>
                      <a:gd name="T5" fmla="*/ 62061 h 932950"/>
                      <a:gd name="T6" fmla="*/ 567397 w 3723451"/>
                      <a:gd name="T7" fmla="*/ 0 h 932950"/>
                      <a:gd name="T8" fmla="*/ 703949 w 3723451"/>
                      <a:gd name="T9" fmla="*/ 24696 h 932950"/>
                      <a:gd name="T10" fmla="*/ 602354 w 3723451"/>
                      <a:gd name="T11" fmla="*/ 55064 h 932950"/>
                      <a:gd name="T12" fmla="*/ 569645 w 3723451"/>
                      <a:gd name="T13" fmla="*/ 46877 h 932950"/>
                      <a:gd name="T14" fmla="*/ 354838 w 3723451"/>
                      <a:gd name="T15" fmla="*/ 111226 h 932950"/>
                      <a:gd name="T16" fmla="*/ 134536 w 3723451"/>
                      <a:gd name="T17" fmla="*/ 49244 h 932950"/>
                      <a:gd name="T18" fmla="*/ 98918 w 3723451"/>
                      <a:gd name="T19" fmla="*/ 55934 h 932950"/>
                      <a:gd name="T20" fmla="*/ 0 w 3723451"/>
                      <a:gd name="T21" fmla="*/ 27211 h 9329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1" name="Freeform 340">
                    <a:extLst>
                      <a:ext uri="{FF2B5EF4-FFF2-40B4-BE49-F238E27FC236}">
                        <a16:creationId xmlns:a16="http://schemas.microsoft.com/office/drawing/2014/main" id="{78975C37-66B2-6A46-9D38-D07296BAC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722" y="1723510"/>
                    <a:ext cx="257143" cy="95826"/>
                  </a:xfrm>
                  <a:custGeom>
                    <a:avLst/>
                    <a:gdLst>
                      <a:gd name="T0" fmla="*/ 0 w 1366596"/>
                      <a:gd name="T1" fmla="*/ 0 h 809868"/>
                      <a:gd name="T2" fmla="*/ 257143 w 1366596"/>
                      <a:gd name="T3" fmla="*/ 74047 h 809868"/>
                      <a:gd name="T4" fmla="*/ 162771 w 1366596"/>
                      <a:gd name="T5" fmla="*/ 95826 h 809868"/>
                      <a:gd name="T6" fmla="*/ 866 w 1366596"/>
                      <a:gd name="T7" fmla="*/ 50635 h 809868"/>
                      <a:gd name="T8" fmla="*/ 0 w 1366596"/>
                      <a:gd name="T9" fmla="*/ 0 h 8098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2" name="Freeform 341">
                    <a:extLst>
                      <a:ext uri="{FF2B5EF4-FFF2-40B4-BE49-F238E27FC236}">
                        <a16:creationId xmlns:a16="http://schemas.microsoft.com/office/drawing/2014/main" id="{B027AD38-44DC-4749-ABE8-13603800E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6736" y="1725222"/>
                    <a:ext cx="255318" cy="94114"/>
                  </a:xfrm>
                  <a:custGeom>
                    <a:avLst/>
                    <a:gdLst>
                      <a:gd name="T0" fmla="*/ 251832 w 1348191"/>
                      <a:gd name="T1" fmla="*/ 0 h 791462"/>
                      <a:gd name="T2" fmla="*/ 255318 w 1348191"/>
                      <a:gd name="T3" fmla="*/ 45415 h 791462"/>
                      <a:gd name="T4" fmla="*/ 92368 w 1348191"/>
                      <a:gd name="T5" fmla="*/ 94114 h 791462"/>
                      <a:gd name="T6" fmla="*/ 0 w 1348191"/>
                      <a:gd name="T7" fmla="*/ 72774 h 791462"/>
                      <a:gd name="T8" fmla="*/ 251832 w 1348191"/>
                      <a:gd name="T9" fmla="*/ 0 h 791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673C16FC-B30B-D341-BF16-BD40997429AA}"/>
                      </a:ext>
                    </a:extLst>
                  </p:cNvPr>
                  <p:cNvCxnSpPr>
                    <a:cxnSpLocks noChangeShapeType="1"/>
                    <a:endCxn id="338" idx="2"/>
                  </p:cNvCxnSpPr>
                  <p:nvPr/>
                </p:nvCxnSpPr>
                <p:spPr bwMode="auto">
                  <a:xfrm flipH="1" flipV="1">
                    <a:off x="2189930" y="1732067"/>
                    <a:ext cx="1823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5A3BCC1F-E36B-CC49-9618-2077B91F99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384788" y="1728644"/>
                    <a:ext cx="1824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20E80F8-831C-F447-978D-EA9239497E52}"/>
                  </a:ext>
                </a:extLst>
              </p:cNvPr>
              <p:cNvGrpSpPr/>
              <p:nvPr/>
            </p:nvGrpSpPr>
            <p:grpSpPr>
              <a:xfrm>
                <a:off x="5741299" y="2747246"/>
                <a:ext cx="1221860" cy="1008038"/>
                <a:chOff x="1992768" y="2310128"/>
                <a:chExt cx="1136650" cy="928372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900D1B6-2E57-BA49-B3A0-822412AEDB17}"/>
                    </a:ext>
                  </a:extLst>
                </p:cNvPr>
                <p:cNvSpPr/>
                <p:nvPr/>
              </p:nvSpPr>
              <p:spPr>
                <a:xfrm>
                  <a:off x="1992768" y="2337583"/>
                  <a:ext cx="1136650" cy="9009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763EADC-6E94-F24D-B1CA-7347697DE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2768" y="2735763"/>
                  <a:ext cx="1136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AF9577E6-692B-3740-9F2B-DD6835189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809" y="2758130"/>
                  <a:ext cx="0" cy="4521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78F7BED9-504A-A643-AF52-F41992DB5B48}"/>
                    </a:ext>
                  </a:extLst>
                </p:cNvPr>
                <p:cNvSpPr txBox="1"/>
                <p:nvPr/>
              </p:nvSpPr>
              <p:spPr>
                <a:xfrm>
                  <a:off x="2011312" y="2310128"/>
                  <a:ext cx="1094850" cy="391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forwarding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table</a:t>
                  </a:r>
                </a:p>
              </p:txBody>
            </p:sp>
          </p:grpSp>
        </p:grpSp>
      </p:grpSp>
      <p:sp>
        <p:nvSpPr>
          <p:cNvPr id="350" name="Rectangle 124">
            <a:extLst>
              <a:ext uri="{FF2B5EF4-FFF2-40B4-BE49-F238E27FC236}">
                <a16:creationId xmlns:a16="http://schemas.microsoft.com/office/drawing/2014/main" id="{95E0DFFE-7997-234A-8A51-545E71EE1AA5}"/>
              </a:ext>
            </a:extLst>
          </p:cNvPr>
          <p:cNvSpPr txBox="1">
            <a:spLocks noChangeArrowheads="1"/>
          </p:cNvSpPr>
          <p:nvPr/>
        </p:nvSpPr>
        <p:spPr>
          <a:xfrm>
            <a:off x="6300592" y="1641655"/>
            <a:ext cx="5711869" cy="8455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 configured by intra- and inter-AS routing algorithms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2FEDEC-3FA5-1F45-A814-2033B8639820}"/>
              </a:ext>
            </a:extLst>
          </p:cNvPr>
          <p:cNvGrpSpPr/>
          <p:nvPr/>
        </p:nvGrpSpPr>
        <p:grpSpPr>
          <a:xfrm>
            <a:off x="3770936" y="2327478"/>
            <a:ext cx="989852" cy="1051967"/>
            <a:chOff x="-167080" y="2120214"/>
            <a:chExt cx="989852" cy="1051967"/>
          </a:xfrm>
        </p:grpSpPr>
        <p:grpSp>
          <p:nvGrpSpPr>
            <p:cNvPr id="197" name="Group 90">
              <a:extLst>
                <a:ext uri="{FF2B5EF4-FFF2-40B4-BE49-F238E27FC236}">
                  <a16:creationId xmlns:a16="http://schemas.microsoft.com/office/drawing/2014/main" id="{21522C5A-8A50-B941-AC04-C41FAA3C8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7080" y="2120214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91">
                <a:extLst>
                  <a:ext uri="{FF2B5EF4-FFF2-40B4-BE49-F238E27FC236}">
                    <a16:creationId xmlns:a16="http://schemas.microsoft.com/office/drawing/2014/main" id="{78DAB5F6-AD90-0740-9E2E-4701E6DC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Text Box 92">
                <a:extLst>
                  <a:ext uri="{FF2B5EF4-FFF2-40B4-BE49-F238E27FC236}">
                    <a16:creationId xmlns:a16="http://schemas.microsoft.com/office/drawing/2014/main" id="{E7EEC607-F92F-6844-AD84-7DF57F2A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Intra-AS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3" name="Bent-Up Arrow 222">
              <a:extLst>
                <a:ext uri="{FF2B5EF4-FFF2-40B4-BE49-F238E27FC236}">
                  <a16:creationId xmlns:a16="http://schemas.microsoft.com/office/drawing/2014/main" id="{C7996A1F-F62A-AB45-8B0A-AA38AB6CC92F}"/>
                </a:ext>
              </a:extLst>
            </p:cNvPr>
            <p:cNvSpPr/>
            <p:nvPr/>
          </p:nvSpPr>
          <p:spPr>
            <a:xfrm rot="5400000">
              <a:off x="-37103" y="2815767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016E9A-DBBF-0D44-95FF-82C9E6AB7794}"/>
              </a:ext>
            </a:extLst>
          </p:cNvPr>
          <p:cNvGrpSpPr/>
          <p:nvPr/>
        </p:nvGrpSpPr>
        <p:grpSpPr>
          <a:xfrm>
            <a:off x="5032107" y="2338321"/>
            <a:ext cx="989852" cy="1047923"/>
            <a:chOff x="1057515" y="2118865"/>
            <a:chExt cx="989852" cy="1047923"/>
          </a:xfrm>
        </p:grpSpPr>
        <p:grpSp>
          <p:nvGrpSpPr>
            <p:cNvPr id="198" name="Group 90">
              <a:extLst>
                <a:ext uri="{FF2B5EF4-FFF2-40B4-BE49-F238E27FC236}">
                  <a16:creationId xmlns:a16="http://schemas.microsoft.com/office/drawing/2014/main" id="{4C733312-8EE4-8141-86B8-698439213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15" y="2118865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Oval 91">
                <a:extLst>
                  <a:ext uri="{FF2B5EF4-FFF2-40B4-BE49-F238E27FC236}">
                    <a16:creationId xmlns:a16="http://schemas.microsoft.com/office/drawing/2014/main" id="{923EF0B8-E767-1C4C-9DF0-0A6B906B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Text Box 92">
                <a:extLst>
                  <a:ext uri="{FF2B5EF4-FFF2-40B4-BE49-F238E27FC236}">
                    <a16:creationId xmlns:a16="http://schemas.microsoft.com/office/drawing/2014/main" id="{2744196D-C4EA-B148-BCCE-65DCAF41A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Inter-AS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4" name="Bent-Up Arrow 223">
              <a:extLst>
                <a:ext uri="{FF2B5EF4-FFF2-40B4-BE49-F238E27FC236}">
                  <a16:creationId xmlns:a16="http://schemas.microsoft.com/office/drawing/2014/main" id="{E6589BCE-3634-A944-B320-BEDCD95A1431}"/>
                </a:ext>
              </a:extLst>
            </p:cNvPr>
            <p:cNvSpPr/>
            <p:nvPr/>
          </p:nvSpPr>
          <p:spPr>
            <a:xfrm rot="16200000" flipH="1">
              <a:off x="1454529" y="2810374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3" name="Rectangle 124">
            <a:extLst>
              <a:ext uri="{FF2B5EF4-FFF2-40B4-BE49-F238E27FC236}">
                <a16:creationId xmlns:a16="http://schemas.microsoft.com/office/drawing/2014/main" id="{3C7AC551-226D-8E4E-ABA0-62752C629EE6}"/>
              </a:ext>
            </a:extLst>
          </p:cNvPr>
          <p:cNvSpPr txBox="1">
            <a:spLocks noChangeArrowheads="1"/>
          </p:cNvSpPr>
          <p:nvPr/>
        </p:nvSpPr>
        <p:spPr>
          <a:xfrm>
            <a:off x="6392032" y="2464615"/>
            <a:ext cx="5711869" cy="68092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intra-AS routing determine entries for destinations within AS</a:t>
            </a:r>
          </a:p>
        </p:txBody>
      </p:sp>
      <p:sp>
        <p:nvSpPr>
          <p:cNvPr id="305" name="Rectangle 124">
            <a:extLst>
              <a:ext uri="{FF2B5EF4-FFF2-40B4-BE49-F238E27FC236}">
                <a16:creationId xmlns:a16="http://schemas.microsoft.com/office/drawing/2014/main" id="{3ADE1EDF-5A87-0F4C-B6A9-5C485661FF09}"/>
              </a:ext>
            </a:extLst>
          </p:cNvPr>
          <p:cNvSpPr txBox="1">
            <a:spLocks noChangeArrowheads="1"/>
          </p:cNvSpPr>
          <p:nvPr/>
        </p:nvSpPr>
        <p:spPr>
          <a:xfrm>
            <a:off x="6385936" y="3165655"/>
            <a:ext cx="5711869" cy="76016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marR="0" lvl="1" indent="-2365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inter-AS &amp; intra-AS determine entries for external destinations</a:t>
            </a:r>
          </a:p>
        </p:txBody>
      </p:sp>
    </p:spTree>
    <p:extLst>
      <p:ext uri="{BB962C8B-B14F-4D97-AF65-F5344CB8AC3E}">
        <p14:creationId xmlns:p14="http://schemas.microsoft.com/office/powerpoint/2010/main" val="1687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03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91" y="1340437"/>
            <a:ext cx="3763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Intra-domain routing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112F8A-5D5F-244F-9ECB-12B59133EE00}"/>
              </a:ext>
            </a:extLst>
          </p:cNvPr>
          <p:cNvSpPr txBox="1">
            <a:spLocks noChangeArrowheads="1"/>
          </p:cNvSpPr>
          <p:nvPr/>
        </p:nvSpPr>
        <p:spPr>
          <a:xfrm>
            <a:off x="789857" y="2072776"/>
            <a:ext cx="4936951" cy="418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autonomous system (</a:t>
            </a:r>
            <a:r>
              <a:rPr lang="en-US" dirty="0">
                <a:latin typeface="Calibri" panose="020F0502020204030204"/>
              </a:rPr>
              <a:t>administered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lang="en-US" dirty="0">
                <a:latin typeface="Calibri" panose="020F0502020204030204"/>
              </a:rPr>
              <a:t>two protocols in use:</a:t>
            </a:r>
          </a:p>
          <a:p>
            <a:pPr lvl="1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dirty="0">
                <a:latin typeface="Calibri" panose="020F0502020204030204"/>
              </a:rPr>
              <a:t>Open Shortest Path First, (OSPF)</a:t>
            </a:r>
          </a:p>
          <a:p>
            <a:pPr lvl="1">
              <a:spcBef>
                <a:spcPts val="1000"/>
              </a:spcBef>
              <a:buClr>
                <a:srgbClr val="0000A3"/>
              </a:buClr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Intermediate-System to Intermediate System (IS-IS)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lang="en-US" dirty="0">
                <a:latin typeface="Calibri" panose="020F0502020204030204"/>
              </a:rPr>
              <a:t>uses Dijkstra’s least cost path with link weights</a:t>
            </a:r>
          </a:p>
          <a:p>
            <a:pPr lvl="1">
              <a:spcBef>
                <a:spcPts val="1000"/>
              </a:spcBef>
              <a:buClr>
                <a:srgbClr val="0000A3"/>
              </a:buClr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important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34DA9BFF-2984-5E4C-9689-CBD4797E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950" y="1378538"/>
            <a:ext cx="3761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Inter-domain routing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8A4889E-CEE7-2040-86A4-4AF6B6A99651}"/>
              </a:ext>
            </a:extLst>
          </p:cNvPr>
          <p:cNvSpPr txBox="1">
            <a:spLocks noChangeArrowheads="1"/>
          </p:cNvSpPr>
          <p:nvPr/>
        </p:nvSpPr>
        <p:spPr>
          <a:xfrm>
            <a:off x="6714407" y="2039439"/>
            <a:ext cx="4936951" cy="418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autonomous systems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lang="en-US" dirty="0">
                <a:latin typeface="Calibri" panose="020F0502020204030204"/>
              </a:rPr>
              <a:t>Border Gateway Protocol (BGP)</a:t>
            </a:r>
          </a:p>
          <a:p>
            <a:pPr lvl="1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dirty="0">
                <a:latin typeface="Calibri" panose="020F0502020204030204"/>
              </a:rPr>
              <a:t>“glue” that connects the network of networks together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lang="en-US" dirty="0">
                <a:latin typeface="Calibri" panose="020F0502020204030204"/>
              </a:rPr>
              <a:t>a path vector protocol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policy</a:t>
            </a:r>
            <a:r>
              <a:rPr lang="en-US" dirty="0">
                <a:latin typeface="Calibri" panose="020F0502020204030204"/>
              </a:rPr>
              <a:t> determines interdomain routing</a:t>
            </a:r>
          </a:p>
          <a:p>
            <a:pPr lvl="1">
              <a:spcBef>
                <a:spcPts val="1000"/>
              </a:spcBef>
              <a:buClr>
                <a:srgbClr val="0000A3"/>
              </a:buClr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secondary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38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1814</Words>
  <Application>Microsoft Macintosh PowerPoint</Application>
  <PresentationFormat>Widescreen</PresentationFormat>
  <Paragraphs>482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Times New Roman</vt:lpstr>
      <vt:lpstr>Wingdings</vt:lpstr>
      <vt:lpstr>1_Office Theme</vt:lpstr>
      <vt:lpstr>2_Office Theme</vt:lpstr>
      <vt:lpstr>Office Theme</vt:lpstr>
      <vt:lpstr>PowerPoint Presentation</vt:lpstr>
      <vt:lpstr>Graph abstraction: link costs</vt:lpstr>
      <vt:lpstr>Dijkstra’s link-state routing algorithm</vt:lpstr>
      <vt:lpstr>Distance vector algorithm </vt:lpstr>
      <vt:lpstr>Distance vector algorithm:  </vt:lpstr>
      <vt:lpstr>Making routing scalable</vt:lpstr>
      <vt:lpstr>Internet approach to scalable routing</vt:lpstr>
      <vt:lpstr>Interconnected ASes</vt:lpstr>
      <vt:lpstr>Routing Protocols</vt:lpstr>
      <vt:lpstr>BGP: achieving policy via advertisements</vt:lpstr>
      <vt:lpstr>BGP: achieving policy via advertisements (more)</vt:lpstr>
      <vt:lpstr>Per-router control plane</vt:lpstr>
      <vt:lpstr>Software-Defined Networking (SDN) control plane</vt:lpstr>
      <vt:lpstr>Software defined networking (SDN)</vt:lpstr>
      <vt:lpstr>SDN analogy: mainframe to PC revolution</vt:lpstr>
      <vt:lpstr>Software defined networking (SDN)</vt:lpstr>
      <vt:lpstr>Software defined networking (SDN)</vt:lpstr>
      <vt:lpstr>Software defined networking (SDN)</vt:lpstr>
      <vt:lpstr>Software defined networking (SDN)</vt:lpstr>
      <vt:lpstr>Components of SDN controller</vt:lpstr>
      <vt:lpstr>SDN: control/data plane interaction example</vt:lpstr>
      <vt:lpstr>SDN: control/data plane interaction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66</cp:revision>
  <dcterms:created xsi:type="dcterms:W3CDTF">2020-08-26T01:40:50Z</dcterms:created>
  <dcterms:modified xsi:type="dcterms:W3CDTF">2020-11-17T14:40:41Z</dcterms:modified>
</cp:coreProperties>
</file>